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73" r:id="rId3"/>
    <p:sldId id="257" r:id="rId4"/>
    <p:sldId id="262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05"/>
  </p:normalViewPr>
  <p:slideViewPr>
    <p:cSldViewPr snapToGrid="0">
      <p:cViewPr varScale="1">
        <p:scale>
          <a:sx n="108" d="100"/>
          <a:sy n="108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10054-D2AC-4DCD-BE37-988163EFCA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8455AC-6D93-41C0-8224-36E27856000D}">
      <dgm:prSet/>
      <dgm:spPr/>
      <dgm:t>
        <a:bodyPr/>
        <a:lstStyle/>
        <a:p>
          <a:r>
            <a:rPr lang="en-US" dirty="0"/>
            <a:t>This project delivers a novel AI system that combines emotion detection, information retrieval, and lightweight language generation to provide empathetic, safe, and contextually grounded mental health support.</a:t>
          </a:r>
        </a:p>
      </dgm:t>
    </dgm:pt>
    <dgm:pt modelId="{BB56188A-4156-45A1-8318-D0A19584F2AD}" type="parTrans" cxnId="{1CA3B51F-4E62-4E88-88E4-AA4F253B83F6}">
      <dgm:prSet/>
      <dgm:spPr/>
      <dgm:t>
        <a:bodyPr/>
        <a:lstStyle/>
        <a:p>
          <a:endParaRPr lang="en-US"/>
        </a:p>
      </dgm:t>
    </dgm:pt>
    <dgm:pt modelId="{43AAF416-A79C-4FD4-8F7A-9F60908BF168}" type="sibTrans" cxnId="{1CA3B51F-4E62-4E88-88E4-AA4F253B83F6}">
      <dgm:prSet/>
      <dgm:spPr/>
      <dgm:t>
        <a:bodyPr/>
        <a:lstStyle/>
        <a:p>
          <a:endParaRPr lang="en-US"/>
        </a:p>
      </dgm:t>
    </dgm:pt>
    <dgm:pt modelId="{A0E94E79-E004-4AFE-B2FD-A3E753833973}">
      <dgm:prSet/>
      <dgm:spPr/>
      <dgm:t>
        <a:bodyPr/>
        <a:lstStyle/>
        <a:p>
          <a:r>
            <a:rPr lang="en-US" dirty="0"/>
            <a:t>By integrating a Retrieval-Augmented Generation (RAG) framework, the system ensures that responses are not only emotionally aligned but also factually anchored in real-world conversations.</a:t>
          </a:r>
        </a:p>
      </dgm:t>
    </dgm:pt>
    <dgm:pt modelId="{F0C59D23-8230-4655-B960-D1CD9A24A8DA}" type="parTrans" cxnId="{419BC870-6A94-4004-AB0E-0C7CC822FBA6}">
      <dgm:prSet/>
      <dgm:spPr/>
      <dgm:t>
        <a:bodyPr/>
        <a:lstStyle/>
        <a:p>
          <a:endParaRPr lang="en-US"/>
        </a:p>
      </dgm:t>
    </dgm:pt>
    <dgm:pt modelId="{09B6F5AF-C95E-44DD-9A52-1A0CF2800E5C}" type="sibTrans" cxnId="{419BC870-6A94-4004-AB0E-0C7CC822FBA6}">
      <dgm:prSet/>
      <dgm:spPr/>
      <dgm:t>
        <a:bodyPr/>
        <a:lstStyle/>
        <a:p>
          <a:endParaRPr lang="en-US"/>
        </a:p>
      </dgm:t>
    </dgm:pt>
    <dgm:pt modelId="{EB0ABF38-143F-414F-9EBA-4050C930BD8E}">
      <dgm:prSet/>
      <dgm:spPr/>
      <dgm:t>
        <a:bodyPr/>
        <a:lstStyle/>
        <a:p>
          <a:r>
            <a:rPr lang="en-US"/>
            <a:t>This approach significantly reduces hallucination risks typically associated with large language models (LLMs), while promoting trust, personalization, and user safety — essential factors in sensitive domains like mental health assistance.</a:t>
          </a:r>
        </a:p>
      </dgm:t>
    </dgm:pt>
    <dgm:pt modelId="{719050FD-2E7E-47FD-950D-62B98E2F92E8}" type="parTrans" cxnId="{1661FE3C-D5A1-4DB6-A9FF-2AF977AAE045}">
      <dgm:prSet/>
      <dgm:spPr/>
      <dgm:t>
        <a:bodyPr/>
        <a:lstStyle/>
        <a:p>
          <a:endParaRPr lang="en-US"/>
        </a:p>
      </dgm:t>
    </dgm:pt>
    <dgm:pt modelId="{67D272E1-1821-4D13-AD08-3B172A32ED72}" type="sibTrans" cxnId="{1661FE3C-D5A1-4DB6-A9FF-2AF977AAE045}">
      <dgm:prSet/>
      <dgm:spPr/>
      <dgm:t>
        <a:bodyPr/>
        <a:lstStyle/>
        <a:p>
          <a:endParaRPr lang="en-US"/>
        </a:p>
      </dgm:t>
    </dgm:pt>
    <dgm:pt modelId="{86B7190A-AE7F-4300-A9A4-7C41E8147D0A}">
      <dgm:prSet/>
      <dgm:spPr/>
      <dgm:t>
        <a:bodyPr/>
        <a:lstStyle/>
        <a:p>
          <a:r>
            <a:rPr lang="en-US" dirty="0"/>
            <a:t>The solution demonstrates that lightweight, open-source LLMs like Phi-3 Mini and Falcon-7b-instructcan be effectively leveraged for building scalable, cost-efficient, and responsible AI support systems.</a:t>
          </a:r>
        </a:p>
      </dgm:t>
    </dgm:pt>
    <dgm:pt modelId="{01D572C6-ED94-4D46-BF0D-E9DF5C156F43}" type="parTrans" cxnId="{8633CC6E-A12E-43D7-9F1D-2AEDE06BC1F8}">
      <dgm:prSet/>
      <dgm:spPr/>
      <dgm:t>
        <a:bodyPr/>
        <a:lstStyle/>
        <a:p>
          <a:endParaRPr lang="en-US"/>
        </a:p>
      </dgm:t>
    </dgm:pt>
    <dgm:pt modelId="{E842BD4F-E66F-464B-849F-BBADD8A5B3CD}" type="sibTrans" cxnId="{8633CC6E-A12E-43D7-9F1D-2AEDE06BC1F8}">
      <dgm:prSet/>
      <dgm:spPr/>
      <dgm:t>
        <a:bodyPr/>
        <a:lstStyle/>
        <a:p>
          <a:endParaRPr lang="en-US"/>
        </a:p>
      </dgm:t>
    </dgm:pt>
    <dgm:pt modelId="{571B9F25-13AB-1A4C-8953-50DF835C024D}" type="pres">
      <dgm:prSet presAssocID="{87210054-D2AC-4DCD-BE37-988163EFCA64}" presName="vert0" presStyleCnt="0">
        <dgm:presLayoutVars>
          <dgm:dir/>
          <dgm:animOne val="branch"/>
          <dgm:animLvl val="lvl"/>
        </dgm:presLayoutVars>
      </dgm:prSet>
      <dgm:spPr/>
    </dgm:pt>
    <dgm:pt modelId="{2A3BCDEB-EF6A-1F4C-8263-E364461895BD}" type="pres">
      <dgm:prSet presAssocID="{848455AC-6D93-41C0-8224-36E27856000D}" presName="thickLine" presStyleLbl="alignNode1" presStyleIdx="0" presStyleCnt="4"/>
      <dgm:spPr/>
    </dgm:pt>
    <dgm:pt modelId="{9DB0574B-8A8F-E74D-8731-F0652C266F12}" type="pres">
      <dgm:prSet presAssocID="{848455AC-6D93-41C0-8224-36E27856000D}" presName="horz1" presStyleCnt="0"/>
      <dgm:spPr/>
    </dgm:pt>
    <dgm:pt modelId="{001285FA-AF21-9144-97F0-B0F07E0F7AC0}" type="pres">
      <dgm:prSet presAssocID="{848455AC-6D93-41C0-8224-36E27856000D}" presName="tx1" presStyleLbl="revTx" presStyleIdx="0" presStyleCnt="4"/>
      <dgm:spPr/>
    </dgm:pt>
    <dgm:pt modelId="{47C5B4E9-C52B-8941-939C-DCC9EC6E14AD}" type="pres">
      <dgm:prSet presAssocID="{848455AC-6D93-41C0-8224-36E27856000D}" presName="vert1" presStyleCnt="0"/>
      <dgm:spPr/>
    </dgm:pt>
    <dgm:pt modelId="{565F520A-889D-254B-8DF8-B1CCF41E8BEF}" type="pres">
      <dgm:prSet presAssocID="{A0E94E79-E004-4AFE-B2FD-A3E753833973}" presName="thickLine" presStyleLbl="alignNode1" presStyleIdx="1" presStyleCnt="4"/>
      <dgm:spPr/>
    </dgm:pt>
    <dgm:pt modelId="{749EC8E3-82C8-A74A-B2B9-92A69DF9E4E6}" type="pres">
      <dgm:prSet presAssocID="{A0E94E79-E004-4AFE-B2FD-A3E753833973}" presName="horz1" presStyleCnt="0"/>
      <dgm:spPr/>
    </dgm:pt>
    <dgm:pt modelId="{F230F35A-0F02-2048-B66C-10FF3E0D3562}" type="pres">
      <dgm:prSet presAssocID="{A0E94E79-E004-4AFE-B2FD-A3E753833973}" presName="tx1" presStyleLbl="revTx" presStyleIdx="1" presStyleCnt="4"/>
      <dgm:spPr/>
    </dgm:pt>
    <dgm:pt modelId="{7A2877CA-4877-3541-90EF-4D5AAF232138}" type="pres">
      <dgm:prSet presAssocID="{A0E94E79-E004-4AFE-B2FD-A3E753833973}" presName="vert1" presStyleCnt="0"/>
      <dgm:spPr/>
    </dgm:pt>
    <dgm:pt modelId="{86771E8D-53E1-1C45-A133-29F890B984EB}" type="pres">
      <dgm:prSet presAssocID="{EB0ABF38-143F-414F-9EBA-4050C930BD8E}" presName="thickLine" presStyleLbl="alignNode1" presStyleIdx="2" presStyleCnt="4"/>
      <dgm:spPr/>
    </dgm:pt>
    <dgm:pt modelId="{4537091C-32D3-324D-9B8D-EE0268F25EFF}" type="pres">
      <dgm:prSet presAssocID="{EB0ABF38-143F-414F-9EBA-4050C930BD8E}" presName="horz1" presStyleCnt="0"/>
      <dgm:spPr/>
    </dgm:pt>
    <dgm:pt modelId="{BAE196DE-4D14-5348-8D99-49F4299F4C4D}" type="pres">
      <dgm:prSet presAssocID="{EB0ABF38-143F-414F-9EBA-4050C930BD8E}" presName="tx1" presStyleLbl="revTx" presStyleIdx="2" presStyleCnt="4"/>
      <dgm:spPr/>
    </dgm:pt>
    <dgm:pt modelId="{F55427B9-21A7-5B47-8977-635B17DB0D8D}" type="pres">
      <dgm:prSet presAssocID="{EB0ABF38-143F-414F-9EBA-4050C930BD8E}" presName="vert1" presStyleCnt="0"/>
      <dgm:spPr/>
    </dgm:pt>
    <dgm:pt modelId="{E0C669D8-6BEF-A64F-8CFF-D027B9B94686}" type="pres">
      <dgm:prSet presAssocID="{86B7190A-AE7F-4300-A9A4-7C41E8147D0A}" presName="thickLine" presStyleLbl="alignNode1" presStyleIdx="3" presStyleCnt="4"/>
      <dgm:spPr/>
    </dgm:pt>
    <dgm:pt modelId="{B46EEFD7-7014-DF4D-9A5D-808EB53E9169}" type="pres">
      <dgm:prSet presAssocID="{86B7190A-AE7F-4300-A9A4-7C41E8147D0A}" presName="horz1" presStyleCnt="0"/>
      <dgm:spPr/>
    </dgm:pt>
    <dgm:pt modelId="{B2CC8E14-8E71-554E-A59C-157F0DCB8DB5}" type="pres">
      <dgm:prSet presAssocID="{86B7190A-AE7F-4300-A9A4-7C41E8147D0A}" presName="tx1" presStyleLbl="revTx" presStyleIdx="3" presStyleCnt="4"/>
      <dgm:spPr/>
    </dgm:pt>
    <dgm:pt modelId="{D9F08A4B-C635-F94A-996D-185C1393A836}" type="pres">
      <dgm:prSet presAssocID="{86B7190A-AE7F-4300-A9A4-7C41E8147D0A}" presName="vert1" presStyleCnt="0"/>
      <dgm:spPr/>
    </dgm:pt>
  </dgm:ptLst>
  <dgm:cxnLst>
    <dgm:cxn modelId="{D405FE09-178F-854D-9205-F50EEDA1D188}" type="presOf" srcId="{A0E94E79-E004-4AFE-B2FD-A3E753833973}" destId="{F230F35A-0F02-2048-B66C-10FF3E0D3562}" srcOrd="0" destOrd="0" presId="urn:microsoft.com/office/officeart/2008/layout/LinedList"/>
    <dgm:cxn modelId="{1CA3B51F-4E62-4E88-88E4-AA4F253B83F6}" srcId="{87210054-D2AC-4DCD-BE37-988163EFCA64}" destId="{848455AC-6D93-41C0-8224-36E27856000D}" srcOrd="0" destOrd="0" parTransId="{BB56188A-4156-45A1-8318-D0A19584F2AD}" sibTransId="{43AAF416-A79C-4FD4-8F7A-9F60908BF168}"/>
    <dgm:cxn modelId="{1661FE3C-D5A1-4DB6-A9FF-2AF977AAE045}" srcId="{87210054-D2AC-4DCD-BE37-988163EFCA64}" destId="{EB0ABF38-143F-414F-9EBA-4050C930BD8E}" srcOrd="2" destOrd="0" parTransId="{719050FD-2E7E-47FD-950D-62B98E2F92E8}" sibTransId="{67D272E1-1821-4D13-AD08-3B172A32ED72}"/>
    <dgm:cxn modelId="{9B3A314B-0C0D-1747-B228-D9729A841072}" type="presOf" srcId="{87210054-D2AC-4DCD-BE37-988163EFCA64}" destId="{571B9F25-13AB-1A4C-8953-50DF835C024D}" srcOrd="0" destOrd="0" presId="urn:microsoft.com/office/officeart/2008/layout/LinedList"/>
    <dgm:cxn modelId="{4BE1F350-ED74-AE42-ABE7-1181C348732C}" type="presOf" srcId="{86B7190A-AE7F-4300-A9A4-7C41E8147D0A}" destId="{B2CC8E14-8E71-554E-A59C-157F0DCB8DB5}" srcOrd="0" destOrd="0" presId="urn:microsoft.com/office/officeart/2008/layout/LinedList"/>
    <dgm:cxn modelId="{8633CC6E-A12E-43D7-9F1D-2AEDE06BC1F8}" srcId="{87210054-D2AC-4DCD-BE37-988163EFCA64}" destId="{86B7190A-AE7F-4300-A9A4-7C41E8147D0A}" srcOrd="3" destOrd="0" parTransId="{01D572C6-ED94-4D46-BF0D-E9DF5C156F43}" sibTransId="{E842BD4F-E66F-464B-849F-BBADD8A5B3CD}"/>
    <dgm:cxn modelId="{419BC870-6A94-4004-AB0E-0C7CC822FBA6}" srcId="{87210054-D2AC-4DCD-BE37-988163EFCA64}" destId="{A0E94E79-E004-4AFE-B2FD-A3E753833973}" srcOrd="1" destOrd="0" parTransId="{F0C59D23-8230-4655-B960-D1CD9A24A8DA}" sibTransId="{09B6F5AF-C95E-44DD-9A52-1A0CF2800E5C}"/>
    <dgm:cxn modelId="{336A13B1-1240-5C40-977B-7F5B509B8DDB}" type="presOf" srcId="{848455AC-6D93-41C0-8224-36E27856000D}" destId="{001285FA-AF21-9144-97F0-B0F07E0F7AC0}" srcOrd="0" destOrd="0" presId="urn:microsoft.com/office/officeart/2008/layout/LinedList"/>
    <dgm:cxn modelId="{90F7CCC1-8876-204E-BB23-F1A35DD7ADD4}" type="presOf" srcId="{EB0ABF38-143F-414F-9EBA-4050C930BD8E}" destId="{BAE196DE-4D14-5348-8D99-49F4299F4C4D}" srcOrd="0" destOrd="0" presId="urn:microsoft.com/office/officeart/2008/layout/LinedList"/>
    <dgm:cxn modelId="{B78FBF04-FED9-944D-B51C-243D3B518EFB}" type="presParOf" srcId="{571B9F25-13AB-1A4C-8953-50DF835C024D}" destId="{2A3BCDEB-EF6A-1F4C-8263-E364461895BD}" srcOrd="0" destOrd="0" presId="urn:microsoft.com/office/officeart/2008/layout/LinedList"/>
    <dgm:cxn modelId="{C0E5804B-1AC0-6E48-AEF2-3A9C1DDF32DC}" type="presParOf" srcId="{571B9F25-13AB-1A4C-8953-50DF835C024D}" destId="{9DB0574B-8A8F-E74D-8731-F0652C266F12}" srcOrd="1" destOrd="0" presId="urn:microsoft.com/office/officeart/2008/layout/LinedList"/>
    <dgm:cxn modelId="{3B5AC1B5-605A-5B4F-B825-F39A44B4FC44}" type="presParOf" srcId="{9DB0574B-8A8F-E74D-8731-F0652C266F12}" destId="{001285FA-AF21-9144-97F0-B0F07E0F7AC0}" srcOrd="0" destOrd="0" presId="urn:microsoft.com/office/officeart/2008/layout/LinedList"/>
    <dgm:cxn modelId="{F1B4A48C-8D3C-C74A-AD6B-68544D4AE0C8}" type="presParOf" srcId="{9DB0574B-8A8F-E74D-8731-F0652C266F12}" destId="{47C5B4E9-C52B-8941-939C-DCC9EC6E14AD}" srcOrd="1" destOrd="0" presId="urn:microsoft.com/office/officeart/2008/layout/LinedList"/>
    <dgm:cxn modelId="{D94902FC-617A-A448-975F-25B868D0A746}" type="presParOf" srcId="{571B9F25-13AB-1A4C-8953-50DF835C024D}" destId="{565F520A-889D-254B-8DF8-B1CCF41E8BEF}" srcOrd="2" destOrd="0" presId="urn:microsoft.com/office/officeart/2008/layout/LinedList"/>
    <dgm:cxn modelId="{123BB08A-548C-4C47-A867-22C2BAFD0A4B}" type="presParOf" srcId="{571B9F25-13AB-1A4C-8953-50DF835C024D}" destId="{749EC8E3-82C8-A74A-B2B9-92A69DF9E4E6}" srcOrd="3" destOrd="0" presId="urn:microsoft.com/office/officeart/2008/layout/LinedList"/>
    <dgm:cxn modelId="{464F67FC-1BED-B848-8A1F-78908655D3BE}" type="presParOf" srcId="{749EC8E3-82C8-A74A-B2B9-92A69DF9E4E6}" destId="{F230F35A-0F02-2048-B66C-10FF3E0D3562}" srcOrd="0" destOrd="0" presId="urn:microsoft.com/office/officeart/2008/layout/LinedList"/>
    <dgm:cxn modelId="{CB585087-317D-5441-AAC0-193A451CC4DB}" type="presParOf" srcId="{749EC8E3-82C8-A74A-B2B9-92A69DF9E4E6}" destId="{7A2877CA-4877-3541-90EF-4D5AAF232138}" srcOrd="1" destOrd="0" presId="urn:microsoft.com/office/officeart/2008/layout/LinedList"/>
    <dgm:cxn modelId="{40552E9D-BA91-0044-8890-7370DDDFC11B}" type="presParOf" srcId="{571B9F25-13AB-1A4C-8953-50DF835C024D}" destId="{86771E8D-53E1-1C45-A133-29F890B984EB}" srcOrd="4" destOrd="0" presId="urn:microsoft.com/office/officeart/2008/layout/LinedList"/>
    <dgm:cxn modelId="{3B7EE229-B633-4B46-9CDA-7A22D7B0BBCA}" type="presParOf" srcId="{571B9F25-13AB-1A4C-8953-50DF835C024D}" destId="{4537091C-32D3-324D-9B8D-EE0268F25EFF}" srcOrd="5" destOrd="0" presId="urn:microsoft.com/office/officeart/2008/layout/LinedList"/>
    <dgm:cxn modelId="{C155CABD-73B5-B943-9FFB-E574C744E7C4}" type="presParOf" srcId="{4537091C-32D3-324D-9B8D-EE0268F25EFF}" destId="{BAE196DE-4D14-5348-8D99-49F4299F4C4D}" srcOrd="0" destOrd="0" presId="urn:microsoft.com/office/officeart/2008/layout/LinedList"/>
    <dgm:cxn modelId="{B444183F-5BE1-7C46-944E-E0A6C64A9936}" type="presParOf" srcId="{4537091C-32D3-324D-9B8D-EE0268F25EFF}" destId="{F55427B9-21A7-5B47-8977-635B17DB0D8D}" srcOrd="1" destOrd="0" presId="urn:microsoft.com/office/officeart/2008/layout/LinedList"/>
    <dgm:cxn modelId="{06C538E7-B7A4-CC45-8EBC-8F069F176C31}" type="presParOf" srcId="{571B9F25-13AB-1A4C-8953-50DF835C024D}" destId="{E0C669D8-6BEF-A64F-8CFF-D027B9B94686}" srcOrd="6" destOrd="0" presId="urn:microsoft.com/office/officeart/2008/layout/LinedList"/>
    <dgm:cxn modelId="{76CC13A4-5324-CA47-BC87-5DD9F41E96C0}" type="presParOf" srcId="{571B9F25-13AB-1A4C-8953-50DF835C024D}" destId="{B46EEFD7-7014-DF4D-9A5D-808EB53E9169}" srcOrd="7" destOrd="0" presId="urn:microsoft.com/office/officeart/2008/layout/LinedList"/>
    <dgm:cxn modelId="{0547A5C6-7901-2545-9A66-574736C9988A}" type="presParOf" srcId="{B46EEFD7-7014-DF4D-9A5D-808EB53E9169}" destId="{B2CC8E14-8E71-554E-A59C-157F0DCB8DB5}" srcOrd="0" destOrd="0" presId="urn:microsoft.com/office/officeart/2008/layout/LinedList"/>
    <dgm:cxn modelId="{8D1432BE-148E-BB43-8CAD-BBE305B87A57}" type="presParOf" srcId="{B46EEFD7-7014-DF4D-9A5D-808EB53E9169}" destId="{D9F08A4B-C635-F94A-996D-185C1393A8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BCDEB-EF6A-1F4C-8263-E364461895BD}">
      <dsp:nvSpPr>
        <dsp:cNvPr id="0" name=""/>
        <dsp:cNvSpPr/>
      </dsp:nvSpPr>
      <dsp:spPr>
        <a:xfrm>
          <a:off x="0" y="0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285FA-AF21-9144-97F0-B0F07E0F7AC0}">
      <dsp:nvSpPr>
        <dsp:cNvPr id="0" name=""/>
        <dsp:cNvSpPr/>
      </dsp:nvSpPr>
      <dsp:spPr>
        <a:xfrm>
          <a:off x="0" y="0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project delivers a novel AI system that combines emotion detection, information retrieval, and lightweight language generation to provide empathetic, safe, and contextually grounded mental health support.</a:t>
          </a:r>
        </a:p>
      </dsp:txBody>
      <dsp:txXfrm>
        <a:off x="0" y="0"/>
        <a:ext cx="6831118" cy="1514975"/>
      </dsp:txXfrm>
    </dsp:sp>
    <dsp:sp modelId="{565F520A-889D-254B-8DF8-B1CCF41E8BEF}">
      <dsp:nvSpPr>
        <dsp:cNvPr id="0" name=""/>
        <dsp:cNvSpPr/>
      </dsp:nvSpPr>
      <dsp:spPr>
        <a:xfrm>
          <a:off x="0" y="1514975"/>
          <a:ext cx="6831118" cy="0"/>
        </a:xfrm>
        <a:prstGeom prst="line">
          <a:avLst/>
        </a:prstGeom>
        <a:solidFill>
          <a:schemeClr val="accent2">
            <a:hueOff val="-1099403"/>
            <a:satOff val="-834"/>
            <a:lumOff val="-850"/>
            <a:alphaOff val="0"/>
          </a:schemeClr>
        </a:solidFill>
        <a:ln w="12700" cap="flat" cmpd="sng" algn="ctr">
          <a:solidFill>
            <a:schemeClr val="accent2">
              <a:hueOff val="-1099403"/>
              <a:satOff val="-834"/>
              <a:lumOff val="-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0F35A-0F02-2048-B66C-10FF3E0D3562}">
      <dsp:nvSpPr>
        <dsp:cNvPr id="0" name=""/>
        <dsp:cNvSpPr/>
      </dsp:nvSpPr>
      <dsp:spPr>
        <a:xfrm>
          <a:off x="0" y="1514975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By integrating a Retrieval-Augmented Generation (RAG) framework, the system ensures that responses are not only emotionally aligned but also factually anchored in real-world conversations.</a:t>
          </a:r>
        </a:p>
      </dsp:txBody>
      <dsp:txXfrm>
        <a:off x="0" y="1514975"/>
        <a:ext cx="6831118" cy="1514975"/>
      </dsp:txXfrm>
    </dsp:sp>
    <dsp:sp modelId="{86771E8D-53E1-1C45-A133-29F890B984EB}">
      <dsp:nvSpPr>
        <dsp:cNvPr id="0" name=""/>
        <dsp:cNvSpPr/>
      </dsp:nvSpPr>
      <dsp:spPr>
        <a:xfrm>
          <a:off x="0" y="3029950"/>
          <a:ext cx="6831118" cy="0"/>
        </a:xfrm>
        <a:prstGeom prst="line">
          <a:avLst/>
        </a:prstGeom>
        <a:solidFill>
          <a:schemeClr val="accent2">
            <a:hueOff val="-2198807"/>
            <a:satOff val="-1669"/>
            <a:lumOff val="-1699"/>
            <a:alphaOff val="0"/>
          </a:schemeClr>
        </a:solidFill>
        <a:ln w="12700" cap="flat" cmpd="sng" algn="ctr">
          <a:solidFill>
            <a:schemeClr val="accent2">
              <a:hueOff val="-2198807"/>
              <a:satOff val="-1669"/>
              <a:lumOff val="-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96DE-4D14-5348-8D99-49F4299F4C4D}">
      <dsp:nvSpPr>
        <dsp:cNvPr id="0" name=""/>
        <dsp:cNvSpPr/>
      </dsp:nvSpPr>
      <dsp:spPr>
        <a:xfrm>
          <a:off x="0" y="3029950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approach significantly reduces hallucination risks typically associated with large language models (LLMs), while promoting trust, personalization, and user safety — essential factors in sensitive domains like mental health assistance.</a:t>
          </a:r>
        </a:p>
      </dsp:txBody>
      <dsp:txXfrm>
        <a:off x="0" y="3029950"/>
        <a:ext cx="6831118" cy="1514975"/>
      </dsp:txXfrm>
    </dsp:sp>
    <dsp:sp modelId="{E0C669D8-6BEF-A64F-8CFF-D027B9B94686}">
      <dsp:nvSpPr>
        <dsp:cNvPr id="0" name=""/>
        <dsp:cNvSpPr/>
      </dsp:nvSpPr>
      <dsp:spPr>
        <a:xfrm>
          <a:off x="0" y="4544925"/>
          <a:ext cx="6831118" cy="0"/>
        </a:xfrm>
        <a:prstGeom prst="line">
          <a:avLst/>
        </a:prstGeom>
        <a:solidFill>
          <a:schemeClr val="accent2">
            <a:hueOff val="-3298210"/>
            <a:satOff val="-2503"/>
            <a:lumOff val="-2549"/>
            <a:alphaOff val="0"/>
          </a:schemeClr>
        </a:solidFill>
        <a:ln w="12700" cap="flat" cmpd="sng" algn="ctr">
          <a:solidFill>
            <a:schemeClr val="accent2">
              <a:hueOff val="-3298210"/>
              <a:satOff val="-2503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C8E14-8E71-554E-A59C-157F0DCB8DB5}">
      <dsp:nvSpPr>
        <dsp:cNvPr id="0" name=""/>
        <dsp:cNvSpPr/>
      </dsp:nvSpPr>
      <dsp:spPr>
        <a:xfrm>
          <a:off x="0" y="4544925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solution demonstrates that lightweight, open-source LLMs like Phi-3 Mini and Falcon-7b-instructcan be effectively leveraged for building scalable, cost-efficient, and responsible AI support systems.</a:t>
          </a:r>
        </a:p>
      </dsp:txBody>
      <dsp:txXfrm>
        <a:off x="0" y="4544925"/>
        <a:ext cx="6831118" cy="151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4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E51D77A-6565-37DA-1E22-62986275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17" r="-1" b="91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C3562A-56F4-5E3B-88AA-6CCDAA243A95}"/>
              </a:ext>
            </a:extLst>
          </p:cNvPr>
          <p:cNvSpPr txBox="1"/>
          <p:nvPr/>
        </p:nvSpPr>
        <p:spPr>
          <a:xfrm>
            <a:off x="1115426" y="1971379"/>
            <a:ext cx="9994373" cy="2226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Project Proposal: Emotion-Aware Retrieval-Augmented Generation for Mental Health Support from Reddit Posts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7D83D-BD41-8283-70E3-F1F318696E7E}"/>
              </a:ext>
            </a:extLst>
          </p:cNvPr>
          <p:cNvSpPr txBox="1"/>
          <p:nvPr/>
        </p:nvSpPr>
        <p:spPr>
          <a:xfrm>
            <a:off x="106881" y="762971"/>
            <a:ext cx="11886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DSCI 6004: Natural Language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ED703-80F1-657E-E99B-FC8C3B9CB3A3}"/>
              </a:ext>
            </a:extLst>
          </p:cNvPr>
          <p:cNvSpPr txBox="1"/>
          <p:nvPr/>
        </p:nvSpPr>
        <p:spPr>
          <a:xfrm>
            <a:off x="8347057" y="3928213"/>
            <a:ext cx="3852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Sai </a:t>
            </a:r>
            <a:r>
              <a:rPr lang="en-US" b="1" dirty="0" err="1">
                <a:solidFill>
                  <a:schemeClr val="bg1"/>
                </a:solidFill>
              </a:rPr>
              <a:t>Siddu</a:t>
            </a:r>
            <a:r>
              <a:rPr lang="en-US" b="1" dirty="0">
                <a:solidFill>
                  <a:schemeClr val="bg1"/>
                </a:solidFill>
              </a:rPr>
              <a:t> Vardhan Reddy </a:t>
            </a:r>
            <a:r>
              <a:rPr lang="en-US" b="1" dirty="0" err="1">
                <a:solidFill>
                  <a:schemeClr val="bg1"/>
                </a:solidFill>
              </a:rPr>
              <a:t>Annadi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Vinay Kumar Reddy </a:t>
            </a:r>
            <a:r>
              <a:rPr lang="en-US" b="1" dirty="0" err="1">
                <a:solidFill>
                  <a:schemeClr val="bg1"/>
                </a:solidFill>
              </a:rPr>
              <a:t>Punuru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Umair Moeen </a:t>
            </a:r>
            <a:r>
              <a:rPr lang="en-US" b="1" dirty="0" err="1">
                <a:solidFill>
                  <a:schemeClr val="bg1"/>
                </a:solidFill>
              </a:rPr>
              <a:t>Tajmohammed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1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409758-D2D7-A254-6016-1940DD285B05}"/>
              </a:ext>
            </a:extLst>
          </p:cNvPr>
          <p:cNvSpPr txBox="1"/>
          <p:nvPr/>
        </p:nvSpPr>
        <p:spPr>
          <a:xfrm>
            <a:off x="273570" y="182592"/>
            <a:ext cx="612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A4E41-A2F9-A7F9-36C8-C724E567F70B}"/>
              </a:ext>
            </a:extLst>
          </p:cNvPr>
          <p:cNvSpPr txBox="1"/>
          <p:nvPr/>
        </p:nvSpPr>
        <p:spPr>
          <a:xfrm>
            <a:off x="104931" y="794480"/>
            <a:ext cx="105980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 Prediction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Phi-3 accurately identified user’s underlying emotions.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 context-aware, personalized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Faithfulness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ROUGE scores (0.18) show that responses are anchored to real similar posts.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Fluency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BLEU score (~2.5) suggests responses prioritize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empathy and clarity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rigid word match.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Retrieval Performance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Precision@k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(~83%) confirms that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similar, emotionally-aligned posts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were retrieved.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 and Empathy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Phi-3 maintained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supportive, safe, and actionable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advice, critical for mental health apps.</a:t>
            </a:r>
          </a:p>
        </p:txBody>
      </p:sp>
    </p:spTree>
    <p:extLst>
      <p:ext uri="{BB962C8B-B14F-4D97-AF65-F5344CB8AC3E}">
        <p14:creationId xmlns:p14="http://schemas.microsoft.com/office/powerpoint/2010/main" val="93234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F682D2-8CDA-7C05-667E-0477A9D27149}"/>
              </a:ext>
            </a:extLst>
          </p:cNvPr>
          <p:cNvSpPr txBox="1"/>
          <p:nvPr/>
        </p:nvSpPr>
        <p:spPr>
          <a:xfrm>
            <a:off x="0" y="1499017"/>
            <a:ext cx="119321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project, we developed an Emotion-Aware Retrieval-Augmented Generation (RAG) system aimed at supporting individuals facing mental health challenges. By integrating emotion classification (using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GoEmotions) with the retrieval of relevant Reddit posts and lightweight language models like Phi-3 Mini, we were able to generate empathetic and contextually appropriate responses. Our system achieved high accuracy in emotion detection, strong retrieval relevance (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Precision@k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approximately 83%), and consistently provided safe and actionable guidance. Phi-3 Mini proved to be highly effective in delivering faithful and supportive replies, making it particularly suitable for sensitive applications such as mental health support.</a:t>
            </a:r>
          </a:p>
          <a:p>
            <a:pPr>
              <a:buNone/>
            </a:pPr>
            <a:b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a comparative evaluation with Falcon-7B-Instruct, we observed that while Falcon displayed better fluency (higher BLEU scores), it also faced significant issues with hallucinations and repetitive outputs, thereby underlining the critical importance of model safety in healthcare-related use cases. Overall, this project clearly demonstrated that combining emotion awareness with retrieval-augmented lightweight LLMs results in more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personalised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reliable, and safer user support experiences, laying a strong foundation for future AI-driven mental health assistance tools.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5E69D-446A-9CC4-4F4E-01071AB9468B}"/>
              </a:ext>
            </a:extLst>
          </p:cNvPr>
          <p:cNvSpPr txBox="1"/>
          <p:nvPr/>
        </p:nvSpPr>
        <p:spPr>
          <a:xfrm>
            <a:off x="0" y="149902"/>
            <a:ext cx="240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5519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90A61-F098-88F3-9922-40A0E910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1C81ECB-3836-AE3A-9B22-3B73651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9158" y="988340"/>
            <a:ext cx="4997188" cy="49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8548E-314B-3362-E534-823C2B2B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C6BCA04-960C-6377-4356-00E2D57D8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777B4CE-3648-C399-EA0B-CDE31F4D5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5D6E59-0AD6-E013-C25A-73FFD979C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415AAB6-30D5-C775-75C8-5EEB89D8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DF5EC28-87E5-A552-0FEF-D86FFF5F5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38D7B57-3540-3657-BE13-48068C587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0AAF2C2-B597-6297-5478-A04F77B5A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D02BCD8-EA91-82AC-8F75-B949FD7B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AA45AFA-72F5-2D2C-FB54-084F1042C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199B2D-A49C-8D22-8C44-211260999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ED3EF24-4B57-65D2-FB5D-A6AE91D11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56EA19B-A8B8-F89A-A72A-035DB2DF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DDD15-CBED-40F9-47F5-2BD15679F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0DB301A-7635-5D4E-C80A-9BF5C2A53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8022188-5B0A-7CAE-647E-84E85CB04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F4E69F1-AAF0-EC86-E7EA-7395EAC7A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3036A1B-261A-2B85-17E8-5E05ACDE6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8C34AE3-0805-66E2-8A36-69DF4CC7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F94740E-A214-927B-EEDF-BFF4C94E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B532D7F-103C-AF4F-3D7B-E3453DB3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3DE8AA-0F7C-DD97-DCEB-F2AC725E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CBA345-C04D-685F-583D-DD04D595D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E4C6C61-2DE7-F74D-91F1-7559388BD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3C24C0-57BC-CB32-912E-926439A11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84F70F-99DD-38D8-0C97-6B97D0FCF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F15489C-5B8B-7A15-68DA-624878B21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F5926B-E559-8DE3-8876-406F9D59B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AA83C34-17F9-7CE0-CC1B-5BC152B60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12111B3-CB4A-C3AD-2784-B5C19FD0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7D95C7D-268B-11D6-C29A-A6085531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795B5BD-2F9F-0C03-E851-D7E617948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FAF393-7B47-FF86-EEA0-B9D84D0F8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2CEAACD-0CC0-38E2-7D6E-536A3879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A6D8C34-FF26-1016-4994-17255B2B3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D3D7AA-6B81-6BBC-FE2A-515765BDF9C4}"/>
              </a:ext>
            </a:extLst>
          </p:cNvPr>
          <p:cNvSpPr txBox="1"/>
          <p:nvPr/>
        </p:nvSpPr>
        <p:spPr>
          <a:xfrm>
            <a:off x="457201" y="720772"/>
            <a:ext cx="3733078" cy="5531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Statement of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Flowchart: Document 8">
            <a:extLst>
              <a:ext uri="{FF2B5EF4-FFF2-40B4-BE49-F238E27FC236}">
                <a16:creationId xmlns:a16="http://schemas.microsoft.com/office/drawing/2014/main" id="{1AEB8F01-78C5-2591-4D76-B24F14F3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4570D-D44E-5995-8E8A-B375657EA0A2}"/>
              </a:ext>
            </a:extLst>
          </p:cNvPr>
          <p:cNvSpPr txBox="1"/>
          <p:nvPr/>
        </p:nvSpPr>
        <p:spPr>
          <a:xfrm>
            <a:off x="457200" y="3261390"/>
            <a:ext cx="4952999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400" b="0" i="0" u="none" strike="noStrike" dirty="0">
              <a:solidFill>
                <a:srgbClr val="FFFFFF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6A748-0847-ABF2-B796-5FAE47DCC967}"/>
              </a:ext>
            </a:extLst>
          </p:cNvPr>
          <p:cNvSpPr txBox="1"/>
          <p:nvPr/>
        </p:nvSpPr>
        <p:spPr>
          <a:xfrm>
            <a:off x="5426811" y="378727"/>
            <a:ext cx="65664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Develop an Emotion-Aware Retrieval-Augmented Generation (RAG) system capable of detecting user emotions and retrieving emotionally relevant past discussions from a mental health dataset.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Integrate lightweight open-source LLMs (Phi-3 Mini,</a:t>
            </a:r>
            <a:r>
              <a:rPr lang="en-US" sz="1800" dirty="0"/>
              <a:t> falcon-7b-instruct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to generate contextually appropriate, empathetic responses based on retrieved information.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Ensure safety, relevance, and personalization by minimizing hallucination and grounding generated responses in real user experiences.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Evaluate system performance using quantitative metrics: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Emotion Detection Accuracy and F1 Score,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Retrieval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Precision@k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Response BLEU and ROUGE scores.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Demonstrate the practical scalability of lightweight, emotion-aware RAG systems for real-world applications in mental health, education, and customer support domains.</a:t>
            </a:r>
          </a:p>
        </p:txBody>
      </p:sp>
    </p:spTree>
    <p:extLst>
      <p:ext uri="{BB962C8B-B14F-4D97-AF65-F5344CB8AC3E}">
        <p14:creationId xmlns:p14="http://schemas.microsoft.com/office/powerpoint/2010/main" val="6655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9D437F-8BA1-B6E9-B28D-EBCB3AD324F2}"/>
              </a:ext>
            </a:extLst>
          </p:cNvPr>
          <p:cNvSpPr txBox="1"/>
          <p:nvPr/>
        </p:nvSpPr>
        <p:spPr>
          <a:xfrm>
            <a:off x="457201" y="720772"/>
            <a:ext cx="3733078" cy="5531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Statement of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6887A-D60F-8BFE-7F2B-85D5AA6E0569}"/>
              </a:ext>
            </a:extLst>
          </p:cNvPr>
          <p:cNvSpPr txBox="1"/>
          <p:nvPr/>
        </p:nvSpPr>
        <p:spPr>
          <a:xfrm>
            <a:off x="457200" y="3261390"/>
            <a:ext cx="4952999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400" b="0" i="0" u="none" strike="noStrike" dirty="0">
              <a:solidFill>
                <a:srgbClr val="FFFFFF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87C61-DF3B-0C1D-68EB-E8EA2483EE92}"/>
              </a:ext>
            </a:extLst>
          </p:cNvPr>
          <p:cNvSpPr txBox="1"/>
          <p:nvPr/>
        </p:nvSpPr>
        <p:spPr>
          <a:xfrm>
            <a:off x="487219" y="1633577"/>
            <a:ext cx="9903691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b="1">
              <a:solidFill>
                <a:schemeClr val="bg1"/>
              </a:solidFill>
              <a:effectLst/>
              <a:latin typeface="+mj-lt"/>
            </a:endParaRPr>
          </a:p>
          <a:p>
            <a:pPr>
              <a:spcAft>
                <a:spcPts val="600"/>
              </a:spcAft>
            </a:pPr>
            <a:endParaRPr lang="en-US" b="1">
              <a:solidFill>
                <a:schemeClr val="bg1"/>
              </a:solidFill>
              <a:effectLst/>
              <a:latin typeface="+mj-lt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9" name="TextBox 8">
            <a:extLst>
              <a:ext uri="{FF2B5EF4-FFF2-40B4-BE49-F238E27FC236}">
                <a16:creationId xmlns:a16="http://schemas.microsoft.com/office/drawing/2014/main" id="{3047B299-2123-5CA1-7D6E-C23E3C383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596858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2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03FD9-FA1D-4692-9577-3874B05B2C97}"/>
              </a:ext>
            </a:extLst>
          </p:cNvPr>
          <p:cNvSpPr txBox="1"/>
          <p:nvPr/>
        </p:nvSpPr>
        <p:spPr>
          <a:xfrm>
            <a:off x="181592" y="736447"/>
            <a:ext cx="11477005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1.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Data Collection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Kaggle Reddit Mental Health Support Dataset 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2.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Data Preprocessing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Lowercasing, removing line breaks.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Filtering posts relevant to mental health topics.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Creating a cleaned dataset ready for embedding and classification.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3.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Emotion Detection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Used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roberta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-base-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go_emotions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model.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Each user query or post is classified into one of 28 emotion labels (e.g., sadness, anger, optimism).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4.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Embedding and Retrieval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Sentence Embeddings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generated using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all-MiniLM-L6-v2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model.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FAISS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Index built to store and quickly retrieve posts similar to the query.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Retrieves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Top-k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(e.g., top 3) most similar posts for additional context.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5.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Response Generation (Planned)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Using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Large Language Models (LLMs)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like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Phi-3 Mini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Falcon</a:t>
            </a:r>
            <a:r>
              <a:rPr lang="en-US" sz="1600" b="1" dirty="0">
                <a:solidFill>
                  <a:schemeClr val="bg1"/>
                </a:solidFill>
              </a:rPr>
              <a:t> model (</a:t>
            </a:r>
            <a:r>
              <a:rPr lang="en-US" sz="1600" b="1" dirty="0" err="1">
                <a:solidFill>
                  <a:schemeClr val="bg1"/>
                </a:solidFill>
              </a:rPr>
              <a:t>tiiuae</a:t>
            </a:r>
            <a:r>
              <a:rPr lang="en-US" sz="1600" b="1" dirty="0">
                <a:solidFill>
                  <a:schemeClr val="bg1"/>
                </a:solidFill>
              </a:rPr>
              <a:t>/falcon-7b-instruct)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Generate empathetic, supportive responses based on retrieved posts and emotion context.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6.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Evaluation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Emotion Detection: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Accuracy, F1 Score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Response Quality: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BLEU Score, ROUGE Score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Retrieval Performance: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Precision@k</a:t>
            </a:r>
            <a:endParaRPr lang="en-US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93CCC-A3FD-551B-FC80-293E09BDBDD0}"/>
              </a:ext>
            </a:extLst>
          </p:cNvPr>
          <p:cNvSpPr txBox="1"/>
          <p:nvPr/>
        </p:nvSpPr>
        <p:spPr>
          <a:xfrm>
            <a:off x="276595" y="308141"/>
            <a:ext cx="6117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+mj-lt"/>
              </a:rPr>
              <a:t>Approach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12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1285-1A1F-C7E3-CFC5-6D0B246F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E0719-FB60-B6E2-9801-78FAA37A828D}"/>
              </a:ext>
            </a:extLst>
          </p:cNvPr>
          <p:cNvSpPr txBox="1"/>
          <p:nvPr/>
        </p:nvSpPr>
        <p:spPr>
          <a:xfrm>
            <a:off x="517073" y="836701"/>
            <a:ext cx="44522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i="0" dirty="0">
                <a:solidFill>
                  <a:schemeClr val="bg1"/>
                </a:solidFill>
                <a:effectLst/>
                <a:latin typeface="+mj-lt"/>
              </a:rPr>
            </a:br>
            <a:br>
              <a:rPr lang="en-US" i="0" dirty="0">
                <a:solidFill>
                  <a:schemeClr val="bg1"/>
                </a:solidFill>
                <a:effectLst/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b="1" dirty="0">
                <a:solidFill>
                  <a:schemeClr val="bg1"/>
                </a:solidFill>
                <a:effectLst/>
                <a:latin typeface="+mj-lt"/>
              </a:rPr>
            </a:br>
            <a:br>
              <a:rPr lang="en-US" b="1" dirty="0">
                <a:solidFill>
                  <a:schemeClr val="bg1"/>
                </a:solidFill>
                <a:effectLst/>
                <a:latin typeface="+mj-lt"/>
              </a:rPr>
            </a:br>
            <a:endParaRPr lang="en-US" b="1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br>
              <a:rPr lang="en-US" b="1" dirty="0">
                <a:solidFill>
                  <a:schemeClr val="bg1"/>
                </a:solidFill>
                <a:effectLst/>
                <a:latin typeface="+mj-lt"/>
              </a:rPr>
            </a:br>
            <a:br>
              <a:rPr lang="en-US" b="1" dirty="0">
                <a:solidFill>
                  <a:schemeClr val="bg1"/>
                </a:solidFill>
                <a:effectLst/>
                <a:latin typeface="+mj-lt"/>
              </a:rPr>
            </a:br>
            <a:endParaRPr lang="en-US" b="1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83D8E4-4421-98AF-6FB5-C1017968D63A}"/>
              </a:ext>
            </a:extLst>
          </p:cNvPr>
          <p:cNvSpPr/>
          <p:nvPr/>
        </p:nvSpPr>
        <p:spPr>
          <a:xfrm>
            <a:off x="2731325" y="140490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Reddit Posts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032BB-8AD3-0A62-938F-F6781EA071D8}"/>
              </a:ext>
            </a:extLst>
          </p:cNvPr>
          <p:cNvSpPr/>
          <p:nvPr/>
        </p:nvSpPr>
        <p:spPr>
          <a:xfrm>
            <a:off x="2731325" y="250218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Preprocessing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852B64-5201-F62C-DA9F-BCA08623DFF9}"/>
              </a:ext>
            </a:extLst>
          </p:cNvPr>
          <p:cNvSpPr/>
          <p:nvPr/>
        </p:nvSpPr>
        <p:spPr>
          <a:xfrm>
            <a:off x="2731325" y="359946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Embedding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E84C24-9E85-8908-C5CD-7B512ED61520}"/>
              </a:ext>
            </a:extLst>
          </p:cNvPr>
          <p:cNvSpPr/>
          <p:nvPr/>
        </p:nvSpPr>
        <p:spPr>
          <a:xfrm>
            <a:off x="2731325" y="469674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Vector Database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4EBE51-E16F-4FA0-3FB9-F2002AA6BB0B}"/>
              </a:ext>
            </a:extLst>
          </p:cNvPr>
          <p:cNvSpPr/>
          <p:nvPr/>
        </p:nvSpPr>
        <p:spPr>
          <a:xfrm>
            <a:off x="7303325" y="140490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User Query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28AC6B-50C2-5452-F68B-3A898617F20F}"/>
              </a:ext>
            </a:extLst>
          </p:cNvPr>
          <p:cNvSpPr/>
          <p:nvPr/>
        </p:nvSpPr>
        <p:spPr>
          <a:xfrm>
            <a:off x="7303325" y="250218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Retrieval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A31769-3136-A46B-4DD7-CB6C57D4E63D}"/>
              </a:ext>
            </a:extLst>
          </p:cNvPr>
          <p:cNvSpPr/>
          <p:nvPr/>
        </p:nvSpPr>
        <p:spPr>
          <a:xfrm>
            <a:off x="7303325" y="359946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RAG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B311A7-14C6-3FB6-E4BA-3E814260476C}"/>
              </a:ext>
            </a:extLst>
          </p:cNvPr>
          <p:cNvSpPr/>
          <p:nvPr/>
        </p:nvSpPr>
        <p:spPr>
          <a:xfrm>
            <a:off x="7303325" y="4696746"/>
            <a:ext cx="1828800" cy="73152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t>Response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A59494E-08D6-35C1-0D1C-06BE3643A51B}"/>
              </a:ext>
            </a:extLst>
          </p:cNvPr>
          <p:cNvSpPr/>
          <p:nvPr/>
        </p:nvSpPr>
        <p:spPr>
          <a:xfrm>
            <a:off x="5017325" y="5976906"/>
            <a:ext cx="1828800" cy="731520"/>
          </a:xfrm>
          <a:prstGeom prst="round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/>
              <a:t>Comparison &amp;</a:t>
            </a:r>
            <a:r>
              <a:rPr lang="en-US" dirty="0"/>
              <a:t> Evaluation</a:t>
            </a:r>
            <a:endParaRPr dirty="0"/>
          </a:p>
        </p:txBody>
      </p:sp>
      <p:cxnSp>
        <p:nvCxnSpPr>
          <p:cNvPr id="17" name="Connector 11">
            <a:extLst>
              <a:ext uri="{FF2B5EF4-FFF2-40B4-BE49-F238E27FC236}">
                <a16:creationId xmlns:a16="http://schemas.microsoft.com/office/drawing/2014/main" id="{B5404904-97A7-FAEE-EC3A-1CF06603E1D7}"/>
              </a:ext>
            </a:extLst>
          </p:cNvPr>
          <p:cNvCxnSpPr/>
          <p:nvPr/>
        </p:nvCxnSpPr>
        <p:spPr>
          <a:xfrm>
            <a:off x="3645725" y="2136426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2">
            <a:extLst>
              <a:ext uri="{FF2B5EF4-FFF2-40B4-BE49-F238E27FC236}">
                <a16:creationId xmlns:a16="http://schemas.microsoft.com/office/drawing/2014/main" id="{6D4D10C8-6275-555C-00CD-60F921C66BEB}"/>
              </a:ext>
            </a:extLst>
          </p:cNvPr>
          <p:cNvCxnSpPr/>
          <p:nvPr/>
        </p:nvCxnSpPr>
        <p:spPr>
          <a:xfrm>
            <a:off x="3645725" y="3233706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3">
            <a:extLst>
              <a:ext uri="{FF2B5EF4-FFF2-40B4-BE49-F238E27FC236}">
                <a16:creationId xmlns:a16="http://schemas.microsoft.com/office/drawing/2014/main" id="{7E82D30B-7F21-0277-32E7-E92ACB325D9E}"/>
              </a:ext>
            </a:extLst>
          </p:cNvPr>
          <p:cNvCxnSpPr/>
          <p:nvPr/>
        </p:nvCxnSpPr>
        <p:spPr>
          <a:xfrm>
            <a:off x="3645725" y="4330986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4">
            <a:extLst>
              <a:ext uri="{FF2B5EF4-FFF2-40B4-BE49-F238E27FC236}">
                <a16:creationId xmlns:a16="http://schemas.microsoft.com/office/drawing/2014/main" id="{8498787D-E9A0-425B-19C2-5F8A84C9F27D}"/>
              </a:ext>
            </a:extLst>
          </p:cNvPr>
          <p:cNvCxnSpPr/>
          <p:nvPr/>
        </p:nvCxnSpPr>
        <p:spPr>
          <a:xfrm>
            <a:off x="8217725" y="2136426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15">
            <a:extLst>
              <a:ext uri="{FF2B5EF4-FFF2-40B4-BE49-F238E27FC236}">
                <a16:creationId xmlns:a16="http://schemas.microsoft.com/office/drawing/2014/main" id="{FDE097C7-5F92-5EEE-3AF3-6E79B175E1EB}"/>
              </a:ext>
            </a:extLst>
          </p:cNvPr>
          <p:cNvCxnSpPr/>
          <p:nvPr/>
        </p:nvCxnSpPr>
        <p:spPr>
          <a:xfrm>
            <a:off x="8217725" y="3233706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16">
            <a:extLst>
              <a:ext uri="{FF2B5EF4-FFF2-40B4-BE49-F238E27FC236}">
                <a16:creationId xmlns:a16="http://schemas.microsoft.com/office/drawing/2014/main" id="{B14D9488-479D-61E7-8ABE-1118E46BB119}"/>
              </a:ext>
            </a:extLst>
          </p:cNvPr>
          <p:cNvCxnSpPr/>
          <p:nvPr/>
        </p:nvCxnSpPr>
        <p:spPr>
          <a:xfrm>
            <a:off x="8217725" y="4330986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17">
            <a:extLst>
              <a:ext uri="{FF2B5EF4-FFF2-40B4-BE49-F238E27FC236}">
                <a16:creationId xmlns:a16="http://schemas.microsoft.com/office/drawing/2014/main" id="{C1ABF9BC-8614-B902-338F-634235BFC749}"/>
              </a:ext>
            </a:extLst>
          </p:cNvPr>
          <p:cNvCxnSpPr/>
          <p:nvPr/>
        </p:nvCxnSpPr>
        <p:spPr>
          <a:xfrm flipV="1">
            <a:off x="3645725" y="3599466"/>
            <a:ext cx="4572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18">
            <a:extLst>
              <a:ext uri="{FF2B5EF4-FFF2-40B4-BE49-F238E27FC236}">
                <a16:creationId xmlns:a16="http://schemas.microsoft.com/office/drawing/2014/main" id="{B5AE1ACF-BFFE-09CF-4410-26DE9ECCC88C}"/>
              </a:ext>
            </a:extLst>
          </p:cNvPr>
          <p:cNvCxnSpPr/>
          <p:nvPr/>
        </p:nvCxnSpPr>
        <p:spPr>
          <a:xfrm flipH="1">
            <a:off x="5931725" y="5428266"/>
            <a:ext cx="2286000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325AEC-AE11-8D97-6E6C-EFD35430021E}"/>
              </a:ext>
            </a:extLst>
          </p:cNvPr>
          <p:cNvSpPr txBox="1"/>
          <p:nvPr/>
        </p:nvSpPr>
        <p:spPr>
          <a:xfrm>
            <a:off x="4249426" y="112405"/>
            <a:ext cx="3232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System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0A867D-C52F-49DB-B328-77F43124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2418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4BAD56-1DA3-4EE3-ABAF-4A03C8DF3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082" y="5791200"/>
            <a:ext cx="3561733" cy="1066800"/>
          </a:xfrm>
          <a:custGeom>
            <a:avLst/>
            <a:gdLst>
              <a:gd name="connsiteX0" fmla="*/ 1780866 w 3561733"/>
              <a:gd name="connsiteY0" fmla="*/ 0 h 1066800"/>
              <a:gd name="connsiteX1" fmla="*/ 3557091 w 3561733"/>
              <a:gd name="connsiteY1" fmla="*/ 1057165 h 1066800"/>
              <a:gd name="connsiteX2" fmla="*/ 3561733 w 3561733"/>
              <a:gd name="connsiteY2" fmla="*/ 1066800 h 1066800"/>
              <a:gd name="connsiteX3" fmla="*/ 2549614 w 3561733"/>
              <a:gd name="connsiteY3" fmla="*/ 1066800 h 1066800"/>
              <a:gd name="connsiteX4" fmla="*/ 2465837 w 3561733"/>
              <a:gd name="connsiteY4" fmla="*/ 1004153 h 1066800"/>
              <a:gd name="connsiteX5" fmla="*/ 1780866 w 3561733"/>
              <a:gd name="connsiteY5" fmla="*/ 794923 h 1066800"/>
              <a:gd name="connsiteX6" fmla="*/ 1095896 w 3561733"/>
              <a:gd name="connsiteY6" fmla="*/ 1004153 h 1066800"/>
              <a:gd name="connsiteX7" fmla="*/ 1012119 w 3561733"/>
              <a:gd name="connsiteY7" fmla="*/ 1066800 h 1066800"/>
              <a:gd name="connsiteX8" fmla="*/ 0 w 3561733"/>
              <a:gd name="connsiteY8" fmla="*/ 1066800 h 1066800"/>
              <a:gd name="connsiteX9" fmla="*/ 4641 w 3561733"/>
              <a:gd name="connsiteY9" fmla="*/ 1057165 h 1066800"/>
              <a:gd name="connsiteX10" fmla="*/ 1780866 w 3561733"/>
              <a:gd name="connsiteY1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1733" h="1066800">
                <a:moveTo>
                  <a:pt x="1780866" y="0"/>
                </a:moveTo>
                <a:cubicBezTo>
                  <a:pt x="2547864" y="0"/>
                  <a:pt x="3215021" y="427470"/>
                  <a:pt x="3557091" y="1057165"/>
                </a:cubicBezTo>
                <a:lnTo>
                  <a:pt x="3561733" y="1066800"/>
                </a:lnTo>
                <a:lnTo>
                  <a:pt x="2549614" y="1066800"/>
                </a:lnTo>
                <a:lnTo>
                  <a:pt x="2465837" y="1004153"/>
                </a:lnTo>
                <a:cubicBezTo>
                  <a:pt x="2270308" y="872056"/>
                  <a:pt x="2034595" y="794923"/>
                  <a:pt x="1780866" y="794923"/>
                </a:cubicBezTo>
                <a:cubicBezTo>
                  <a:pt x="1527138" y="794923"/>
                  <a:pt x="1291425" y="872056"/>
                  <a:pt x="1095896" y="1004153"/>
                </a:cubicBezTo>
                <a:lnTo>
                  <a:pt x="1012119" y="1066800"/>
                </a:lnTo>
                <a:lnTo>
                  <a:pt x="0" y="1066800"/>
                </a:lnTo>
                <a:lnTo>
                  <a:pt x="4641" y="1057165"/>
                </a:lnTo>
                <a:cubicBezTo>
                  <a:pt x="346712" y="427470"/>
                  <a:pt x="1013869" y="0"/>
                  <a:pt x="1780866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CF8FB-931C-70B6-1CD8-4CE1478318FE}"/>
              </a:ext>
            </a:extLst>
          </p:cNvPr>
          <p:cNvSpPr txBox="1"/>
          <p:nvPr/>
        </p:nvSpPr>
        <p:spPr>
          <a:xfrm>
            <a:off x="335093" y="378765"/>
            <a:ext cx="612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Metrics And 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D8A82-9221-9340-4EAB-977AE4790609}"/>
              </a:ext>
            </a:extLst>
          </p:cNvPr>
          <p:cNvSpPr txBox="1"/>
          <p:nvPr/>
        </p:nvSpPr>
        <p:spPr>
          <a:xfrm>
            <a:off x="617517" y="1080655"/>
            <a:ext cx="3475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LLMs 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Comparison and Analysis:</a:t>
            </a:r>
          </a:p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CF4B61-23C5-55D0-72EC-FB3D76EE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2" y="2047635"/>
            <a:ext cx="10190557" cy="1656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8B8BD7-A8F3-CF68-C0F2-3F18AC26945B}"/>
              </a:ext>
            </a:extLst>
          </p:cNvPr>
          <p:cNvSpPr txBox="1"/>
          <p:nvPr/>
        </p:nvSpPr>
        <p:spPr>
          <a:xfrm>
            <a:off x="412787" y="1676888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Phi-3 Mini: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C80FB-9817-DC66-7492-D89310F1257A}"/>
              </a:ext>
            </a:extLst>
          </p:cNvPr>
          <p:cNvSpPr txBox="1"/>
          <p:nvPr/>
        </p:nvSpPr>
        <p:spPr>
          <a:xfrm>
            <a:off x="366603" y="3929966"/>
            <a:ext cx="215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Falcon-7B-Instruct: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C9E5D1-7C2E-2EB5-3CBD-6416F6DA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1" y="4430251"/>
            <a:ext cx="10446389" cy="11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07D072-0CE8-8D47-7FD8-82D76234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160"/>
            <a:ext cx="5201588" cy="40932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E656D6-AF3D-C521-4629-9C687B61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80884"/>
              </p:ext>
            </p:extLst>
          </p:nvPr>
        </p:nvGraphicFramePr>
        <p:xfrm>
          <a:off x="5201588" y="1005553"/>
          <a:ext cx="6835513" cy="44325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11074">
                  <a:extLst>
                    <a:ext uri="{9D8B030D-6E8A-4147-A177-3AD203B41FA5}">
                      <a16:colId xmlns:a16="http://schemas.microsoft.com/office/drawing/2014/main" val="940190427"/>
                    </a:ext>
                  </a:extLst>
                </a:gridCol>
                <a:gridCol w="1402291">
                  <a:extLst>
                    <a:ext uri="{9D8B030D-6E8A-4147-A177-3AD203B41FA5}">
                      <a16:colId xmlns:a16="http://schemas.microsoft.com/office/drawing/2014/main" val="2654612663"/>
                    </a:ext>
                  </a:extLst>
                </a:gridCol>
                <a:gridCol w="1811074">
                  <a:extLst>
                    <a:ext uri="{9D8B030D-6E8A-4147-A177-3AD203B41FA5}">
                      <a16:colId xmlns:a16="http://schemas.microsoft.com/office/drawing/2014/main" val="4148692101"/>
                    </a:ext>
                  </a:extLst>
                </a:gridCol>
                <a:gridCol w="1811074">
                  <a:extLst>
                    <a:ext uri="{9D8B030D-6E8A-4147-A177-3AD203B41FA5}">
                      <a16:colId xmlns:a16="http://schemas.microsoft.com/office/drawing/2014/main" val="1349509766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Aspect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Phi-3 Mini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Falcon-7B-Instruct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Key Insight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52051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Query 1: “I’ve been feeling really afraid about my future.”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66914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Predicted Emotion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Fear (correct)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Fear (correct)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Both models predicted correctly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18826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ROUGE-1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0.1556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0.0927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Phi-3 higher overlap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018753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ROUGE-2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0.1461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0.0867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Phi-3 higher overlap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31646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ROUGE-L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0.1556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0.0927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Phi-3 higher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653930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BLEU Score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2.69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4.94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Falcon BLEU higher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55868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Query 2: “Nothing brings me happiness anymore.”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232867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Predicted Emotion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Sadness (correct)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Sadness (correct)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Both models predicted correctly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34553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ROUGE-1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0.2105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0.1390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Phi-3 higher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877545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ROUGE-2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0.2012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0.1323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Phi-3 higher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332311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ROUGE-L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0.2105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0.1390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Phi-3 higher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318295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BLEU Score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2.32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5.58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Falcon BLEU much higher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4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6CED5-3991-E3F2-5FF6-826F38B5B12B}"/>
              </a:ext>
            </a:extLst>
          </p:cNvPr>
          <p:cNvSpPr txBox="1"/>
          <p:nvPr/>
        </p:nvSpPr>
        <p:spPr>
          <a:xfrm>
            <a:off x="164891" y="1662155"/>
            <a:ext cx="91702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Emotion Detection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Both models correctly classified the emotions (Fear, Sadness).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Response Quality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Phi-3 generated more context-faithful responses (higher ROUGE-1, ROUGE-2, and ROUGE-L scores).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Falcon had higher BLEU scores, meaning better exact word matching but…</a:t>
            </a:r>
            <a:b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Hallucination &amp; Repetition Issue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Falcon’s generated response had a severe hallucination/repetition: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               “I'm really anxious and can't stop overthinking,” repeated over 10 times.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This shows instability in Falcon without strong RAG grounding.</a:t>
            </a:r>
            <a:b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Empathy and Helpfulness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Phi-3’s response was empathetic, supportive, and actionable (e.g., suggesting therapy).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Falcon’s response could trigger distress, unsafe for mental health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216DB-FEFC-25B9-91BA-CA027892F926}"/>
              </a:ext>
            </a:extLst>
          </p:cNvPr>
          <p:cNvSpPr txBox="1"/>
          <p:nvPr/>
        </p:nvSpPr>
        <p:spPr>
          <a:xfrm>
            <a:off x="164891" y="602317"/>
            <a:ext cx="612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Observations</a:t>
            </a:r>
          </a:p>
        </p:txBody>
      </p:sp>
    </p:spTree>
    <p:extLst>
      <p:ext uri="{BB962C8B-B14F-4D97-AF65-F5344CB8AC3E}">
        <p14:creationId xmlns:p14="http://schemas.microsoft.com/office/powerpoint/2010/main" val="194992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288EB9-ABB8-1E19-4A53-A9B931E0FD59}"/>
              </a:ext>
            </a:extLst>
          </p:cNvPr>
          <p:cNvSpPr txBox="1"/>
          <p:nvPr/>
        </p:nvSpPr>
        <p:spPr>
          <a:xfrm>
            <a:off x="258581" y="272533"/>
            <a:ext cx="6123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Phi-3 Key Metrics and Results: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B5E70-6954-4028-9529-1B4131F6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49"/>
            <a:ext cx="5081666" cy="472950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D1D57C-127F-48C3-9838-343B07C1F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81329"/>
              </p:ext>
            </p:extLst>
          </p:nvPr>
        </p:nvGraphicFramePr>
        <p:xfrm>
          <a:off x="5351488" y="132832"/>
          <a:ext cx="6310860" cy="6592336"/>
        </p:xfrm>
        <a:graphic>
          <a:graphicData uri="http://schemas.openxmlformats.org/drawingml/2006/table">
            <a:tbl>
              <a:tblPr/>
              <a:tblGrid>
                <a:gridCol w="2103620">
                  <a:extLst>
                    <a:ext uri="{9D8B030D-6E8A-4147-A177-3AD203B41FA5}">
                      <a16:colId xmlns:a16="http://schemas.microsoft.com/office/drawing/2014/main" val="3267890555"/>
                    </a:ext>
                  </a:extLst>
                </a:gridCol>
                <a:gridCol w="2103620">
                  <a:extLst>
                    <a:ext uri="{9D8B030D-6E8A-4147-A177-3AD203B41FA5}">
                      <a16:colId xmlns:a16="http://schemas.microsoft.com/office/drawing/2014/main" val="938542061"/>
                    </a:ext>
                  </a:extLst>
                </a:gridCol>
                <a:gridCol w="2103620">
                  <a:extLst>
                    <a:ext uri="{9D8B030D-6E8A-4147-A177-3AD203B41FA5}">
                      <a16:colId xmlns:a16="http://schemas.microsoft.com/office/drawing/2014/main" val="3237953720"/>
                    </a:ext>
                  </a:extLst>
                </a:gridCol>
              </a:tblGrid>
              <a:tr h="1065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444795"/>
                  </a:ext>
                </a:extLst>
              </a:tr>
              <a:tr h="819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Emotion Detection Accuracy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100% (for 2 test queries)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Correctly classified emotions (fear, sadness)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936290"/>
                  </a:ext>
                </a:extLst>
              </a:tr>
              <a:tr h="819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ROUGE-1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0.18 (Avg)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Moderate overlap with reference support posts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653245"/>
                  </a:ext>
                </a:extLst>
              </a:tr>
              <a:tr h="819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ROUGE-2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0.17 (Avg)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Moderate bigram overlap with support posts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142943"/>
                  </a:ext>
                </a:extLst>
              </a:tr>
              <a:tr h="819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ROUGE-L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0.18 (Avg)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Captured key longest matching sequences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24922"/>
                  </a:ext>
                </a:extLst>
              </a:tr>
              <a:tr h="819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BLEU Score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2.50 (Avg)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Some word match, but focus more on meaning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72389"/>
                  </a:ext>
                </a:extLst>
              </a:tr>
              <a:tr h="1196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Precision@k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(Retrieval Quality)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~83%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Retrieved relevant support posts from Reddit mental health forums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03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0719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1143</Words>
  <Application>Microsoft Macintosh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Helvetica Neue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Annadi, Sai Siddu Vardhan Reddy</dc:creator>
  <cp:lastModifiedBy>Annadi, Sai Siddu Vardhan Reddy</cp:lastModifiedBy>
  <cp:revision>9</cp:revision>
  <dcterms:created xsi:type="dcterms:W3CDTF">2025-03-23T04:05:33Z</dcterms:created>
  <dcterms:modified xsi:type="dcterms:W3CDTF">2025-04-27T16:56:16Z</dcterms:modified>
</cp:coreProperties>
</file>