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66" r:id="rId2"/>
    <p:sldId id="258" r:id="rId3"/>
    <p:sldId id="259" r:id="rId4"/>
    <p:sldId id="260" r:id="rId5"/>
    <p:sldId id="262" r:id="rId6"/>
    <p:sldId id="263"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9"/>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90CC0F-9D01-E84B-8EEC-E8A2A07F5C9A}" type="datetimeFigureOut">
              <a:rPr lang="en-US" smtClean="0"/>
              <a:t>10/13/24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01BE2-BEF8-5D4A-B3AC-5231242AB75E}" type="slidenum">
              <a:rPr lang="en-US" smtClean="0"/>
              <a:t>‹#›</a:t>
            </a:fld>
            <a:endParaRPr lang="en-US"/>
          </a:p>
        </p:txBody>
      </p:sp>
    </p:spTree>
    <p:extLst>
      <p:ext uri="{BB962C8B-B14F-4D97-AF65-F5344CB8AC3E}">
        <p14:creationId xmlns:p14="http://schemas.microsoft.com/office/powerpoint/2010/main" val="135979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notes"/>
          <p:cNvSpPr txBox="1">
            <a:spLocks noGrp="1"/>
          </p:cNvSpPr>
          <p:nvPr>
            <p:ph type="body" idx="1"/>
          </p:nvPr>
        </p:nvSpPr>
        <p:spPr>
          <a:xfrm>
            <a:off x="317500" y="3810000"/>
            <a:ext cx="7112000" cy="5588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6" name="Google Shape;916;p1:notes"/>
          <p:cNvSpPr>
            <a:spLocks noGrp="1" noRot="1" noChangeAspect="1"/>
          </p:cNvSpPr>
          <p:nvPr>
            <p:ph type="sldImg" idx="2"/>
          </p:nvPr>
        </p:nvSpPr>
        <p:spPr>
          <a:xfrm>
            <a:off x="1143000" y="635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3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907377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711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Cover 2, Power On">
  <p:cSld name="1_Cover 2, Power On">
    <p:spTree>
      <p:nvGrpSpPr>
        <p:cNvPr id="1" name="Shape 15"/>
        <p:cNvGrpSpPr/>
        <p:nvPr/>
      </p:nvGrpSpPr>
      <p:grpSpPr>
        <a:xfrm>
          <a:off x="0" y="0"/>
          <a:ext cx="0" cy="0"/>
          <a:chOff x="0" y="0"/>
          <a:chExt cx="0" cy="0"/>
        </a:xfrm>
      </p:grpSpPr>
      <p:pic>
        <p:nvPicPr>
          <p:cNvPr id="16" name="Google Shape;16;p9"/>
          <p:cNvPicPr preferRelativeResize="0"/>
          <p:nvPr/>
        </p:nvPicPr>
        <p:blipFill rotWithShape="1">
          <a:blip r:embed="rId2"/>
          <a:srcRect t="2995" b="32511"/>
          <a:stretch>
            <a:fillRect/>
          </a:stretch>
        </p:blipFill>
        <p:spPr>
          <a:xfrm>
            <a:off x="1523" y="1610368"/>
            <a:ext cx="12188954" cy="5247631"/>
          </a:xfrm>
          <a:prstGeom prst="rect">
            <a:avLst/>
          </a:prstGeom>
          <a:noFill/>
          <a:ln>
            <a:noFill/>
          </a:ln>
        </p:spPr>
      </p:pic>
      <p:sp>
        <p:nvSpPr>
          <p:cNvPr id="17" name="Google Shape;17;p9"/>
          <p:cNvSpPr/>
          <p:nvPr/>
        </p:nvSpPr>
        <p:spPr>
          <a:xfrm>
            <a:off x="0" y="1"/>
            <a:ext cx="12190476" cy="161719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Montserrat Light"/>
              <a:ea typeface="Montserrat Light"/>
              <a:cs typeface="Montserrat Light"/>
              <a:sym typeface="Montserrat Light"/>
            </a:endParaRPr>
          </a:p>
        </p:txBody>
      </p:sp>
      <p:sp>
        <p:nvSpPr>
          <p:cNvPr id="18" name="Google Shape;18;p9"/>
          <p:cNvSpPr txBox="1">
            <a:spLocks noGrp="1"/>
          </p:cNvSpPr>
          <p:nvPr>
            <p:ph type="ctrTitle"/>
          </p:nvPr>
        </p:nvSpPr>
        <p:spPr>
          <a:xfrm>
            <a:off x="580777" y="2047843"/>
            <a:ext cx="11001623" cy="575286"/>
          </a:xfrm>
          <a:prstGeom prst="rect">
            <a:avLst/>
          </a:prstGeom>
          <a:noFill/>
          <a:ln>
            <a:noFill/>
          </a:ln>
        </p:spPr>
        <p:txBody>
          <a:bodyPr spcFirstLastPara="1" wrap="square" lIns="0" tIns="0" rIns="0" bIns="0" anchor="t" anchorCtr="0">
            <a:spAutoFit/>
          </a:bodyPr>
          <a:lstStyle>
            <a:lvl1pPr lvl="0" algn="l">
              <a:lnSpc>
                <a:spcPct val="92000"/>
              </a:lnSpc>
              <a:spcBef>
                <a:spcPts val="0"/>
              </a:spcBef>
              <a:spcAft>
                <a:spcPts val="0"/>
              </a:spcAft>
              <a:buClr>
                <a:schemeClr val="accent3"/>
              </a:buClr>
              <a:buSzPts val="4800"/>
              <a:buFont typeface="Montserrat" panose="00000500000000000000"/>
              <a:buNone/>
              <a:defRPr sz="4800" b="1" cap="none">
                <a:solidFill>
                  <a:schemeClr val="accent3"/>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subTitle" idx="1"/>
          </p:nvPr>
        </p:nvSpPr>
        <p:spPr>
          <a:xfrm>
            <a:off x="580776" y="2703282"/>
            <a:ext cx="11001619" cy="29048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3"/>
              </a:buClr>
              <a:buSzPts val="1800"/>
              <a:buNone/>
              <a:defRPr sz="1800">
                <a:solidFill>
                  <a:schemeClr val="accent3"/>
                </a:solidFill>
                <a:latin typeface="Montserrat Light"/>
                <a:ea typeface="Montserrat Light"/>
                <a:cs typeface="Montserrat Light"/>
                <a:sym typeface="Montserrat Light"/>
              </a:defRPr>
            </a:lvl1pPr>
            <a:lvl2pPr lvl="1" algn="ctr">
              <a:lnSpc>
                <a:spcPct val="100000"/>
              </a:lnSpc>
              <a:spcBef>
                <a:spcPts val="600"/>
              </a:spcBef>
              <a:spcAft>
                <a:spcPts val="0"/>
              </a:spcAft>
              <a:buSzPts val="1500"/>
              <a:buNone/>
              <a:defRPr sz="1500"/>
            </a:lvl2pPr>
            <a:lvl3pPr lvl="2" algn="ctr">
              <a:lnSpc>
                <a:spcPct val="100000"/>
              </a:lnSpc>
              <a:spcBef>
                <a:spcPts val="600"/>
              </a:spcBef>
              <a:spcAft>
                <a:spcPts val="0"/>
              </a:spcAft>
              <a:buClr>
                <a:schemeClr val="dk2"/>
              </a:buClr>
              <a:buSzPts val="1350"/>
              <a:buNone/>
              <a:defRPr sz="1350"/>
            </a:lvl3pPr>
            <a:lvl4pPr lvl="3" algn="ctr">
              <a:lnSpc>
                <a:spcPct val="100000"/>
              </a:lnSpc>
              <a:spcBef>
                <a:spcPts val="600"/>
              </a:spcBef>
              <a:spcAft>
                <a:spcPts val="0"/>
              </a:spcAft>
              <a:buClr>
                <a:schemeClr val="dk2"/>
              </a:buClr>
              <a:buSzPts val="1200"/>
              <a:buNone/>
              <a:defRPr sz="1200"/>
            </a:lvl4pPr>
            <a:lvl5pPr lvl="4" algn="ctr">
              <a:lnSpc>
                <a:spcPct val="100000"/>
              </a:lnSpc>
              <a:spcBef>
                <a:spcPts val="600"/>
              </a:spcBef>
              <a:spcAft>
                <a:spcPts val="0"/>
              </a:spcAft>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a:endParaRPr/>
          </a:p>
        </p:txBody>
      </p:sp>
      <p:pic>
        <p:nvPicPr>
          <p:cNvPr id="20" name="Google Shape;20;p9" descr="A building with lights on&#10;&#10;Description automatically generated"/>
          <p:cNvPicPr preferRelativeResize="0"/>
          <p:nvPr/>
        </p:nvPicPr>
        <p:blipFill rotWithShape="1">
          <a:blip r:embed="rId3"/>
          <a:srcRect t="40637" b="14284"/>
          <a:stretch>
            <a:fillRect/>
          </a:stretch>
        </p:blipFill>
        <p:spPr>
          <a:xfrm>
            <a:off x="1523" y="3189798"/>
            <a:ext cx="12188954" cy="3668202"/>
          </a:xfrm>
          <a:prstGeom prst="rect">
            <a:avLst/>
          </a:prstGeom>
          <a:noFill/>
          <a:ln>
            <a:noFill/>
          </a:ln>
        </p:spPr>
      </p:pic>
      <p:grpSp>
        <p:nvGrpSpPr>
          <p:cNvPr id="21" name="Google Shape;21;p9"/>
          <p:cNvGrpSpPr/>
          <p:nvPr/>
        </p:nvGrpSpPr>
        <p:grpSpPr>
          <a:xfrm>
            <a:off x="5779183" y="202862"/>
            <a:ext cx="1166460" cy="1211474"/>
            <a:chOff x="5273554" y="478925"/>
            <a:chExt cx="1679380" cy="1744190"/>
          </a:xfrm>
        </p:grpSpPr>
        <p:sp>
          <p:nvSpPr>
            <p:cNvPr id="22" name="Google Shape;22;p9"/>
            <p:cNvSpPr/>
            <p:nvPr/>
          </p:nvSpPr>
          <p:spPr>
            <a:xfrm rot="-5400000">
              <a:off x="5274754" y="477725"/>
              <a:ext cx="1676980" cy="1679380"/>
            </a:xfrm>
            <a:custGeom>
              <a:avLst/>
              <a:gdLst/>
              <a:ahLst/>
              <a:cxnLst/>
              <a:rect l="l" t="t" r="r" b="b"/>
              <a:pathLst>
                <a:path w="1676980" h="1679380" extrusionOk="0">
                  <a:moveTo>
                    <a:pt x="0" y="776301"/>
                  </a:moveTo>
                  <a:cubicBezTo>
                    <a:pt x="32807" y="345009"/>
                    <a:pt x="397764" y="240"/>
                    <a:pt x="836988" y="0"/>
                  </a:cubicBezTo>
                  <a:cubicBezTo>
                    <a:pt x="1297602" y="-120"/>
                    <a:pt x="1676740" y="378777"/>
                    <a:pt x="1676980" y="839390"/>
                  </a:cubicBezTo>
                  <a:cubicBezTo>
                    <a:pt x="1677220" y="1300003"/>
                    <a:pt x="1298202" y="1679140"/>
                    <a:pt x="837589" y="1679381"/>
                  </a:cubicBezTo>
                  <a:cubicBezTo>
                    <a:pt x="554948" y="1679381"/>
                    <a:pt x="290572" y="1536859"/>
                    <a:pt x="135432" y="1300604"/>
                  </a:cubicBezTo>
                </a:path>
              </a:pathLst>
            </a:custGeom>
            <a:noFill/>
            <a:ln w="29550"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3" name="Google Shape;23;p9"/>
            <p:cNvSpPr/>
            <p:nvPr/>
          </p:nvSpPr>
          <p:spPr>
            <a:xfrm>
              <a:off x="6028944" y="2089124"/>
              <a:ext cx="134112" cy="133991"/>
            </a:xfrm>
            <a:custGeom>
              <a:avLst/>
              <a:gdLst/>
              <a:ahLst/>
              <a:cxnLst/>
              <a:rect l="l" t="t" r="r" b="b"/>
              <a:pathLst>
                <a:path w="134112" h="133991" extrusionOk="0">
                  <a:moveTo>
                    <a:pt x="134051" y="69880"/>
                  </a:moveTo>
                  <a:cubicBezTo>
                    <a:pt x="132369" y="106892"/>
                    <a:pt x="101124" y="135493"/>
                    <a:pt x="64232" y="133931"/>
                  </a:cubicBezTo>
                  <a:cubicBezTo>
                    <a:pt x="27219" y="132369"/>
                    <a:pt x="-1501" y="101004"/>
                    <a:pt x="61" y="64112"/>
                  </a:cubicBezTo>
                  <a:cubicBezTo>
                    <a:pt x="1743" y="27099"/>
                    <a:pt x="32988" y="-1501"/>
                    <a:pt x="70000" y="61"/>
                  </a:cubicBezTo>
                  <a:cubicBezTo>
                    <a:pt x="107013" y="1623"/>
                    <a:pt x="135613" y="32988"/>
                    <a:pt x="134051" y="69880"/>
                  </a:cubicBezTo>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nvGrpSpPr>
            <p:cNvPr id="24" name="Google Shape;24;p9"/>
            <p:cNvGrpSpPr/>
            <p:nvPr/>
          </p:nvGrpSpPr>
          <p:grpSpPr>
            <a:xfrm>
              <a:off x="5403816" y="609550"/>
              <a:ext cx="1414291" cy="1414289"/>
              <a:chOff x="5403816" y="609550"/>
              <a:chExt cx="1414291" cy="1414289"/>
            </a:xfrm>
          </p:grpSpPr>
          <p:sp>
            <p:nvSpPr>
              <p:cNvPr id="25" name="Google Shape;25;p9"/>
              <p:cNvSpPr/>
              <p:nvPr/>
            </p:nvSpPr>
            <p:spPr>
              <a:xfrm>
                <a:off x="6506142" y="1173992"/>
                <a:ext cx="58734" cy="40136"/>
              </a:xfrm>
              <a:custGeom>
                <a:avLst/>
                <a:gdLst/>
                <a:ahLst/>
                <a:cxnLst/>
                <a:rect l="l" t="t" r="r" b="b"/>
                <a:pathLst>
                  <a:path w="58734" h="40136" extrusionOk="0">
                    <a:moveTo>
                      <a:pt x="50952" y="3725"/>
                    </a:moveTo>
                    <a:cubicBezTo>
                      <a:pt x="48309" y="2283"/>
                      <a:pt x="45184" y="1322"/>
                      <a:pt x="41579" y="841"/>
                    </a:cubicBezTo>
                    <a:cubicBezTo>
                      <a:pt x="37974" y="361"/>
                      <a:pt x="34489" y="0"/>
                      <a:pt x="31004" y="0"/>
                    </a:cubicBezTo>
                    <a:lnTo>
                      <a:pt x="5528" y="0"/>
                    </a:lnTo>
                    <a:cubicBezTo>
                      <a:pt x="5528" y="0"/>
                      <a:pt x="0" y="40137"/>
                      <a:pt x="0" y="40137"/>
                    </a:cubicBezTo>
                    <a:lnTo>
                      <a:pt x="22953" y="40137"/>
                    </a:lnTo>
                    <a:cubicBezTo>
                      <a:pt x="26438" y="40137"/>
                      <a:pt x="30163" y="40137"/>
                      <a:pt x="34008" y="39897"/>
                    </a:cubicBezTo>
                    <a:cubicBezTo>
                      <a:pt x="37854" y="39656"/>
                      <a:pt x="41459" y="38935"/>
                      <a:pt x="44824" y="37734"/>
                    </a:cubicBezTo>
                    <a:cubicBezTo>
                      <a:pt x="48188" y="36532"/>
                      <a:pt x="51072" y="34489"/>
                      <a:pt x="53596" y="31845"/>
                    </a:cubicBezTo>
                    <a:cubicBezTo>
                      <a:pt x="56120" y="29201"/>
                      <a:pt x="57682" y="25476"/>
                      <a:pt x="58403" y="20669"/>
                    </a:cubicBezTo>
                    <a:cubicBezTo>
                      <a:pt x="59124" y="16223"/>
                      <a:pt x="58643" y="12618"/>
                      <a:pt x="57201" y="9974"/>
                    </a:cubicBezTo>
                    <a:cubicBezTo>
                      <a:pt x="55759" y="7330"/>
                      <a:pt x="53596" y="5288"/>
                      <a:pt x="50952" y="384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6" name="Google Shape;26;p9"/>
              <p:cNvSpPr/>
              <p:nvPr/>
            </p:nvSpPr>
            <p:spPr>
              <a:xfrm>
                <a:off x="5843611" y="1170987"/>
                <a:ext cx="111226" cy="113801"/>
              </a:xfrm>
              <a:custGeom>
                <a:avLst/>
                <a:gdLst/>
                <a:ahLst/>
                <a:cxnLst/>
                <a:rect l="l" t="t" r="r" b="b"/>
                <a:pathLst>
                  <a:path w="111226" h="113801" extrusionOk="0">
                    <a:moveTo>
                      <a:pt x="103257" y="79913"/>
                    </a:moveTo>
                    <a:cubicBezTo>
                      <a:pt x="106862" y="73064"/>
                      <a:pt x="109265" y="65373"/>
                      <a:pt x="110467" y="57081"/>
                    </a:cubicBezTo>
                    <a:cubicBezTo>
                      <a:pt x="111668" y="48909"/>
                      <a:pt x="111428" y="41339"/>
                      <a:pt x="109866" y="34369"/>
                    </a:cubicBezTo>
                    <a:cubicBezTo>
                      <a:pt x="108304" y="27399"/>
                      <a:pt x="105420" y="21390"/>
                      <a:pt x="101334" y="16223"/>
                    </a:cubicBezTo>
                    <a:cubicBezTo>
                      <a:pt x="97128" y="11176"/>
                      <a:pt x="91961" y="7210"/>
                      <a:pt x="85712" y="4326"/>
                    </a:cubicBezTo>
                    <a:cubicBezTo>
                      <a:pt x="79343" y="1442"/>
                      <a:pt x="72132" y="120"/>
                      <a:pt x="63720" y="0"/>
                    </a:cubicBezTo>
                    <a:cubicBezTo>
                      <a:pt x="55429" y="0"/>
                      <a:pt x="47618" y="1322"/>
                      <a:pt x="40528" y="4206"/>
                    </a:cubicBezTo>
                    <a:cubicBezTo>
                      <a:pt x="33317" y="6970"/>
                      <a:pt x="27068" y="10936"/>
                      <a:pt x="21541" y="15983"/>
                    </a:cubicBezTo>
                    <a:cubicBezTo>
                      <a:pt x="16013" y="21030"/>
                      <a:pt x="11446" y="27038"/>
                      <a:pt x="7961" y="34008"/>
                    </a:cubicBezTo>
                    <a:cubicBezTo>
                      <a:pt x="4356" y="40978"/>
                      <a:pt x="1953" y="48549"/>
                      <a:pt x="751" y="56720"/>
                    </a:cubicBezTo>
                    <a:cubicBezTo>
                      <a:pt x="-451" y="65012"/>
                      <a:pt x="-210" y="72703"/>
                      <a:pt x="1472" y="79553"/>
                    </a:cubicBezTo>
                    <a:cubicBezTo>
                      <a:pt x="3154" y="86523"/>
                      <a:pt x="5918" y="92411"/>
                      <a:pt x="10004" y="97578"/>
                    </a:cubicBezTo>
                    <a:cubicBezTo>
                      <a:pt x="14090" y="102625"/>
                      <a:pt x="19257" y="106591"/>
                      <a:pt x="25626" y="109475"/>
                    </a:cubicBezTo>
                    <a:cubicBezTo>
                      <a:pt x="31875" y="112359"/>
                      <a:pt x="39206" y="113801"/>
                      <a:pt x="47618" y="113801"/>
                    </a:cubicBezTo>
                    <a:cubicBezTo>
                      <a:pt x="55909" y="113801"/>
                      <a:pt x="63720" y="112359"/>
                      <a:pt x="70810" y="109595"/>
                    </a:cubicBezTo>
                    <a:cubicBezTo>
                      <a:pt x="78021" y="106831"/>
                      <a:pt x="84270" y="102866"/>
                      <a:pt x="89797" y="97819"/>
                    </a:cubicBezTo>
                    <a:cubicBezTo>
                      <a:pt x="95325" y="92772"/>
                      <a:pt x="99892" y="86763"/>
                      <a:pt x="103497" y="7991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7" name="Google Shape;27;p9"/>
              <p:cNvSpPr/>
              <p:nvPr/>
            </p:nvSpPr>
            <p:spPr>
              <a:xfrm>
                <a:off x="5403816" y="609550"/>
                <a:ext cx="1414291" cy="1414289"/>
              </a:xfrm>
              <a:custGeom>
                <a:avLst/>
                <a:gdLst/>
                <a:ahLst/>
                <a:cxnLst/>
                <a:rect l="l" t="t" r="r" b="b"/>
                <a:pathLst>
                  <a:path w="1414291" h="1414289" extrusionOk="0">
                    <a:moveTo>
                      <a:pt x="708888" y="2"/>
                    </a:moveTo>
                    <a:cubicBezTo>
                      <a:pt x="318334" y="-959"/>
                      <a:pt x="964" y="314849"/>
                      <a:pt x="2" y="705402"/>
                    </a:cubicBezTo>
                    <a:cubicBezTo>
                      <a:pt x="-959" y="1095956"/>
                      <a:pt x="314849" y="1413326"/>
                      <a:pt x="705403" y="1414287"/>
                    </a:cubicBezTo>
                    <a:cubicBezTo>
                      <a:pt x="1095958" y="1415248"/>
                      <a:pt x="1413328" y="1099441"/>
                      <a:pt x="1414289" y="708887"/>
                    </a:cubicBezTo>
                    <a:cubicBezTo>
                      <a:pt x="1415251" y="318333"/>
                      <a:pt x="1099443" y="964"/>
                      <a:pt x="708888" y="2"/>
                    </a:cubicBezTo>
                    <a:moveTo>
                      <a:pt x="377698" y="583429"/>
                    </a:moveTo>
                    <a:cubicBezTo>
                      <a:pt x="376136" y="593764"/>
                      <a:pt x="373252" y="602416"/>
                      <a:pt x="368926" y="609386"/>
                    </a:cubicBezTo>
                    <a:cubicBezTo>
                      <a:pt x="364600" y="616356"/>
                      <a:pt x="359192" y="621884"/>
                      <a:pt x="352823" y="626090"/>
                    </a:cubicBezTo>
                    <a:cubicBezTo>
                      <a:pt x="346454" y="630296"/>
                      <a:pt x="339123" y="633180"/>
                      <a:pt x="330832" y="634862"/>
                    </a:cubicBezTo>
                    <a:cubicBezTo>
                      <a:pt x="322660" y="636545"/>
                      <a:pt x="313888" y="637386"/>
                      <a:pt x="304514" y="637386"/>
                    </a:cubicBezTo>
                    <a:lnTo>
                      <a:pt x="276034" y="637386"/>
                    </a:lnTo>
                    <a:cubicBezTo>
                      <a:pt x="276034" y="637386"/>
                      <a:pt x="266420" y="706123"/>
                      <a:pt x="266420" y="706123"/>
                    </a:cubicBezTo>
                    <a:lnTo>
                      <a:pt x="227485" y="706123"/>
                    </a:lnTo>
                    <a:cubicBezTo>
                      <a:pt x="227485" y="706123"/>
                      <a:pt x="252601" y="529473"/>
                      <a:pt x="252601" y="529473"/>
                    </a:cubicBezTo>
                    <a:lnTo>
                      <a:pt x="318214" y="529473"/>
                    </a:lnTo>
                    <a:cubicBezTo>
                      <a:pt x="327347" y="529713"/>
                      <a:pt x="335879" y="530554"/>
                      <a:pt x="343810" y="532237"/>
                    </a:cubicBezTo>
                    <a:cubicBezTo>
                      <a:pt x="351741" y="533919"/>
                      <a:pt x="358351" y="536803"/>
                      <a:pt x="363879" y="540889"/>
                    </a:cubicBezTo>
                    <a:cubicBezTo>
                      <a:pt x="369406" y="544975"/>
                      <a:pt x="373372" y="550503"/>
                      <a:pt x="376016" y="557352"/>
                    </a:cubicBezTo>
                    <a:cubicBezTo>
                      <a:pt x="378660" y="564322"/>
                      <a:pt x="379260" y="572974"/>
                      <a:pt x="377698" y="583429"/>
                    </a:cubicBezTo>
                    <a:moveTo>
                      <a:pt x="444874" y="704561"/>
                    </a:moveTo>
                    <a:cubicBezTo>
                      <a:pt x="433818" y="700235"/>
                      <a:pt x="424685" y="693986"/>
                      <a:pt x="417355" y="685935"/>
                    </a:cubicBezTo>
                    <a:cubicBezTo>
                      <a:pt x="410024" y="677883"/>
                      <a:pt x="404857" y="668029"/>
                      <a:pt x="401732" y="656613"/>
                    </a:cubicBezTo>
                    <a:cubicBezTo>
                      <a:pt x="398608" y="645077"/>
                      <a:pt x="398007" y="632339"/>
                      <a:pt x="400050" y="618158"/>
                    </a:cubicBezTo>
                    <a:cubicBezTo>
                      <a:pt x="402093" y="604099"/>
                      <a:pt x="406299" y="591240"/>
                      <a:pt x="412788" y="579824"/>
                    </a:cubicBezTo>
                    <a:cubicBezTo>
                      <a:pt x="419277" y="568408"/>
                      <a:pt x="427208" y="558674"/>
                      <a:pt x="436822" y="550623"/>
                    </a:cubicBezTo>
                    <a:cubicBezTo>
                      <a:pt x="446436" y="542571"/>
                      <a:pt x="457371" y="536443"/>
                      <a:pt x="469629" y="532117"/>
                    </a:cubicBezTo>
                    <a:cubicBezTo>
                      <a:pt x="482006" y="527790"/>
                      <a:pt x="494985" y="525627"/>
                      <a:pt x="508804" y="525747"/>
                    </a:cubicBezTo>
                    <a:cubicBezTo>
                      <a:pt x="522624" y="525747"/>
                      <a:pt x="535001" y="528031"/>
                      <a:pt x="545937" y="532357"/>
                    </a:cubicBezTo>
                    <a:cubicBezTo>
                      <a:pt x="556873" y="536683"/>
                      <a:pt x="566005" y="542932"/>
                      <a:pt x="573336" y="550983"/>
                    </a:cubicBezTo>
                    <a:cubicBezTo>
                      <a:pt x="580666" y="559035"/>
                      <a:pt x="585834" y="568889"/>
                      <a:pt x="588958" y="580305"/>
                    </a:cubicBezTo>
                    <a:cubicBezTo>
                      <a:pt x="592082" y="591721"/>
                      <a:pt x="592683" y="604579"/>
                      <a:pt x="590640" y="618759"/>
                    </a:cubicBezTo>
                    <a:cubicBezTo>
                      <a:pt x="588597" y="632939"/>
                      <a:pt x="584392" y="645677"/>
                      <a:pt x="578023" y="657094"/>
                    </a:cubicBezTo>
                    <a:cubicBezTo>
                      <a:pt x="571654" y="668510"/>
                      <a:pt x="563722" y="678364"/>
                      <a:pt x="553988" y="686295"/>
                    </a:cubicBezTo>
                    <a:cubicBezTo>
                      <a:pt x="544375" y="694347"/>
                      <a:pt x="533319" y="700475"/>
                      <a:pt x="521182" y="704801"/>
                    </a:cubicBezTo>
                    <a:cubicBezTo>
                      <a:pt x="508924" y="709127"/>
                      <a:pt x="495946" y="711170"/>
                      <a:pt x="482126" y="711170"/>
                    </a:cubicBezTo>
                    <a:cubicBezTo>
                      <a:pt x="468307" y="711170"/>
                      <a:pt x="455929" y="709007"/>
                      <a:pt x="444874" y="704561"/>
                    </a:cubicBezTo>
                    <a:moveTo>
                      <a:pt x="700116" y="888782"/>
                    </a:moveTo>
                    <a:cubicBezTo>
                      <a:pt x="698073" y="902962"/>
                      <a:pt x="693867" y="915700"/>
                      <a:pt x="687498" y="927116"/>
                    </a:cubicBezTo>
                    <a:cubicBezTo>
                      <a:pt x="681129" y="938533"/>
                      <a:pt x="673198" y="948387"/>
                      <a:pt x="663464" y="956318"/>
                    </a:cubicBezTo>
                    <a:cubicBezTo>
                      <a:pt x="653850" y="964369"/>
                      <a:pt x="642915" y="970498"/>
                      <a:pt x="630657" y="974824"/>
                    </a:cubicBezTo>
                    <a:cubicBezTo>
                      <a:pt x="618400" y="979150"/>
                      <a:pt x="605421" y="981313"/>
                      <a:pt x="591602" y="981193"/>
                    </a:cubicBezTo>
                    <a:cubicBezTo>
                      <a:pt x="577782" y="981193"/>
                      <a:pt x="565405" y="979030"/>
                      <a:pt x="554349" y="974584"/>
                    </a:cubicBezTo>
                    <a:cubicBezTo>
                      <a:pt x="543293" y="970258"/>
                      <a:pt x="534160" y="964009"/>
                      <a:pt x="526830" y="955957"/>
                    </a:cubicBezTo>
                    <a:cubicBezTo>
                      <a:pt x="519499" y="947906"/>
                      <a:pt x="514332" y="938052"/>
                      <a:pt x="511208" y="926636"/>
                    </a:cubicBezTo>
                    <a:cubicBezTo>
                      <a:pt x="508083" y="915220"/>
                      <a:pt x="507482" y="902361"/>
                      <a:pt x="509525" y="888181"/>
                    </a:cubicBezTo>
                    <a:cubicBezTo>
                      <a:pt x="511568" y="874001"/>
                      <a:pt x="515774" y="861263"/>
                      <a:pt x="522263" y="849847"/>
                    </a:cubicBezTo>
                    <a:cubicBezTo>
                      <a:pt x="528753" y="838431"/>
                      <a:pt x="536684" y="828697"/>
                      <a:pt x="546298" y="820645"/>
                    </a:cubicBezTo>
                    <a:cubicBezTo>
                      <a:pt x="555911" y="812594"/>
                      <a:pt x="566847" y="806465"/>
                      <a:pt x="579104" y="802139"/>
                    </a:cubicBezTo>
                    <a:cubicBezTo>
                      <a:pt x="591361" y="797813"/>
                      <a:pt x="604460" y="795770"/>
                      <a:pt x="618280" y="795770"/>
                    </a:cubicBezTo>
                    <a:cubicBezTo>
                      <a:pt x="632099" y="795770"/>
                      <a:pt x="644477" y="797933"/>
                      <a:pt x="655412" y="802380"/>
                    </a:cubicBezTo>
                    <a:cubicBezTo>
                      <a:pt x="666348" y="806706"/>
                      <a:pt x="675481" y="812955"/>
                      <a:pt x="682811" y="821006"/>
                    </a:cubicBezTo>
                    <a:cubicBezTo>
                      <a:pt x="690142" y="829057"/>
                      <a:pt x="695309" y="838911"/>
                      <a:pt x="698433" y="850328"/>
                    </a:cubicBezTo>
                    <a:cubicBezTo>
                      <a:pt x="701558" y="861864"/>
                      <a:pt x="702159" y="874602"/>
                      <a:pt x="700116" y="888782"/>
                    </a:cubicBezTo>
                    <a:moveTo>
                      <a:pt x="684494" y="707085"/>
                    </a:moveTo>
                    <a:lnTo>
                      <a:pt x="651086" y="707085"/>
                    </a:lnTo>
                    <a:cubicBezTo>
                      <a:pt x="651086" y="707085"/>
                      <a:pt x="623807" y="530314"/>
                      <a:pt x="623807" y="530314"/>
                    </a:cubicBezTo>
                    <a:lnTo>
                      <a:pt x="666228" y="530314"/>
                    </a:lnTo>
                    <a:cubicBezTo>
                      <a:pt x="666228" y="530314"/>
                      <a:pt x="678125" y="643635"/>
                      <a:pt x="678125" y="643635"/>
                    </a:cubicBezTo>
                    <a:lnTo>
                      <a:pt x="678605" y="643635"/>
                    </a:lnTo>
                    <a:lnTo>
                      <a:pt x="731721" y="530554"/>
                    </a:lnTo>
                    <a:lnTo>
                      <a:pt x="767892" y="530554"/>
                    </a:lnTo>
                    <a:cubicBezTo>
                      <a:pt x="767892" y="530554"/>
                      <a:pt x="788081" y="646879"/>
                      <a:pt x="788081" y="646879"/>
                    </a:cubicBezTo>
                    <a:lnTo>
                      <a:pt x="788561" y="646879"/>
                    </a:lnTo>
                    <a:lnTo>
                      <a:pt x="834707" y="530795"/>
                    </a:lnTo>
                    <a:lnTo>
                      <a:pt x="874123" y="530795"/>
                    </a:lnTo>
                    <a:cubicBezTo>
                      <a:pt x="874123" y="530795"/>
                      <a:pt x="797334" y="707325"/>
                      <a:pt x="797334" y="707325"/>
                    </a:cubicBezTo>
                    <a:lnTo>
                      <a:pt x="762725" y="707325"/>
                    </a:lnTo>
                    <a:cubicBezTo>
                      <a:pt x="762725" y="707325"/>
                      <a:pt x="741094" y="584991"/>
                      <a:pt x="741094" y="584991"/>
                    </a:cubicBezTo>
                    <a:lnTo>
                      <a:pt x="740613" y="584991"/>
                    </a:lnTo>
                    <a:lnTo>
                      <a:pt x="684494" y="707085"/>
                    </a:lnTo>
                    <a:close/>
                    <a:moveTo>
                      <a:pt x="893951" y="977588"/>
                    </a:moveTo>
                    <a:lnTo>
                      <a:pt x="843119" y="977588"/>
                    </a:lnTo>
                    <a:cubicBezTo>
                      <a:pt x="843119" y="977588"/>
                      <a:pt x="783875" y="851649"/>
                      <a:pt x="783875" y="851649"/>
                    </a:cubicBezTo>
                    <a:lnTo>
                      <a:pt x="783394" y="851649"/>
                    </a:lnTo>
                    <a:lnTo>
                      <a:pt x="765609" y="977348"/>
                    </a:lnTo>
                    <a:lnTo>
                      <a:pt x="726674" y="977348"/>
                    </a:lnTo>
                    <a:cubicBezTo>
                      <a:pt x="726674" y="977348"/>
                      <a:pt x="751789" y="800697"/>
                      <a:pt x="751789" y="800697"/>
                    </a:cubicBezTo>
                    <a:lnTo>
                      <a:pt x="804664" y="800697"/>
                    </a:lnTo>
                    <a:cubicBezTo>
                      <a:pt x="804664" y="800697"/>
                      <a:pt x="862226" y="923752"/>
                      <a:pt x="862226" y="923752"/>
                    </a:cubicBezTo>
                    <a:lnTo>
                      <a:pt x="862707" y="923752"/>
                    </a:lnTo>
                    <a:lnTo>
                      <a:pt x="880251" y="801058"/>
                    </a:lnTo>
                    <a:lnTo>
                      <a:pt x="919187" y="801058"/>
                    </a:lnTo>
                    <a:cubicBezTo>
                      <a:pt x="919187" y="801058"/>
                      <a:pt x="894071" y="977708"/>
                      <a:pt x="894071" y="977708"/>
                    </a:cubicBezTo>
                    <a:close/>
                    <a:moveTo>
                      <a:pt x="1020611" y="567326"/>
                    </a:moveTo>
                    <a:lnTo>
                      <a:pt x="939496" y="567086"/>
                    </a:lnTo>
                    <a:lnTo>
                      <a:pt x="934689" y="600013"/>
                    </a:lnTo>
                    <a:lnTo>
                      <a:pt x="1011237" y="600253"/>
                    </a:lnTo>
                    <a:lnTo>
                      <a:pt x="1006190" y="636184"/>
                    </a:lnTo>
                    <a:lnTo>
                      <a:pt x="929642" y="635944"/>
                    </a:lnTo>
                    <a:lnTo>
                      <a:pt x="924594" y="671875"/>
                    </a:lnTo>
                    <a:lnTo>
                      <a:pt x="1010156" y="672115"/>
                    </a:lnTo>
                    <a:lnTo>
                      <a:pt x="1005109" y="708046"/>
                    </a:lnTo>
                    <a:lnTo>
                      <a:pt x="880612" y="707685"/>
                    </a:lnTo>
                    <a:lnTo>
                      <a:pt x="905728" y="531155"/>
                    </a:lnTo>
                    <a:lnTo>
                      <a:pt x="1025778" y="531395"/>
                    </a:lnTo>
                    <a:lnTo>
                      <a:pt x="1020731" y="567326"/>
                    </a:lnTo>
                    <a:close/>
                    <a:moveTo>
                      <a:pt x="1201107" y="585472"/>
                    </a:moveTo>
                    <a:cubicBezTo>
                      <a:pt x="1199184" y="597970"/>
                      <a:pt x="1194497" y="608545"/>
                      <a:pt x="1186807" y="617197"/>
                    </a:cubicBezTo>
                    <a:cubicBezTo>
                      <a:pt x="1179116" y="625849"/>
                      <a:pt x="1168901" y="631377"/>
                      <a:pt x="1156043" y="633660"/>
                    </a:cubicBezTo>
                    <a:lnTo>
                      <a:pt x="1190291" y="708286"/>
                    </a:lnTo>
                    <a:lnTo>
                      <a:pt x="1143665" y="708286"/>
                    </a:lnTo>
                    <a:cubicBezTo>
                      <a:pt x="1143665" y="708286"/>
                      <a:pt x="1116627" y="637506"/>
                      <a:pt x="1116627" y="637506"/>
                    </a:cubicBezTo>
                    <a:lnTo>
                      <a:pt x="1097400" y="637506"/>
                    </a:lnTo>
                    <a:cubicBezTo>
                      <a:pt x="1097400" y="637506"/>
                      <a:pt x="1087546" y="708046"/>
                      <a:pt x="1087546" y="708046"/>
                    </a:cubicBezTo>
                    <a:lnTo>
                      <a:pt x="1048610" y="708046"/>
                    </a:lnTo>
                    <a:cubicBezTo>
                      <a:pt x="1048610" y="708046"/>
                      <a:pt x="1073726" y="531395"/>
                      <a:pt x="1073726" y="531395"/>
                    </a:cubicBezTo>
                    <a:lnTo>
                      <a:pt x="1142103" y="531395"/>
                    </a:lnTo>
                    <a:cubicBezTo>
                      <a:pt x="1151116" y="531636"/>
                      <a:pt x="1159528" y="532477"/>
                      <a:pt x="1167339" y="534280"/>
                    </a:cubicBezTo>
                    <a:cubicBezTo>
                      <a:pt x="1175150" y="536082"/>
                      <a:pt x="1181759" y="538966"/>
                      <a:pt x="1187287" y="543052"/>
                    </a:cubicBezTo>
                    <a:cubicBezTo>
                      <a:pt x="1192815" y="547138"/>
                      <a:pt x="1196781" y="552666"/>
                      <a:pt x="1199424" y="559515"/>
                    </a:cubicBezTo>
                    <a:cubicBezTo>
                      <a:pt x="1202068" y="566485"/>
                      <a:pt x="1202669" y="575017"/>
                      <a:pt x="1201107" y="58535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8" name="Google Shape;28;p9"/>
              <p:cNvSpPr/>
              <p:nvPr/>
            </p:nvSpPr>
            <p:spPr>
              <a:xfrm>
                <a:off x="5684656" y="1172069"/>
                <a:ext cx="56660" cy="41819"/>
              </a:xfrm>
              <a:custGeom>
                <a:avLst/>
                <a:gdLst/>
                <a:ahLst/>
                <a:cxnLst/>
                <a:rect l="l" t="t" r="r" b="b"/>
                <a:pathLst>
                  <a:path w="56660" h="41819" extrusionOk="0">
                    <a:moveTo>
                      <a:pt x="47708" y="3485"/>
                    </a:moveTo>
                    <a:cubicBezTo>
                      <a:pt x="44583" y="2043"/>
                      <a:pt x="41098" y="1082"/>
                      <a:pt x="37253" y="601"/>
                    </a:cubicBezTo>
                    <a:cubicBezTo>
                      <a:pt x="33287" y="120"/>
                      <a:pt x="29562" y="0"/>
                      <a:pt x="25837" y="0"/>
                    </a:cubicBezTo>
                    <a:lnTo>
                      <a:pt x="5888" y="0"/>
                    </a:lnTo>
                    <a:cubicBezTo>
                      <a:pt x="5888" y="0"/>
                      <a:pt x="0" y="41819"/>
                      <a:pt x="0" y="41819"/>
                    </a:cubicBezTo>
                    <a:lnTo>
                      <a:pt x="25957" y="41819"/>
                    </a:lnTo>
                    <a:cubicBezTo>
                      <a:pt x="29442" y="41819"/>
                      <a:pt x="32807" y="41579"/>
                      <a:pt x="36171" y="40858"/>
                    </a:cubicBezTo>
                    <a:cubicBezTo>
                      <a:pt x="39536" y="40257"/>
                      <a:pt x="42540" y="39055"/>
                      <a:pt x="45424" y="37493"/>
                    </a:cubicBezTo>
                    <a:cubicBezTo>
                      <a:pt x="48309" y="35931"/>
                      <a:pt x="50712" y="33768"/>
                      <a:pt x="52635" y="31004"/>
                    </a:cubicBezTo>
                    <a:cubicBezTo>
                      <a:pt x="54678" y="28240"/>
                      <a:pt x="55879" y="24875"/>
                      <a:pt x="56360" y="20669"/>
                    </a:cubicBezTo>
                    <a:cubicBezTo>
                      <a:pt x="57081" y="16223"/>
                      <a:pt x="56480" y="12498"/>
                      <a:pt x="54798" y="9854"/>
                    </a:cubicBezTo>
                    <a:cubicBezTo>
                      <a:pt x="52995" y="7090"/>
                      <a:pt x="50592" y="4927"/>
                      <a:pt x="47588" y="348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sp>
            <p:nvSpPr>
              <p:cNvPr id="29" name="Google Shape;29;p9"/>
              <p:cNvSpPr/>
              <p:nvPr/>
            </p:nvSpPr>
            <p:spPr>
              <a:xfrm>
                <a:off x="5952967" y="1441251"/>
                <a:ext cx="111226" cy="113801"/>
              </a:xfrm>
              <a:custGeom>
                <a:avLst/>
                <a:gdLst/>
                <a:ahLst/>
                <a:cxnLst/>
                <a:rect l="l" t="t" r="r" b="b"/>
                <a:pathLst>
                  <a:path w="111226" h="113801" extrusionOk="0">
                    <a:moveTo>
                      <a:pt x="101454" y="16223"/>
                    </a:moveTo>
                    <a:cubicBezTo>
                      <a:pt x="97248" y="11176"/>
                      <a:pt x="92081" y="7210"/>
                      <a:pt x="85712" y="4326"/>
                    </a:cubicBezTo>
                    <a:cubicBezTo>
                      <a:pt x="79463" y="1442"/>
                      <a:pt x="72132" y="0"/>
                      <a:pt x="63720" y="0"/>
                    </a:cubicBezTo>
                    <a:cubicBezTo>
                      <a:pt x="55429" y="0"/>
                      <a:pt x="47618" y="1322"/>
                      <a:pt x="40528" y="4206"/>
                    </a:cubicBezTo>
                    <a:cubicBezTo>
                      <a:pt x="33317" y="7090"/>
                      <a:pt x="27068" y="10935"/>
                      <a:pt x="21541" y="15983"/>
                    </a:cubicBezTo>
                    <a:cubicBezTo>
                      <a:pt x="16013" y="21030"/>
                      <a:pt x="11446" y="27038"/>
                      <a:pt x="7961" y="34008"/>
                    </a:cubicBezTo>
                    <a:cubicBezTo>
                      <a:pt x="4356" y="40978"/>
                      <a:pt x="1953" y="48549"/>
                      <a:pt x="751" y="56720"/>
                    </a:cubicBezTo>
                    <a:cubicBezTo>
                      <a:pt x="-451" y="65012"/>
                      <a:pt x="-210" y="72703"/>
                      <a:pt x="1472" y="79553"/>
                    </a:cubicBezTo>
                    <a:cubicBezTo>
                      <a:pt x="3154" y="86523"/>
                      <a:pt x="6039" y="92411"/>
                      <a:pt x="10004" y="97578"/>
                    </a:cubicBezTo>
                    <a:cubicBezTo>
                      <a:pt x="14090" y="102625"/>
                      <a:pt x="19257" y="106591"/>
                      <a:pt x="25506" y="109475"/>
                    </a:cubicBezTo>
                    <a:cubicBezTo>
                      <a:pt x="31755" y="112359"/>
                      <a:pt x="39085" y="113681"/>
                      <a:pt x="47497" y="113801"/>
                    </a:cubicBezTo>
                    <a:cubicBezTo>
                      <a:pt x="55789" y="113801"/>
                      <a:pt x="63600" y="112479"/>
                      <a:pt x="70690" y="109595"/>
                    </a:cubicBezTo>
                    <a:cubicBezTo>
                      <a:pt x="77901" y="106831"/>
                      <a:pt x="84149" y="102866"/>
                      <a:pt x="89677" y="97819"/>
                    </a:cubicBezTo>
                    <a:cubicBezTo>
                      <a:pt x="95205" y="92771"/>
                      <a:pt x="99651" y="86763"/>
                      <a:pt x="103257" y="79913"/>
                    </a:cubicBezTo>
                    <a:cubicBezTo>
                      <a:pt x="106862" y="73064"/>
                      <a:pt x="109265" y="65373"/>
                      <a:pt x="110467" y="57081"/>
                    </a:cubicBezTo>
                    <a:cubicBezTo>
                      <a:pt x="111668" y="48909"/>
                      <a:pt x="111428" y="41339"/>
                      <a:pt x="109866" y="34369"/>
                    </a:cubicBezTo>
                    <a:cubicBezTo>
                      <a:pt x="108304" y="27399"/>
                      <a:pt x="105420" y="21390"/>
                      <a:pt x="101334" y="16223"/>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ontserrat Light"/>
                  <a:ea typeface="Montserrat Light"/>
                  <a:cs typeface="Montserrat Light"/>
                  <a:sym typeface="Montserrat Light"/>
                </a:endParaRPr>
              </a:p>
            </p:txBody>
          </p:sp>
        </p:grpSp>
      </p:grpSp>
      <p:pic>
        <p:nvPicPr>
          <p:cNvPr id="30" name="Google Shape;30;p9" descr="A black background with blue text&#10;&#10;Description automatically generated"/>
          <p:cNvPicPr preferRelativeResize="0"/>
          <p:nvPr/>
        </p:nvPicPr>
        <p:blipFill rotWithShape="1">
          <a:blip r:embed="rId4"/>
          <a:srcRect/>
          <a:stretch>
            <a:fillRect/>
          </a:stretch>
        </p:blipFill>
        <p:spPr>
          <a:xfrm>
            <a:off x="407046" y="202831"/>
            <a:ext cx="4819084" cy="1145520"/>
          </a:xfrm>
          <a:prstGeom prst="rect">
            <a:avLst/>
          </a:prstGeom>
          <a:noFill/>
          <a:ln>
            <a:noFill/>
          </a:ln>
        </p:spPr>
      </p:pic>
    </p:spTree>
    <p:extLst>
      <p:ext uri="{BB962C8B-B14F-4D97-AF65-F5344CB8AC3E}">
        <p14:creationId xmlns:p14="http://schemas.microsoft.com/office/powerpoint/2010/main" val="313947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6675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680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9142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852326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544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09355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2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10/13/24</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86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10/13/24</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30170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opendata.dc.gov/datasets/DCGIS::computer-assisted-mass-appraisal-residential/explor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sv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siddureddy-DS/Team08-DSCI-6007-0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
          <p:cNvSpPr txBox="1">
            <a:spLocks noGrp="1"/>
          </p:cNvSpPr>
          <p:nvPr>
            <p:ph type="ctrTitle"/>
          </p:nvPr>
        </p:nvSpPr>
        <p:spPr>
          <a:xfrm>
            <a:off x="580777" y="1865730"/>
            <a:ext cx="11001623" cy="2071336"/>
          </a:xfrm>
          <a:prstGeom prst="rect">
            <a:avLst/>
          </a:prstGeom>
          <a:noFill/>
          <a:ln>
            <a:noFill/>
          </a:ln>
        </p:spPr>
        <p:txBody>
          <a:bodyPr spcFirstLastPara="1" wrap="square" lIns="0" tIns="0" rIns="0" bIns="0" anchor="t" anchorCtr="0">
            <a:spAutoFit/>
          </a:bodyPr>
          <a:lstStyle/>
          <a:p>
            <a:pPr algn="ctr">
              <a:buSzPts val="4000"/>
            </a:pPr>
            <a:r>
              <a:rPr lang="en-US" sz="4800" b="0" cap="none" spc="0" dirty="0">
                <a:ln w="0"/>
                <a:effectLst>
                  <a:outerShdw blurRad="38100" dist="19050" dir="2700000" algn="tl" rotWithShape="0">
                    <a:schemeClr val="dk1">
                      <a:alpha val="40000"/>
                    </a:schemeClr>
                  </a:outerShdw>
                </a:effectLst>
                <a:latin typeface="+mj-lt"/>
                <a:ea typeface="+mj-ea"/>
                <a:cs typeface="+mj-cs"/>
              </a:rPr>
              <a:t>Comprehensive Analysis of Real Estate Market</a:t>
            </a:r>
            <a:br>
              <a:rPr lang="en-US" sz="4800" b="0" cap="none" spc="0" dirty="0">
                <a:ln w="0"/>
                <a:effectLst>
                  <a:outerShdw blurRad="38100" dist="19050" dir="2700000" algn="tl" rotWithShape="0">
                    <a:schemeClr val="dk1">
                      <a:alpha val="40000"/>
                    </a:schemeClr>
                  </a:outerShdw>
                </a:effectLst>
                <a:latin typeface="+mj-lt"/>
                <a:ea typeface="+mj-ea"/>
                <a:cs typeface="+mj-cs"/>
              </a:rPr>
            </a:br>
            <a:endParaRPr dirty="0"/>
          </a:p>
        </p:txBody>
      </p:sp>
      <p:sp>
        <p:nvSpPr>
          <p:cNvPr id="919" name="Google Shape;919;p1"/>
          <p:cNvSpPr txBox="1">
            <a:spLocks noGrp="1"/>
          </p:cNvSpPr>
          <p:nvPr>
            <p:ph type="subTitle" idx="1"/>
          </p:nvPr>
        </p:nvSpPr>
        <p:spPr>
          <a:xfrm>
            <a:off x="403470" y="3429000"/>
            <a:ext cx="11356235" cy="15993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3"/>
              </a:buClr>
              <a:buSzPts val="1800"/>
              <a:buNone/>
            </a:pPr>
            <a:r>
              <a:rPr lang="en-US" sz="1100" dirty="0"/>
              <a:t>                                                                                                                                      </a:t>
            </a:r>
            <a:r>
              <a:rPr lang="en-US" sz="2000" b="0" i="0" dirty="0">
                <a:effectLst/>
                <a:latin typeface="Times New Roman" panose="02020603050405020304" pitchFamily="18" charset="0"/>
              </a:rPr>
              <a:t>Distributed &amp; Scalable Data Engineering  -</a:t>
            </a:r>
            <a:r>
              <a:rPr lang="en-US" sz="2000" b="1" dirty="0"/>
              <a:t>TEAM-08</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D183E96-0B46-3601-C388-2024D609B4B1}"/>
              </a:ext>
            </a:extLst>
          </p:cNvPr>
          <p:cNvSpPr>
            <a:spLocks noGrp="1"/>
          </p:cNvSpPr>
          <p:nvPr>
            <p:ph type="title"/>
          </p:nvPr>
        </p:nvSpPr>
        <p:spPr>
          <a:xfrm>
            <a:off x="365760" y="301752"/>
            <a:ext cx="11466576" cy="731318"/>
          </a:xfrm>
        </p:spPr>
        <p:txBody>
          <a:bodyPr/>
          <a:lstStyle/>
          <a:p>
            <a:r>
              <a:rPr lang="en-IN" dirty="0">
                <a:latin typeface="ACADEMY ENGRAVED LET PLAIN:1.0" panose="02000000000000000000" pitchFamily="2" charset="0"/>
              </a:rPr>
              <a:t> </a:t>
            </a:r>
            <a:r>
              <a:rPr lang="en-IN" sz="3600" dirty="0">
                <a:latin typeface="ACADEMY ENGRAVED LET PLAIN:1.0" panose="02000000000000000000" pitchFamily="2" charset="0"/>
              </a:rPr>
              <a:t>TEAM Members</a:t>
            </a:r>
            <a:endParaRPr lang="en-IN" dirty="0">
              <a:latin typeface="ACADEMY ENGRAVED LET PLAIN:1.0" panose="02000000000000000000" pitchFamily="2" charset="0"/>
            </a:endParaRPr>
          </a:p>
        </p:txBody>
      </p:sp>
      <p:sp>
        <p:nvSpPr>
          <p:cNvPr id="9" name="Rectangle 8">
            <a:extLst>
              <a:ext uri="{FF2B5EF4-FFF2-40B4-BE49-F238E27FC236}">
                <a16:creationId xmlns:a16="http://schemas.microsoft.com/office/drawing/2014/main" id="{5FE06A06-1436-AB84-3C1A-80C44FEEE09D}"/>
              </a:ext>
            </a:extLst>
          </p:cNvPr>
          <p:cNvSpPr/>
          <p:nvPr/>
        </p:nvSpPr>
        <p:spPr>
          <a:xfrm>
            <a:off x="809581" y="5094007"/>
            <a:ext cx="3280638" cy="795516"/>
          </a:xfrm>
          <a:prstGeom prst="rect">
            <a:avLst/>
          </a:prstGeom>
          <a:solidFill>
            <a:schemeClr val="accent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Sai </a:t>
            </a:r>
            <a:r>
              <a:rPr lang="en-IN" dirty="0" err="1"/>
              <a:t>Siddu</a:t>
            </a:r>
            <a:r>
              <a:rPr lang="en-IN" dirty="0"/>
              <a:t> Vardhan Reddy </a:t>
            </a:r>
            <a:r>
              <a:rPr lang="en-IN" dirty="0" err="1"/>
              <a:t>Annadi</a:t>
            </a:r>
            <a:endParaRPr lang="en-IN" dirty="0"/>
          </a:p>
          <a:p>
            <a:pPr algn="ctr"/>
            <a:r>
              <a:rPr lang="en-IN" dirty="0"/>
              <a:t>Team Leader(Data Scientist)</a:t>
            </a:r>
          </a:p>
        </p:txBody>
      </p:sp>
      <p:sp>
        <p:nvSpPr>
          <p:cNvPr id="12" name="Rectangle 11">
            <a:extLst>
              <a:ext uri="{FF2B5EF4-FFF2-40B4-BE49-F238E27FC236}">
                <a16:creationId xmlns:a16="http://schemas.microsoft.com/office/drawing/2014/main" id="{83E598DB-8E20-38A4-98B3-B60355E2F0A2}"/>
              </a:ext>
            </a:extLst>
          </p:cNvPr>
          <p:cNvSpPr/>
          <p:nvPr/>
        </p:nvSpPr>
        <p:spPr>
          <a:xfrm>
            <a:off x="4609748" y="5094007"/>
            <a:ext cx="3280638" cy="795516"/>
          </a:xfrm>
          <a:prstGeom prst="rect">
            <a:avLst/>
          </a:prstGeom>
          <a:solidFill>
            <a:schemeClr val="accent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Vinay Kumar Reddy </a:t>
            </a:r>
            <a:r>
              <a:rPr lang="en-IN" dirty="0" err="1"/>
              <a:t>Punuru</a:t>
            </a:r>
            <a:endParaRPr lang="en-IN" dirty="0"/>
          </a:p>
          <a:p>
            <a:pPr algn="ctr"/>
            <a:r>
              <a:rPr lang="en-IN" dirty="0"/>
              <a:t>(ML Engineer)</a:t>
            </a:r>
          </a:p>
        </p:txBody>
      </p:sp>
      <p:sp>
        <p:nvSpPr>
          <p:cNvPr id="13" name="Rectangle 12">
            <a:extLst>
              <a:ext uri="{FF2B5EF4-FFF2-40B4-BE49-F238E27FC236}">
                <a16:creationId xmlns:a16="http://schemas.microsoft.com/office/drawing/2014/main" id="{FE845BD6-21CD-7575-0C24-380D6F6F6A37}"/>
              </a:ext>
            </a:extLst>
          </p:cNvPr>
          <p:cNvSpPr/>
          <p:nvPr/>
        </p:nvSpPr>
        <p:spPr>
          <a:xfrm>
            <a:off x="8409915" y="5094007"/>
            <a:ext cx="3280638" cy="795516"/>
          </a:xfrm>
          <a:prstGeom prst="rect">
            <a:avLst/>
          </a:prstGeom>
          <a:solidFill>
            <a:schemeClr val="accent3">
              <a:lumMod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latin typeface="Play" panose="00000500000000000000" charset="0"/>
              </a:rPr>
              <a:t>Shiva Priya </a:t>
            </a:r>
            <a:r>
              <a:rPr lang="en-IN" sz="1600" dirty="0" err="1">
                <a:latin typeface="Play" panose="00000500000000000000" charset="0"/>
              </a:rPr>
              <a:t>Pillalamarri</a:t>
            </a:r>
            <a:endParaRPr lang="en-IN" sz="1600" dirty="0">
              <a:latin typeface="Play" panose="00000500000000000000" charset="0"/>
            </a:endParaRPr>
          </a:p>
          <a:p>
            <a:pPr algn="ctr"/>
            <a:r>
              <a:rPr lang="en-IN" sz="1600" dirty="0">
                <a:latin typeface="Play" panose="00000500000000000000" charset="0"/>
              </a:rPr>
              <a:t>(Data Engineer)</a:t>
            </a:r>
          </a:p>
        </p:txBody>
      </p:sp>
      <p:pic>
        <p:nvPicPr>
          <p:cNvPr id="22" name="Picture 21" descr="A person standing in front of a body of water&#10;&#10;Description automatically generated">
            <a:extLst>
              <a:ext uri="{FF2B5EF4-FFF2-40B4-BE49-F238E27FC236}">
                <a16:creationId xmlns:a16="http://schemas.microsoft.com/office/drawing/2014/main" id="{93F9F6F6-E794-30B5-FBC0-B57F658B0696}"/>
              </a:ext>
            </a:extLst>
          </p:cNvPr>
          <p:cNvPicPr>
            <a:picLocks noChangeAspect="1"/>
          </p:cNvPicPr>
          <p:nvPr/>
        </p:nvPicPr>
        <p:blipFill rotWithShape="1">
          <a:blip r:embed="rId2"/>
          <a:srcRect l="21201" t="20869" r="24180"/>
          <a:stretch/>
        </p:blipFill>
        <p:spPr>
          <a:xfrm>
            <a:off x="809581" y="1529327"/>
            <a:ext cx="3280638" cy="3564680"/>
          </a:xfrm>
          <a:prstGeom prst="rect">
            <a:avLst/>
          </a:prstGeom>
        </p:spPr>
      </p:pic>
      <p:pic>
        <p:nvPicPr>
          <p:cNvPr id="24" name="Picture 23" descr="A person sitting on a red bench&#10;&#10;Description automatically generated">
            <a:extLst>
              <a:ext uri="{FF2B5EF4-FFF2-40B4-BE49-F238E27FC236}">
                <a16:creationId xmlns:a16="http://schemas.microsoft.com/office/drawing/2014/main" id="{BAA9FDE9-8A42-E07F-CFED-731F293B0CF9}"/>
              </a:ext>
            </a:extLst>
          </p:cNvPr>
          <p:cNvPicPr>
            <a:picLocks noChangeAspect="1"/>
          </p:cNvPicPr>
          <p:nvPr/>
        </p:nvPicPr>
        <p:blipFill rotWithShape="1">
          <a:blip r:embed="rId3"/>
          <a:srcRect t="29782" b="21321"/>
          <a:stretch/>
        </p:blipFill>
        <p:spPr>
          <a:xfrm>
            <a:off x="4609748" y="1529327"/>
            <a:ext cx="3280638" cy="3564681"/>
          </a:xfrm>
          <a:prstGeom prst="rect">
            <a:avLst/>
          </a:prstGeom>
        </p:spPr>
      </p:pic>
      <p:pic>
        <p:nvPicPr>
          <p:cNvPr id="26" name="Picture 25" descr="A person in a blue suit&#10;&#10;Description automatically generated">
            <a:extLst>
              <a:ext uri="{FF2B5EF4-FFF2-40B4-BE49-F238E27FC236}">
                <a16:creationId xmlns:a16="http://schemas.microsoft.com/office/drawing/2014/main" id="{B580550F-F151-13B2-7AC8-ECA56442F1A3}"/>
              </a:ext>
            </a:extLst>
          </p:cNvPr>
          <p:cNvPicPr>
            <a:picLocks noChangeAspect="1"/>
          </p:cNvPicPr>
          <p:nvPr/>
        </p:nvPicPr>
        <p:blipFill rotWithShape="1">
          <a:blip r:embed="rId4"/>
          <a:srcRect l="4195" t="213" r="3969"/>
          <a:stretch/>
        </p:blipFill>
        <p:spPr>
          <a:xfrm>
            <a:off x="8409914" y="1536802"/>
            <a:ext cx="3280639" cy="3564682"/>
          </a:xfrm>
          <a:prstGeom prst="rect">
            <a:avLst/>
          </a:prstGeom>
        </p:spPr>
      </p:pic>
    </p:spTree>
    <p:extLst>
      <p:ext uri="{BB962C8B-B14F-4D97-AF65-F5344CB8AC3E}">
        <p14:creationId xmlns:p14="http://schemas.microsoft.com/office/powerpoint/2010/main" val="258705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F03A2E-B266-4817-B378-45B9DC3EC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7387C54-8879-AC06-2303-42B57CDAF604}"/>
              </a:ext>
            </a:extLst>
          </p:cNvPr>
          <p:cNvSpPr/>
          <p:nvPr/>
        </p:nvSpPr>
        <p:spPr>
          <a:xfrm>
            <a:off x="5583720" y="681039"/>
            <a:ext cx="5770080" cy="7477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dirty="0">
                <a:ln w="0"/>
                <a:effectLst>
                  <a:outerShdw blurRad="38100" dist="19050" dir="2700000" algn="tl" rotWithShape="0">
                    <a:schemeClr val="dk1">
                      <a:alpha val="40000"/>
                    </a:schemeClr>
                  </a:outerShdw>
                </a:effectLst>
                <a:latin typeface="+mj-lt"/>
                <a:ea typeface="+mj-ea"/>
                <a:cs typeface="+mj-cs"/>
              </a:rPr>
              <a:t>B</a:t>
            </a:r>
            <a:r>
              <a:rPr lang="en-US" sz="2800" b="0" cap="none" spc="0" dirty="0">
                <a:ln w="0"/>
                <a:effectLst>
                  <a:outerShdw blurRad="38100" dist="19050" dir="2700000" algn="tl" rotWithShape="0">
                    <a:schemeClr val="dk1">
                      <a:alpha val="40000"/>
                    </a:schemeClr>
                  </a:outerShdw>
                </a:effectLst>
                <a:latin typeface="+mj-lt"/>
                <a:ea typeface="+mj-ea"/>
                <a:cs typeface="+mj-cs"/>
              </a:rPr>
              <a:t>usiness </a:t>
            </a:r>
            <a:r>
              <a:rPr lang="en-US" sz="2800" dirty="0">
                <a:ln w="0"/>
                <a:effectLst>
                  <a:outerShdw blurRad="38100" dist="19050" dir="2700000" algn="tl" rotWithShape="0">
                    <a:schemeClr val="dk1">
                      <a:alpha val="40000"/>
                    </a:schemeClr>
                  </a:outerShdw>
                </a:effectLst>
                <a:latin typeface="+mj-lt"/>
                <a:ea typeface="+mj-ea"/>
                <a:cs typeface="+mj-cs"/>
              </a:rPr>
              <a:t>S</a:t>
            </a:r>
            <a:r>
              <a:rPr lang="en-US" sz="2800" b="0" cap="none" spc="0" dirty="0">
                <a:ln w="0"/>
                <a:effectLst>
                  <a:outerShdw blurRad="38100" dist="19050" dir="2700000" algn="tl" rotWithShape="0">
                    <a:schemeClr val="dk1">
                      <a:alpha val="40000"/>
                    </a:schemeClr>
                  </a:outerShdw>
                </a:effectLst>
                <a:latin typeface="+mj-lt"/>
                <a:ea typeface="+mj-ea"/>
                <a:cs typeface="+mj-cs"/>
              </a:rPr>
              <a:t>cenario Overview</a:t>
            </a:r>
          </a:p>
        </p:txBody>
      </p:sp>
      <p:pic>
        <p:nvPicPr>
          <p:cNvPr id="9" name="Graphic 8" descr="Home">
            <a:extLst>
              <a:ext uri="{FF2B5EF4-FFF2-40B4-BE49-F238E27FC236}">
                <a16:creationId xmlns:a16="http://schemas.microsoft.com/office/drawing/2014/main" id="{ECFD26ED-5846-B8A9-4AB6-E8F4A5BC34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1893124"/>
            <a:ext cx="3071752" cy="3071752"/>
          </a:xfrm>
          <a:prstGeom prst="rect">
            <a:avLst/>
          </a:prstGeom>
        </p:spPr>
      </p:pic>
      <p:cxnSp>
        <p:nvCxnSpPr>
          <p:cNvPr id="14" name="Straight Connector 13">
            <a:extLst>
              <a:ext uri="{FF2B5EF4-FFF2-40B4-BE49-F238E27FC236}">
                <a16:creationId xmlns:a16="http://schemas.microsoft.com/office/drawing/2014/main" id="{7882FDDB-12BA-4531-A762-4803DABD6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815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66193F-699E-988D-193A-A76E4B7A57C5}"/>
              </a:ext>
            </a:extLst>
          </p:cNvPr>
          <p:cNvSpPr>
            <a:spLocks noGrp="1"/>
          </p:cNvSpPr>
          <p:nvPr>
            <p:ph idx="1"/>
          </p:nvPr>
        </p:nvSpPr>
        <p:spPr>
          <a:xfrm>
            <a:off x="5583720" y="1676704"/>
            <a:ext cx="5770079" cy="3504591"/>
          </a:xfrm>
        </p:spPr>
        <p:txBody>
          <a:bodyPr vert="horz" lIns="91440" tIns="45720" rIns="91440" bIns="45720" rtlCol="0">
            <a:normAutofit/>
          </a:bodyPr>
          <a:lstStyle/>
          <a:p>
            <a:r>
              <a:rPr lang="en-US" dirty="0">
                <a:effectLst/>
              </a:rPr>
              <a:t>The residential real estate market has always been driven by a combination of multiple factors such as property size, amenities, location, and neighborhood characteristics. However, the COVID-19 pandemic has introduced new dynamics that have altered the way buyers and investors value properties. The pandemic has shifted lifestyle preferences, with more emphasis placed on remote work, suburban living, and proximity to health facilities, parks, and recreational spaces.</a:t>
            </a:r>
          </a:p>
          <a:p>
            <a:endParaRPr lang="en-US" dirty="0"/>
          </a:p>
        </p:txBody>
      </p:sp>
    </p:spTree>
    <p:extLst>
      <p:ext uri="{BB962C8B-B14F-4D97-AF65-F5344CB8AC3E}">
        <p14:creationId xmlns:p14="http://schemas.microsoft.com/office/powerpoint/2010/main" val="49766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CF03A2E-B266-4817-B378-45B9DC3EC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13D48E-53D6-D816-99BB-52002612780A}"/>
              </a:ext>
            </a:extLst>
          </p:cNvPr>
          <p:cNvSpPr/>
          <p:nvPr/>
        </p:nvSpPr>
        <p:spPr>
          <a:xfrm>
            <a:off x="5583720" y="681039"/>
            <a:ext cx="5770080" cy="73212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0" cap="none" spc="0" dirty="0">
                <a:ln w="0"/>
                <a:effectLst>
                  <a:outerShdw blurRad="38100" dist="19050" dir="2700000" algn="tl" rotWithShape="0">
                    <a:schemeClr val="dk1">
                      <a:alpha val="40000"/>
                    </a:schemeClr>
                  </a:outerShdw>
                </a:effectLst>
                <a:latin typeface="+mj-lt"/>
                <a:ea typeface="+mj-ea"/>
                <a:cs typeface="+mj-cs"/>
              </a:rPr>
              <a:t>Solution Overview</a:t>
            </a:r>
          </a:p>
        </p:txBody>
      </p:sp>
      <p:pic>
        <p:nvPicPr>
          <p:cNvPr id="9" name="Graphic 8" descr="House">
            <a:extLst>
              <a:ext uri="{FF2B5EF4-FFF2-40B4-BE49-F238E27FC236}">
                <a16:creationId xmlns:a16="http://schemas.microsoft.com/office/drawing/2014/main" id="{618A44A8-BA4D-B9D2-AA4A-1349C6C6E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1893124"/>
            <a:ext cx="3071752" cy="3071752"/>
          </a:xfrm>
          <a:prstGeom prst="rect">
            <a:avLst/>
          </a:prstGeom>
        </p:spPr>
      </p:pic>
      <p:cxnSp>
        <p:nvCxnSpPr>
          <p:cNvPr id="14" name="Straight Connector 13">
            <a:extLst>
              <a:ext uri="{FF2B5EF4-FFF2-40B4-BE49-F238E27FC236}">
                <a16:creationId xmlns:a16="http://schemas.microsoft.com/office/drawing/2014/main" id="{7882FDDB-12BA-4531-A762-4803DABD6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815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E1D4C64-5F96-8EA4-9745-11EEE20B3B46}"/>
              </a:ext>
            </a:extLst>
          </p:cNvPr>
          <p:cNvSpPr txBox="1"/>
          <p:nvPr/>
        </p:nvSpPr>
        <p:spPr>
          <a:xfrm>
            <a:off x="5286837" y="1793596"/>
            <a:ext cx="5770079" cy="3504591"/>
          </a:xfrm>
          <a:prstGeom prst="rect">
            <a:avLst/>
          </a:prstGeom>
        </p:spPr>
        <p:txBody>
          <a:bodyPr vert="horz" lIns="91440" tIns="45720" rIns="91440" bIns="45720" rtlCol="0">
            <a:normAutofit/>
          </a:bodyPr>
          <a:lstStyle/>
          <a:p>
            <a:pPr marL="285750" indent="-228600">
              <a:spcAft>
                <a:spcPts val="600"/>
              </a:spcAft>
              <a:buSzPct val="80000"/>
              <a:buFont typeface="Arial" panose="020B0604020202020204" pitchFamily="34" charset="0"/>
              <a:buChar char="•"/>
            </a:pPr>
            <a:r>
              <a:rPr lang="en-US" sz="1700" dirty="0">
                <a:effectLst/>
              </a:rPr>
              <a:t>This project aims to identify the key factors influencing residential property prices, including the impact of COVID-19, using the CAMA dataset from Open Data DC. By employing the CRISP-DM methodology, the project will explore property characteristics, neighborhood factors, and proximity to city centers to analyze price variations. Multilevel modeling will be used to evaluate differences in residential complexes, while answering specific questions on gross building area changes, the impact of COVID-19, and correlations between bedrooms and sale prices. The project will leverage data science tools and GitHub for collaboration to derive actionable insights.</a:t>
            </a:r>
          </a:p>
          <a:p>
            <a:pPr indent="-228600">
              <a:spcAft>
                <a:spcPts val="600"/>
              </a:spcAft>
              <a:buSzPct val="80000"/>
            </a:pPr>
            <a:endParaRPr lang="en-US" sz="1700" dirty="0"/>
          </a:p>
        </p:txBody>
      </p:sp>
      <p:sp>
        <p:nvSpPr>
          <p:cNvPr id="2" name="TextBox 1">
            <a:extLst>
              <a:ext uri="{FF2B5EF4-FFF2-40B4-BE49-F238E27FC236}">
                <a16:creationId xmlns:a16="http://schemas.microsoft.com/office/drawing/2014/main" id="{A5FE7DBB-655D-91D6-FE56-9013152E9825}"/>
              </a:ext>
            </a:extLst>
          </p:cNvPr>
          <p:cNvSpPr txBox="1"/>
          <p:nvPr/>
        </p:nvSpPr>
        <p:spPr>
          <a:xfrm>
            <a:off x="5286837" y="5522027"/>
            <a:ext cx="6163281" cy="923330"/>
          </a:xfrm>
          <a:prstGeom prst="rect">
            <a:avLst/>
          </a:prstGeom>
          <a:noFill/>
        </p:spPr>
        <p:txBody>
          <a:bodyPr wrap="square" rtlCol="0">
            <a:spAutoFit/>
          </a:bodyPr>
          <a:lstStyle/>
          <a:p>
            <a:r>
              <a:rPr lang="en-US" dirty="0"/>
              <a:t>Data : </a:t>
            </a:r>
            <a:r>
              <a:rPr lang="en-US" sz="1800" b="0" i="0" u="sng" strike="noStrike" dirty="0">
                <a:solidFill>
                  <a:srgbClr val="0563C1"/>
                </a:solidFill>
                <a:effectLst/>
                <a:latin typeface="Calibri" panose="020F0502020204030204" pitchFamily="34" charset="0"/>
                <a:hlinkClick r:id="rId4"/>
              </a:rPr>
              <a:t>https://opendata.dc.gov/datasets/DCGIS::computer-assisted-mass-appraisal-residential/explore</a:t>
            </a:r>
            <a:r>
              <a:rPr lang="en-US" dirty="0"/>
              <a:t> </a:t>
            </a:r>
          </a:p>
          <a:p>
            <a:endParaRPr lang="en-US" dirty="0"/>
          </a:p>
        </p:txBody>
      </p:sp>
    </p:spTree>
    <p:extLst>
      <p:ext uri="{BB962C8B-B14F-4D97-AF65-F5344CB8AC3E}">
        <p14:creationId xmlns:p14="http://schemas.microsoft.com/office/powerpoint/2010/main" val="399212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C20E169-0E65-10B9-9CB5-182B626880F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409A99-7A47-F1B8-7F40-39B05F81D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E55105F-97D9-D0F9-BDE1-D911CBD81DDD}"/>
              </a:ext>
            </a:extLst>
          </p:cNvPr>
          <p:cNvSpPr/>
          <p:nvPr/>
        </p:nvSpPr>
        <p:spPr>
          <a:xfrm>
            <a:off x="5583720" y="681039"/>
            <a:ext cx="5770080" cy="73212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0" cap="none" spc="0" dirty="0">
                <a:ln w="0"/>
                <a:effectLst>
                  <a:outerShdw blurRad="38100" dist="19050" dir="2700000" algn="tl" rotWithShape="0">
                    <a:schemeClr val="dk1">
                      <a:alpha val="40000"/>
                    </a:schemeClr>
                  </a:outerShdw>
                </a:effectLst>
                <a:latin typeface="+mj-lt"/>
                <a:ea typeface="+mj-ea"/>
                <a:cs typeface="+mj-cs"/>
              </a:rPr>
              <a:t>crisp methodology</a:t>
            </a:r>
          </a:p>
        </p:txBody>
      </p:sp>
      <p:pic>
        <p:nvPicPr>
          <p:cNvPr id="9" name="Graphic 8" descr="House">
            <a:extLst>
              <a:ext uri="{FF2B5EF4-FFF2-40B4-BE49-F238E27FC236}">
                <a16:creationId xmlns:a16="http://schemas.microsoft.com/office/drawing/2014/main" id="{00B2D91C-7765-510C-E520-DB6C7A702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1893124"/>
            <a:ext cx="3071752" cy="3071752"/>
          </a:xfrm>
          <a:prstGeom prst="rect">
            <a:avLst/>
          </a:prstGeom>
        </p:spPr>
      </p:pic>
      <p:cxnSp>
        <p:nvCxnSpPr>
          <p:cNvPr id="14" name="Straight Connector 13">
            <a:extLst>
              <a:ext uri="{FF2B5EF4-FFF2-40B4-BE49-F238E27FC236}">
                <a16:creationId xmlns:a16="http://schemas.microsoft.com/office/drawing/2014/main" id="{965BDAE2-0EDE-43E7-321E-6D8E25451F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815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2" descr="What is the CRISP-DM methodology? | Kaggle">
            <a:extLst>
              <a:ext uri="{FF2B5EF4-FFF2-40B4-BE49-F238E27FC236}">
                <a16:creationId xmlns:a16="http://schemas.microsoft.com/office/drawing/2014/main" id="{02DD36EF-53AF-06F8-A14A-FC06A1B18B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223" y="1893124"/>
            <a:ext cx="7433776" cy="496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17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4C1C893-2805-29AF-CE83-8425A5A9CB1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76B568-C4F1-C278-0CB7-248C5D584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A16F347-0416-1BFD-BFF3-93E301DD7505}"/>
              </a:ext>
            </a:extLst>
          </p:cNvPr>
          <p:cNvSpPr/>
          <p:nvPr/>
        </p:nvSpPr>
        <p:spPr>
          <a:xfrm>
            <a:off x="4732325" y="324550"/>
            <a:ext cx="5770080" cy="73212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0" cap="none" spc="0" dirty="0">
                <a:ln w="0"/>
                <a:effectLst>
                  <a:outerShdw blurRad="38100" dist="19050" dir="2700000" algn="tl" rotWithShape="0">
                    <a:schemeClr val="dk1">
                      <a:alpha val="40000"/>
                    </a:schemeClr>
                  </a:outerShdw>
                </a:effectLst>
                <a:latin typeface="+mj-lt"/>
                <a:ea typeface="+mj-ea"/>
                <a:cs typeface="+mj-cs"/>
              </a:rPr>
              <a:t>Architecture:</a:t>
            </a:r>
          </a:p>
        </p:txBody>
      </p:sp>
      <p:pic>
        <p:nvPicPr>
          <p:cNvPr id="9" name="Graphic 8" descr="House">
            <a:extLst>
              <a:ext uri="{FF2B5EF4-FFF2-40B4-BE49-F238E27FC236}">
                <a16:creationId xmlns:a16="http://schemas.microsoft.com/office/drawing/2014/main" id="{DB0E1715-4EEF-8063-F08B-49967DF130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1893124"/>
            <a:ext cx="3071752" cy="3071752"/>
          </a:xfrm>
          <a:prstGeom prst="rect">
            <a:avLst/>
          </a:prstGeom>
        </p:spPr>
      </p:pic>
      <p:cxnSp>
        <p:nvCxnSpPr>
          <p:cNvPr id="14" name="Straight Connector 13">
            <a:extLst>
              <a:ext uri="{FF2B5EF4-FFF2-40B4-BE49-F238E27FC236}">
                <a16:creationId xmlns:a16="http://schemas.microsoft.com/office/drawing/2014/main" id="{980E68D3-18B5-5782-854C-3A029D8B49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815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 descr="S3 Data with Amazon Athena and Mode ...">
            <a:extLst>
              <a:ext uri="{FF2B5EF4-FFF2-40B4-BE49-F238E27FC236}">
                <a16:creationId xmlns:a16="http://schemas.microsoft.com/office/drawing/2014/main" id="{61EE7E9D-C389-6DDF-8A6C-52106B647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150" y="1312924"/>
            <a:ext cx="1577719" cy="111681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AWS Glue">
            <a:extLst>
              <a:ext uri="{FF2B5EF4-FFF2-40B4-BE49-F238E27FC236}">
                <a16:creationId xmlns:a16="http://schemas.microsoft.com/office/drawing/2014/main" id="{E2143F13-41A7-5951-1765-8957537ABD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250" t="11154" r="22000" b="10769"/>
          <a:stretch/>
        </p:blipFill>
        <p:spPr bwMode="auto">
          <a:xfrm>
            <a:off x="9179753" y="3090841"/>
            <a:ext cx="1577720" cy="1116812"/>
          </a:xfrm>
          <a:prstGeom prst="rect">
            <a:avLst/>
          </a:prstGeom>
          <a:noFill/>
          <a:extLst>
            <a:ext uri="{909E8E84-426E-40DD-AFC4-6F175D3DCCD1}">
              <a14:hiddenFill xmlns:a14="http://schemas.microsoft.com/office/drawing/2010/main">
                <a:solidFill>
                  <a:srgbClr val="FFFFFF"/>
                </a:solidFill>
              </a14:hiddenFill>
            </a:ext>
          </a:extLst>
        </p:spPr>
      </p:pic>
      <p:sp>
        <p:nvSpPr>
          <p:cNvPr id="28" name="Google Shape;452;p34">
            <a:extLst>
              <a:ext uri="{FF2B5EF4-FFF2-40B4-BE49-F238E27FC236}">
                <a16:creationId xmlns:a16="http://schemas.microsoft.com/office/drawing/2014/main" id="{65545BFE-4BB8-F822-D8F2-1CA77C40066B}"/>
              </a:ext>
            </a:extLst>
          </p:cNvPr>
          <p:cNvSpPr/>
          <p:nvPr/>
        </p:nvSpPr>
        <p:spPr>
          <a:xfrm>
            <a:off x="4841276" y="1437746"/>
            <a:ext cx="1165824" cy="867168"/>
          </a:xfrm>
          <a:prstGeom prst="cloud">
            <a:avLst/>
          </a:prstGeom>
          <a:solidFill>
            <a:schemeClr val="lt1"/>
          </a:solidFill>
          <a:ln w="12700" cap="flat" cmpd="sng">
            <a:solidFill>
              <a:srgbClr val="D0CECE"/>
            </a:solidFill>
            <a:prstDash val="solid"/>
            <a:miter lim="800000"/>
            <a:headEnd type="none" w="sm" len="sm"/>
            <a:tailEnd type="none" w="sm" len="sm"/>
          </a:ln>
        </p:spPr>
        <p:txBody>
          <a:bodyPr spcFirstLastPara="1" wrap="square" lIns="91433" tIns="45700" rIns="91433" bIns="45700" anchor="ctr" anchorCtr="0">
            <a:noAutofit/>
          </a:bodyPr>
          <a:lstStyle/>
          <a:p>
            <a:pPr algn="ctr"/>
            <a:r>
              <a:rPr lang="en-GB" sz="933" b="1" dirty="0">
                <a:solidFill>
                  <a:schemeClr val="dk1"/>
                </a:solidFill>
                <a:latin typeface="Calibri"/>
                <a:ea typeface="Calibri"/>
                <a:cs typeface="Calibri"/>
                <a:sym typeface="Calibri"/>
              </a:rPr>
              <a:t>CAMA Database</a:t>
            </a:r>
            <a:endParaRPr sz="1467" dirty="0"/>
          </a:p>
        </p:txBody>
      </p:sp>
      <p:pic>
        <p:nvPicPr>
          <p:cNvPr id="29" name="Google Shape;455;p34" descr="Arrow Right with solid fill">
            <a:extLst>
              <a:ext uri="{FF2B5EF4-FFF2-40B4-BE49-F238E27FC236}">
                <a16:creationId xmlns:a16="http://schemas.microsoft.com/office/drawing/2014/main" id="{6CB600B7-43AD-CE44-4DF1-D7008F70C096}"/>
              </a:ext>
            </a:extLst>
          </p:cNvPr>
          <p:cNvPicPr preferRelativeResize="0"/>
          <p:nvPr/>
        </p:nvPicPr>
        <p:blipFill rotWithShape="1">
          <a:blip r:embed="rId6">
            <a:alphaModFix/>
          </a:blip>
          <a:srcRect/>
          <a:stretch/>
        </p:blipFill>
        <p:spPr>
          <a:xfrm>
            <a:off x="6021862" y="1437746"/>
            <a:ext cx="723741" cy="914400"/>
          </a:xfrm>
          <a:prstGeom prst="rect">
            <a:avLst/>
          </a:prstGeom>
          <a:noFill/>
          <a:ln>
            <a:noFill/>
          </a:ln>
        </p:spPr>
      </p:pic>
      <p:pic>
        <p:nvPicPr>
          <p:cNvPr id="30" name="Google Shape;455;p34" descr="Arrow Right with solid fill">
            <a:extLst>
              <a:ext uri="{FF2B5EF4-FFF2-40B4-BE49-F238E27FC236}">
                <a16:creationId xmlns:a16="http://schemas.microsoft.com/office/drawing/2014/main" id="{384DA9A2-F8A4-D560-F15D-B54383B639D8}"/>
              </a:ext>
            </a:extLst>
          </p:cNvPr>
          <p:cNvPicPr preferRelativeResize="0"/>
          <p:nvPr/>
        </p:nvPicPr>
        <p:blipFill rotWithShape="1">
          <a:blip r:embed="rId6">
            <a:alphaModFix/>
          </a:blip>
          <a:srcRect/>
          <a:stretch/>
        </p:blipFill>
        <p:spPr>
          <a:xfrm>
            <a:off x="8482869" y="1414130"/>
            <a:ext cx="609933" cy="914400"/>
          </a:xfrm>
          <a:prstGeom prst="rect">
            <a:avLst/>
          </a:prstGeom>
          <a:noFill/>
          <a:ln>
            <a:noFill/>
          </a:ln>
        </p:spPr>
      </p:pic>
      <p:pic>
        <p:nvPicPr>
          <p:cNvPr id="31" name="Picture 6" descr="Amazon SageMaker">
            <a:extLst>
              <a:ext uri="{FF2B5EF4-FFF2-40B4-BE49-F238E27FC236}">
                <a16:creationId xmlns:a16="http://schemas.microsoft.com/office/drawing/2014/main" id="{738603E0-9F94-E8A1-9E25-220A9C0AAED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172" r="5862" b="-610"/>
          <a:stretch/>
        </p:blipFill>
        <p:spPr bwMode="auto">
          <a:xfrm>
            <a:off x="9179753" y="1334718"/>
            <a:ext cx="1645914" cy="111681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Prediction icon simple element from ...">
            <a:extLst>
              <a:ext uri="{FF2B5EF4-FFF2-40B4-BE49-F238E27FC236}">
                <a16:creationId xmlns:a16="http://schemas.microsoft.com/office/drawing/2014/main" id="{9AE0C832-67E5-1C89-E089-E750E1FC903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000" t="12401" r="16898" b="12659"/>
          <a:stretch/>
        </p:blipFill>
        <p:spPr bwMode="auto">
          <a:xfrm>
            <a:off x="7108570" y="3103513"/>
            <a:ext cx="1409700" cy="1125472"/>
          </a:xfrm>
          <a:prstGeom prst="rect">
            <a:avLst/>
          </a:prstGeom>
          <a:noFill/>
          <a:extLst>
            <a:ext uri="{909E8E84-426E-40DD-AFC4-6F175D3DCCD1}">
              <a14:hiddenFill xmlns:a14="http://schemas.microsoft.com/office/drawing/2010/main">
                <a:solidFill>
                  <a:srgbClr val="FFFFFF"/>
                </a:solidFill>
              </a14:hiddenFill>
            </a:ext>
          </a:extLst>
        </p:spPr>
      </p:pic>
      <p:pic>
        <p:nvPicPr>
          <p:cNvPr id="33" name="Google Shape;455;p34" descr="Arrow Right with solid fill">
            <a:extLst>
              <a:ext uri="{FF2B5EF4-FFF2-40B4-BE49-F238E27FC236}">
                <a16:creationId xmlns:a16="http://schemas.microsoft.com/office/drawing/2014/main" id="{8C6231AF-4A96-DFD1-37D4-E6F5EDC4AB4B}"/>
              </a:ext>
            </a:extLst>
          </p:cNvPr>
          <p:cNvPicPr preferRelativeResize="0"/>
          <p:nvPr/>
        </p:nvPicPr>
        <p:blipFill rotWithShape="1">
          <a:blip r:embed="rId6">
            <a:alphaModFix/>
          </a:blip>
          <a:srcRect/>
          <a:stretch/>
        </p:blipFill>
        <p:spPr>
          <a:xfrm rot="5400000">
            <a:off x="9648540" y="2328674"/>
            <a:ext cx="609933" cy="914400"/>
          </a:xfrm>
          <a:prstGeom prst="rect">
            <a:avLst/>
          </a:prstGeom>
          <a:noFill/>
          <a:ln>
            <a:noFill/>
          </a:ln>
        </p:spPr>
      </p:pic>
      <p:pic>
        <p:nvPicPr>
          <p:cNvPr id="34" name="Google Shape;455;p34" descr="Arrow Right with solid fill">
            <a:extLst>
              <a:ext uri="{FF2B5EF4-FFF2-40B4-BE49-F238E27FC236}">
                <a16:creationId xmlns:a16="http://schemas.microsoft.com/office/drawing/2014/main" id="{E24A64B0-4C70-F5C8-F0E2-0881A129B224}"/>
              </a:ext>
            </a:extLst>
          </p:cNvPr>
          <p:cNvPicPr preferRelativeResize="0"/>
          <p:nvPr/>
        </p:nvPicPr>
        <p:blipFill rotWithShape="1">
          <a:blip r:embed="rId6">
            <a:alphaModFix/>
          </a:blip>
          <a:srcRect/>
          <a:stretch/>
        </p:blipFill>
        <p:spPr>
          <a:xfrm rot="10800000">
            <a:off x="8569820" y="3209049"/>
            <a:ext cx="609933" cy="914400"/>
          </a:xfrm>
          <a:prstGeom prst="rect">
            <a:avLst/>
          </a:prstGeom>
          <a:noFill/>
          <a:ln>
            <a:noFill/>
          </a:ln>
        </p:spPr>
      </p:pic>
      <p:sp>
        <p:nvSpPr>
          <p:cNvPr id="7" name="TextBox 6">
            <a:extLst>
              <a:ext uri="{FF2B5EF4-FFF2-40B4-BE49-F238E27FC236}">
                <a16:creationId xmlns:a16="http://schemas.microsoft.com/office/drawing/2014/main" id="{F97A00F7-5E33-5533-A8AC-C931CFA9459D}"/>
              </a:ext>
            </a:extLst>
          </p:cNvPr>
          <p:cNvSpPr txBox="1"/>
          <p:nvPr/>
        </p:nvSpPr>
        <p:spPr>
          <a:xfrm>
            <a:off x="6908558" y="1063081"/>
            <a:ext cx="1786066" cy="261610"/>
          </a:xfrm>
          <a:prstGeom prst="rect">
            <a:avLst/>
          </a:prstGeom>
          <a:noFill/>
        </p:spPr>
        <p:txBody>
          <a:bodyPr wrap="none" rtlCol="0">
            <a:spAutoFit/>
          </a:bodyPr>
          <a:lstStyle/>
          <a:p>
            <a:r>
              <a:rPr lang="en-US" sz="1100" dirty="0">
                <a:solidFill>
                  <a:srgbClr val="0E0E0E"/>
                </a:solidFill>
                <a:effectLst/>
              </a:rPr>
              <a:t>Data Ingestion, Data Storage</a:t>
            </a:r>
            <a:endParaRPr lang="en-US" sz="1100" dirty="0"/>
          </a:p>
        </p:txBody>
      </p:sp>
      <p:sp>
        <p:nvSpPr>
          <p:cNvPr id="8" name="TextBox 7">
            <a:extLst>
              <a:ext uri="{FF2B5EF4-FFF2-40B4-BE49-F238E27FC236}">
                <a16:creationId xmlns:a16="http://schemas.microsoft.com/office/drawing/2014/main" id="{E8DD5694-B917-5704-89B0-1B586B649F78}"/>
              </a:ext>
            </a:extLst>
          </p:cNvPr>
          <p:cNvSpPr txBox="1"/>
          <p:nvPr/>
        </p:nvSpPr>
        <p:spPr>
          <a:xfrm>
            <a:off x="9496306" y="1142603"/>
            <a:ext cx="1015021" cy="246221"/>
          </a:xfrm>
          <a:prstGeom prst="rect">
            <a:avLst/>
          </a:prstGeom>
          <a:noFill/>
        </p:spPr>
        <p:txBody>
          <a:bodyPr wrap="none" rtlCol="0">
            <a:spAutoFit/>
          </a:bodyPr>
          <a:lstStyle/>
          <a:p>
            <a:r>
              <a:rPr lang="en-US" sz="1000" dirty="0">
                <a:solidFill>
                  <a:srgbClr val="0E0E0E"/>
                </a:solidFill>
                <a:effectLst/>
              </a:rPr>
              <a:t>Data Processing</a:t>
            </a:r>
            <a:endParaRPr lang="en-US" sz="1000" dirty="0"/>
          </a:p>
        </p:txBody>
      </p:sp>
      <p:sp>
        <p:nvSpPr>
          <p:cNvPr id="10" name="TextBox 9">
            <a:extLst>
              <a:ext uri="{FF2B5EF4-FFF2-40B4-BE49-F238E27FC236}">
                <a16:creationId xmlns:a16="http://schemas.microsoft.com/office/drawing/2014/main" id="{D731B52E-4977-2695-1287-0FD21B51E43C}"/>
              </a:ext>
            </a:extLst>
          </p:cNvPr>
          <p:cNvSpPr txBox="1"/>
          <p:nvPr/>
        </p:nvSpPr>
        <p:spPr>
          <a:xfrm>
            <a:off x="8298542" y="3769425"/>
            <a:ext cx="1197764" cy="246221"/>
          </a:xfrm>
          <a:prstGeom prst="rect">
            <a:avLst/>
          </a:prstGeom>
          <a:noFill/>
        </p:spPr>
        <p:txBody>
          <a:bodyPr wrap="none" rtlCol="0">
            <a:spAutoFit/>
          </a:bodyPr>
          <a:lstStyle/>
          <a:p>
            <a:r>
              <a:rPr lang="en-US" sz="1000" dirty="0">
                <a:solidFill>
                  <a:srgbClr val="0E0E0E"/>
                </a:solidFill>
                <a:effectLst/>
              </a:rPr>
              <a:t>Model Deployment</a:t>
            </a:r>
            <a:endParaRPr lang="en-US" sz="1000" dirty="0"/>
          </a:p>
        </p:txBody>
      </p:sp>
      <p:sp>
        <p:nvSpPr>
          <p:cNvPr id="11" name="TextBox 10">
            <a:extLst>
              <a:ext uri="{FF2B5EF4-FFF2-40B4-BE49-F238E27FC236}">
                <a16:creationId xmlns:a16="http://schemas.microsoft.com/office/drawing/2014/main" id="{AE3DDFAB-C16D-B7C0-F825-75D405258544}"/>
              </a:ext>
            </a:extLst>
          </p:cNvPr>
          <p:cNvSpPr txBox="1"/>
          <p:nvPr/>
        </p:nvSpPr>
        <p:spPr>
          <a:xfrm>
            <a:off x="7242590" y="4212544"/>
            <a:ext cx="1141659" cy="246221"/>
          </a:xfrm>
          <a:prstGeom prst="rect">
            <a:avLst/>
          </a:prstGeom>
          <a:noFill/>
        </p:spPr>
        <p:txBody>
          <a:bodyPr wrap="none" rtlCol="0">
            <a:spAutoFit/>
          </a:bodyPr>
          <a:lstStyle/>
          <a:p>
            <a:r>
              <a:rPr lang="en-US" sz="1000" dirty="0">
                <a:solidFill>
                  <a:srgbClr val="0E0E0E"/>
                </a:solidFill>
                <a:effectLst/>
              </a:rPr>
              <a:t>Data Visualization</a:t>
            </a:r>
            <a:endParaRPr lang="en-US" sz="1000" dirty="0"/>
          </a:p>
        </p:txBody>
      </p:sp>
    </p:spTree>
    <p:extLst>
      <p:ext uri="{BB962C8B-B14F-4D97-AF65-F5344CB8AC3E}">
        <p14:creationId xmlns:p14="http://schemas.microsoft.com/office/powerpoint/2010/main" val="194913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5606BB5-6828-62E4-485C-9242022A2CC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34F0EC-7457-F61E-690E-D7078F646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House">
            <a:extLst>
              <a:ext uri="{FF2B5EF4-FFF2-40B4-BE49-F238E27FC236}">
                <a16:creationId xmlns:a16="http://schemas.microsoft.com/office/drawing/2014/main" id="{5E4C0FC7-A5EF-1DC4-E727-AA15811C33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1893124"/>
            <a:ext cx="3071752" cy="3071752"/>
          </a:xfrm>
          <a:prstGeom prst="rect">
            <a:avLst/>
          </a:prstGeom>
        </p:spPr>
      </p:pic>
      <p:cxnSp>
        <p:nvCxnSpPr>
          <p:cNvPr id="14" name="Straight Connector 13">
            <a:extLst>
              <a:ext uri="{FF2B5EF4-FFF2-40B4-BE49-F238E27FC236}">
                <a16:creationId xmlns:a16="http://schemas.microsoft.com/office/drawing/2014/main" id="{2EDE4CBE-EAE0-AC2A-0057-407651B176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815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5D6FFB-B28E-7321-CFAD-72C88F79D6F3}"/>
              </a:ext>
            </a:extLst>
          </p:cNvPr>
          <p:cNvSpPr txBox="1"/>
          <p:nvPr/>
        </p:nvSpPr>
        <p:spPr>
          <a:xfrm>
            <a:off x="5058237" y="140828"/>
            <a:ext cx="5770079" cy="3504591"/>
          </a:xfrm>
          <a:prstGeom prst="rect">
            <a:avLst/>
          </a:prstGeom>
        </p:spPr>
        <p:txBody>
          <a:bodyPr vert="horz" lIns="91440" tIns="45720" rIns="91440" bIns="45720" rtlCol="0">
            <a:noAutofit/>
          </a:bodyPr>
          <a:lstStyle/>
          <a:p>
            <a:r>
              <a:rPr lang="en-US" sz="1700" dirty="0">
                <a:solidFill>
                  <a:srgbClr val="0E0E0E"/>
                </a:solidFill>
                <a:effectLst/>
              </a:rPr>
              <a:t>1. </a:t>
            </a:r>
            <a:r>
              <a:rPr lang="en-US" sz="1700" b="1" dirty="0">
                <a:solidFill>
                  <a:srgbClr val="0E0E0E"/>
                </a:solidFill>
                <a:effectLst/>
              </a:rPr>
              <a:t>Data Ingestion</a:t>
            </a:r>
            <a:r>
              <a:rPr lang="en-US" sz="1700" dirty="0">
                <a:solidFill>
                  <a:srgbClr val="0E0E0E"/>
                </a:solidFill>
                <a:effectLst/>
              </a:rPr>
              <a:t>:</a:t>
            </a:r>
          </a:p>
          <a:p>
            <a:r>
              <a:rPr lang="en-US" sz="1700" dirty="0">
                <a:solidFill>
                  <a:srgbClr val="0E0E0E"/>
                </a:solidFill>
                <a:effectLst/>
              </a:rPr>
              <a:t>• Data is sourced from databases or data lakes.</a:t>
            </a:r>
          </a:p>
          <a:p>
            <a:r>
              <a:rPr lang="en-US" sz="1700" dirty="0">
                <a:solidFill>
                  <a:srgbClr val="0E0E0E"/>
                </a:solidFill>
                <a:effectLst/>
              </a:rPr>
              <a:t>• This data is then stored in </a:t>
            </a:r>
            <a:r>
              <a:rPr lang="en-US" sz="1700" b="1" dirty="0">
                <a:solidFill>
                  <a:srgbClr val="0E0E0E"/>
                </a:solidFill>
                <a:effectLst/>
              </a:rPr>
              <a:t>Amazon S3</a:t>
            </a:r>
            <a:endParaRPr lang="en-US" sz="1700" dirty="0">
              <a:solidFill>
                <a:srgbClr val="0E0E0E"/>
              </a:solidFill>
              <a:effectLst/>
            </a:endParaRPr>
          </a:p>
          <a:p>
            <a:r>
              <a:rPr lang="en-US" sz="1700" dirty="0">
                <a:solidFill>
                  <a:srgbClr val="0E0E0E"/>
                </a:solidFill>
                <a:effectLst/>
              </a:rPr>
              <a:t>2. </a:t>
            </a:r>
            <a:r>
              <a:rPr lang="en-US" sz="1700" b="1" dirty="0">
                <a:solidFill>
                  <a:srgbClr val="0E0E0E"/>
                </a:solidFill>
                <a:effectLst/>
              </a:rPr>
              <a:t>Data Storage</a:t>
            </a:r>
            <a:r>
              <a:rPr lang="en-US" sz="1700" dirty="0">
                <a:solidFill>
                  <a:srgbClr val="0E0E0E"/>
                </a:solidFill>
                <a:effectLst/>
              </a:rPr>
              <a:t>:</a:t>
            </a:r>
          </a:p>
          <a:p>
            <a:r>
              <a:rPr lang="en-US" sz="1700" dirty="0">
                <a:solidFill>
                  <a:srgbClr val="0E0E0E"/>
                </a:solidFill>
                <a:effectLst/>
              </a:rPr>
              <a:t>• </a:t>
            </a:r>
            <a:r>
              <a:rPr lang="en-US" sz="1700" b="1" dirty="0">
                <a:solidFill>
                  <a:srgbClr val="0E0E0E"/>
                </a:solidFill>
                <a:effectLst/>
              </a:rPr>
              <a:t>Amazon Athena</a:t>
            </a:r>
            <a:r>
              <a:rPr lang="en-US" sz="1700" dirty="0">
                <a:solidFill>
                  <a:srgbClr val="0E0E0E"/>
                </a:solidFill>
                <a:effectLst/>
              </a:rPr>
              <a:t> is used to query and analyze the data directly stored in Amazon S3. Athena enables running SQL queries on this data without managing a data warehouse.</a:t>
            </a:r>
          </a:p>
          <a:p>
            <a:r>
              <a:rPr lang="en-US" sz="1700" dirty="0">
                <a:solidFill>
                  <a:srgbClr val="0E0E0E"/>
                </a:solidFill>
                <a:effectLst/>
              </a:rPr>
              <a:t>3. </a:t>
            </a:r>
            <a:r>
              <a:rPr lang="en-US" sz="1700" b="1" dirty="0">
                <a:solidFill>
                  <a:srgbClr val="0E0E0E"/>
                </a:solidFill>
                <a:effectLst/>
              </a:rPr>
              <a:t>Data Processing</a:t>
            </a:r>
            <a:r>
              <a:rPr lang="en-US" sz="1700" dirty="0">
                <a:solidFill>
                  <a:srgbClr val="0E0E0E"/>
                </a:solidFill>
                <a:effectLst/>
              </a:rPr>
              <a:t>:</a:t>
            </a:r>
          </a:p>
          <a:p>
            <a:r>
              <a:rPr lang="en-US" sz="1700" dirty="0">
                <a:solidFill>
                  <a:srgbClr val="0E0E0E"/>
                </a:solidFill>
                <a:effectLst/>
              </a:rPr>
              <a:t>• The processed data is prepared for machine learning using </a:t>
            </a:r>
            <a:r>
              <a:rPr lang="en-US" sz="1700" b="1" dirty="0">
                <a:solidFill>
                  <a:srgbClr val="0E0E0E"/>
                </a:solidFill>
                <a:effectLst/>
              </a:rPr>
              <a:t>Amazon </a:t>
            </a:r>
            <a:r>
              <a:rPr lang="en-US" sz="1700" b="1" dirty="0" err="1">
                <a:solidFill>
                  <a:srgbClr val="0E0E0E"/>
                </a:solidFill>
                <a:effectLst/>
              </a:rPr>
              <a:t>SageMaker</a:t>
            </a:r>
            <a:r>
              <a:rPr lang="en-US" sz="1700" dirty="0">
                <a:solidFill>
                  <a:srgbClr val="0E0E0E"/>
                </a:solidFill>
                <a:effectLst/>
              </a:rPr>
              <a:t>, which is used for building, training, and deploying machine learning models.</a:t>
            </a:r>
          </a:p>
          <a:p>
            <a:r>
              <a:rPr lang="en-US" sz="1700" dirty="0">
                <a:solidFill>
                  <a:srgbClr val="0E0E0E"/>
                </a:solidFill>
                <a:effectLst/>
              </a:rPr>
              <a:t>4. </a:t>
            </a:r>
            <a:r>
              <a:rPr lang="en-US" sz="1700" b="1" dirty="0">
                <a:solidFill>
                  <a:srgbClr val="0E0E0E"/>
                </a:solidFill>
                <a:effectLst/>
              </a:rPr>
              <a:t>Model Deployment</a:t>
            </a:r>
            <a:r>
              <a:rPr lang="en-US" sz="1700" dirty="0">
                <a:solidFill>
                  <a:srgbClr val="0E0E0E"/>
                </a:solidFill>
                <a:effectLst/>
              </a:rPr>
              <a:t>:</a:t>
            </a:r>
          </a:p>
          <a:p>
            <a:r>
              <a:rPr lang="en-US" sz="1700" dirty="0">
                <a:solidFill>
                  <a:srgbClr val="0E0E0E"/>
                </a:solidFill>
                <a:effectLst/>
              </a:rPr>
              <a:t>• The models are deployed using </a:t>
            </a:r>
            <a:r>
              <a:rPr lang="en-US" sz="1700" b="1" dirty="0">
                <a:solidFill>
                  <a:srgbClr val="0E0E0E"/>
                </a:solidFill>
                <a:effectLst/>
              </a:rPr>
              <a:t>Amazon EC2</a:t>
            </a:r>
            <a:r>
              <a:rPr lang="en-US" sz="1700" dirty="0">
                <a:solidFill>
                  <a:srgbClr val="0E0E0E"/>
                </a:solidFill>
                <a:effectLst/>
              </a:rPr>
              <a:t> instances to perform inferences on the prepared data.</a:t>
            </a:r>
          </a:p>
          <a:p>
            <a:r>
              <a:rPr lang="en-US" sz="1700" dirty="0">
                <a:solidFill>
                  <a:srgbClr val="0E0E0E"/>
                </a:solidFill>
                <a:effectLst/>
              </a:rPr>
              <a:t>• Additionally, </a:t>
            </a:r>
            <a:r>
              <a:rPr lang="en-US" sz="1700" b="1" dirty="0">
                <a:solidFill>
                  <a:srgbClr val="0E0E0E"/>
                </a:solidFill>
                <a:effectLst/>
              </a:rPr>
              <a:t>AWS Glue</a:t>
            </a:r>
            <a:r>
              <a:rPr lang="en-US" sz="1700" dirty="0">
                <a:solidFill>
                  <a:srgbClr val="0E0E0E"/>
                </a:solidFill>
                <a:effectLst/>
              </a:rPr>
              <a:t> is used to handle ETL (Extract, Transform, and Load) processes, transforming data between various sources and destinations.</a:t>
            </a:r>
          </a:p>
          <a:p>
            <a:r>
              <a:rPr lang="en-US" sz="1700" dirty="0">
                <a:solidFill>
                  <a:srgbClr val="0E0E0E"/>
                </a:solidFill>
                <a:effectLst/>
              </a:rPr>
              <a:t>5. </a:t>
            </a:r>
            <a:r>
              <a:rPr lang="en-US" sz="1700" b="1" dirty="0">
                <a:solidFill>
                  <a:srgbClr val="0E0E0E"/>
                </a:solidFill>
                <a:effectLst/>
              </a:rPr>
              <a:t>Data Visualization</a:t>
            </a:r>
            <a:r>
              <a:rPr lang="en-US" sz="1700" dirty="0">
                <a:solidFill>
                  <a:srgbClr val="0E0E0E"/>
                </a:solidFill>
                <a:effectLst/>
              </a:rPr>
              <a:t>:</a:t>
            </a:r>
          </a:p>
          <a:p>
            <a:r>
              <a:rPr lang="en-US" sz="1700" dirty="0">
                <a:solidFill>
                  <a:srgbClr val="0E0E0E"/>
                </a:solidFill>
                <a:effectLst/>
              </a:rPr>
              <a:t>• Results from the analysis, such as property sales trends and prices, are visualized for interpretation and reporting.</a:t>
            </a:r>
          </a:p>
          <a:p>
            <a:pPr indent="-228600">
              <a:spcAft>
                <a:spcPts val="600"/>
              </a:spcAft>
              <a:buSzPct val="80000"/>
            </a:pPr>
            <a:endParaRPr lang="en-US" sz="1700" dirty="0"/>
          </a:p>
        </p:txBody>
      </p:sp>
      <p:sp>
        <p:nvSpPr>
          <p:cNvPr id="2" name="TextBox 1">
            <a:extLst>
              <a:ext uri="{FF2B5EF4-FFF2-40B4-BE49-F238E27FC236}">
                <a16:creationId xmlns:a16="http://schemas.microsoft.com/office/drawing/2014/main" id="{5976F112-ECAA-4674-7707-135D414876CD}"/>
              </a:ext>
            </a:extLst>
          </p:cNvPr>
          <p:cNvSpPr txBox="1"/>
          <p:nvPr/>
        </p:nvSpPr>
        <p:spPr>
          <a:xfrm>
            <a:off x="5058237" y="5908369"/>
            <a:ext cx="6361870" cy="369332"/>
          </a:xfrm>
          <a:prstGeom prst="rect">
            <a:avLst/>
          </a:prstGeom>
          <a:noFill/>
        </p:spPr>
        <p:txBody>
          <a:bodyPr wrap="none" rtlCol="0">
            <a:spAutoFit/>
          </a:bodyPr>
          <a:lstStyle/>
          <a:p>
            <a:r>
              <a:rPr lang="en-US" dirty="0" err="1"/>
              <a:t>Github</a:t>
            </a:r>
            <a:r>
              <a:rPr lang="en-US" dirty="0">
                <a:hlinkClick r:id="rId4"/>
              </a:rPr>
              <a:t>: https://</a:t>
            </a:r>
            <a:r>
              <a:rPr lang="en-US" dirty="0" err="1">
                <a:hlinkClick r:id="rId4"/>
              </a:rPr>
              <a:t>github.com</a:t>
            </a:r>
            <a:r>
              <a:rPr lang="en-US" dirty="0">
                <a:hlinkClick r:id="rId4"/>
              </a:rPr>
              <a:t>/</a:t>
            </a:r>
            <a:r>
              <a:rPr lang="en-US" dirty="0" err="1">
                <a:hlinkClick r:id="rId4"/>
              </a:rPr>
              <a:t>siddureddy</a:t>
            </a:r>
            <a:r>
              <a:rPr lang="en-US" dirty="0">
                <a:hlinkClick r:id="rId4"/>
              </a:rPr>
              <a:t>-DS/Team08-DSCI-6007-01</a:t>
            </a:r>
            <a:endParaRPr lang="en-US" dirty="0"/>
          </a:p>
        </p:txBody>
      </p:sp>
    </p:spTree>
    <p:extLst>
      <p:ext uri="{BB962C8B-B14F-4D97-AF65-F5344CB8AC3E}">
        <p14:creationId xmlns:p14="http://schemas.microsoft.com/office/powerpoint/2010/main" val="192582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24A7CC8F-56A6-423D-B67A-8BA89D3EC9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F65A513-D0E8-41DF-A3C9-73374F512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4E946-0275-F790-E53F-F9D085696A93}"/>
              </a:ext>
            </a:extLst>
          </p:cNvPr>
          <p:cNvSpPr>
            <a:spLocks noGrp="1"/>
          </p:cNvSpPr>
          <p:nvPr>
            <p:ph type="title"/>
          </p:nvPr>
        </p:nvSpPr>
        <p:spPr>
          <a:xfrm>
            <a:off x="1097280" y="640081"/>
            <a:ext cx="9997440" cy="1261213"/>
          </a:xfrm>
        </p:spPr>
        <p:txBody>
          <a:bodyPr vert="horz" lIns="91440" tIns="45720" rIns="91440" bIns="45720" rtlCol="0" anchor="b">
            <a:normAutofit/>
          </a:bodyPr>
          <a:lstStyle/>
          <a:p>
            <a:pPr algn="ctr"/>
            <a:r>
              <a:rPr lang="en-US" dirty="0"/>
              <a:t>Thank You</a:t>
            </a:r>
            <a:endParaRPr lang="en-US"/>
          </a:p>
        </p:txBody>
      </p:sp>
      <p:pic>
        <p:nvPicPr>
          <p:cNvPr id="6" name="Graphic 5" descr="Smiling Face with No Fill">
            <a:extLst>
              <a:ext uri="{FF2B5EF4-FFF2-40B4-BE49-F238E27FC236}">
                <a16:creationId xmlns:a16="http://schemas.microsoft.com/office/drawing/2014/main" id="{966BFEA5-B1AA-3826-2E2E-FE5B7C6DC2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4977" y="2222648"/>
            <a:ext cx="2486807" cy="2486807"/>
          </a:xfrm>
          <a:prstGeom prst="rect">
            <a:avLst/>
          </a:prstGeom>
        </p:spPr>
      </p:pic>
      <p:cxnSp>
        <p:nvCxnSpPr>
          <p:cNvPr id="13" name="Straight Connector 12">
            <a:extLst>
              <a:ext uri="{FF2B5EF4-FFF2-40B4-BE49-F238E27FC236}">
                <a16:creationId xmlns:a16="http://schemas.microsoft.com/office/drawing/2014/main" id="{3C341CBB-153E-47C8-A7C1-B11941C401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932676"/>
      </p:ext>
    </p:extLst>
  </p:cSld>
  <p:clrMapOvr>
    <a:masterClrMapping/>
  </p:clrMapOvr>
</p:sld>
</file>

<file path=ppt/theme/theme1.xml><?xml version="1.0" encoding="utf-8"?>
<a:theme xmlns:a="http://schemas.openxmlformats.org/drawingml/2006/main" name="Archwa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447</Words>
  <Application>Microsoft Macintosh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ACADEMY ENGRAVED LET PLAIN:1.0</vt:lpstr>
      <vt:lpstr>Aptos</vt:lpstr>
      <vt:lpstr>Arial</vt:lpstr>
      <vt:lpstr>Calibri</vt:lpstr>
      <vt:lpstr>Felix Titling</vt:lpstr>
      <vt:lpstr>Goudy Old Style</vt:lpstr>
      <vt:lpstr>Montserrat</vt:lpstr>
      <vt:lpstr>Montserrat Light</vt:lpstr>
      <vt:lpstr>Play</vt:lpstr>
      <vt:lpstr>Times New Roman</vt:lpstr>
      <vt:lpstr>ArchwayVTI</vt:lpstr>
      <vt:lpstr>Comprehensive Analysis of Real Estate Market </vt:lpstr>
      <vt:lpstr> TEAM Members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SIDDU VARDHAN REDDY  ANNADI</dc:creator>
  <cp:lastModifiedBy>SAI SIDDU VARDHAN REDDY  ANNADI</cp:lastModifiedBy>
  <cp:revision>6</cp:revision>
  <dcterms:created xsi:type="dcterms:W3CDTF">2024-10-13T20:39:42Z</dcterms:created>
  <dcterms:modified xsi:type="dcterms:W3CDTF">2024-10-14T03:56:18Z</dcterms:modified>
</cp:coreProperties>
</file>