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embeddedFontLst>
    <p:embeddedFont>
      <p:font typeface="Gill Sans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VMoErzYvbqpCZGp463rFs6RM1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C17531-6FBB-49CD-A50B-5FB1359E96D5}">
  <a:tblStyle styleId="{64C17531-6FBB-49CD-A50B-5FB1359E96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4029515-A64B-40BC-BFE5-8CC00281184C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6E6E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4" name="Google Shape;24;p33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92" name="Google Shape;92;p4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3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99" name="Google Shape;99;p43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1" name="Google Shape;31;p3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2" name="Google Shape;42;p36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7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50" name="Google Shape;50;p3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8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8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60" name="Google Shape;60;p3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66" name="Google Shape;66;p3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0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74" name="Google Shape;74;p40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41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41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1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1" name="Google Shape;81;p41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5" name="Google Shape;85;p41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B4DCFA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32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7" name="Google Shape;17;p32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529" y="-67339"/>
            <a:ext cx="12198529" cy="712330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-67488" y="1607610"/>
            <a:ext cx="7884161" cy="320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Twentieth Century"/>
              <a:buNone/>
            </a:pPr>
            <a:r>
              <a:rPr lang="en-IN" sz="4400" b="1" i="0" u="none" strike="noStrike">
                <a:solidFill>
                  <a:srgbClr val="FFC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STUDENT PERFORMANCE </a:t>
            </a:r>
            <a:r>
              <a:rPr lang="en-IN" sz="4400" b="1">
                <a:solidFill>
                  <a:srgbClr val="FFC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</a:t>
            </a:r>
            <a:r>
              <a:rPr lang="en-IN" sz="4400" b="1" i="0" u="none" strike="noStrike">
                <a:solidFill>
                  <a:srgbClr val="FFC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REDICTION - REGRESSION</a:t>
            </a:r>
            <a:br>
              <a:rPr lang="en-IN" sz="4400" b="0"/>
            </a:br>
            <a:br>
              <a:rPr lang="en-IN" sz="4400"/>
            </a:br>
            <a:endParaRPr sz="4400"/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7289568" y="4551244"/>
            <a:ext cx="4725451" cy="2306756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>
                <a:solidFill>
                  <a:srgbClr val="93A3DE"/>
                </a:solidFill>
                <a:latin typeface="Arial Rounded"/>
                <a:ea typeface="Arial Rounded"/>
                <a:cs typeface="Arial Rounded"/>
                <a:sym typeface="Arial Rounded"/>
              </a:rPr>
              <a:t>PRESENTED BY </a:t>
            </a:r>
            <a:r>
              <a:rPr lang="en-IN" sz="1800" b="1" dirty="0">
                <a:solidFill>
                  <a:srgbClr val="93A3DE"/>
                </a:solidFill>
                <a:latin typeface="Arial Rounded"/>
                <a:ea typeface="Arial Rounded"/>
                <a:cs typeface="Arial Rounded"/>
                <a:sym typeface="Arial Rounded"/>
              </a:rPr>
              <a:t>  </a:t>
            </a:r>
            <a:endParaRPr lang="en-IN" b="1" dirty="0">
              <a:solidFill>
                <a:srgbClr val="93A3DE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b="1" i="0" dirty="0">
                <a:solidFill>
                  <a:srgbClr val="E9FB8D"/>
                </a:solidFill>
                <a:latin typeface="Arial Rounded"/>
                <a:ea typeface="Arial Rounded"/>
                <a:cs typeface="Arial Rounded"/>
                <a:sym typeface="Arial Rounded"/>
              </a:rPr>
              <a:t>Sangu Upasana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>
                <a:solidFill>
                  <a:srgbClr val="E9FB8D"/>
                </a:solidFill>
                <a:latin typeface="Arial Rounded"/>
                <a:ea typeface="Arial Rounded"/>
                <a:cs typeface="Arial Rounded"/>
                <a:sym typeface="Arial Rounded"/>
              </a:rPr>
              <a:t>Sriram </a:t>
            </a:r>
            <a:r>
              <a:rPr lang="en-IN" b="1" dirty="0" err="1">
                <a:solidFill>
                  <a:srgbClr val="E9FB8D"/>
                </a:solidFill>
                <a:latin typeface="Arial Rounded"/>
                <a:ea typeface="Arial Rounded"/>
                <a:cs typeface="Arial Rounded"/>
                <a:sym typeface="Arial Rounded"/>
              </a:rPr>
              <a:t>Yogendranath</a:t>
            </a:r>
            <a:endParaRPr lang="en-IN" b="1" dirty="0">
              <a:solidFill>
                <a:srgbClr val="E9FB8D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b="1" i="0" dirty="0">
                <a:solidFill>
                  <a:srgbClr val="E9FB8D"/>
                </a:solidFill>
                <a:latin typeface="Arial Rounded"/>
                <a:ea typeface="Arial Rounded"/>
                <a:cs typeface="Arial Rounded"/>
                <a:sym typeface="Arial Rounded"/>
              </a:rPr>
              <a:t>Venkat Reddy 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>
                <a:solidFill>
                  <a:srgbClr val="E9FB8D"/>
                </a:solidFill>
                <a:latin typeface="Arial Rounded"/>
                <a:ea typeface="Arial Rounded"/>
                <a:cs typeface="Arial Rounded"/>
                <a:sym typeface="Arial Rounded"/>
              </a:rPr>
              <a:t>M. </a:t>
            </a:r>
            <a:r>
              <a:rPr lang="en-IN" b="1" dirty="0" err="1">
                <a:solidFill>
                  <a:srgbClr val="E9FB8D"/>
                </a:solidFill>
                <a:latin typeface="Arial Rounded"/>
                <a:ea typeface="Arial Rounded"/>
                <a:cs typeface="Arial Rounded"/>
                <a:sym typeface="Arial Rounded"/>
              </a:rPr>
              <a:t>Ashwiz</a:t>
            </a:r>
            <a:endParaRPr lang="en-IN" b="1" dirty="0">
              <a:solidFill>
                <a:srgbClr val="E9FB8D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 err="1">
                <a:solidFill>
                  <a:srgbClr val="E9FB8D"/>
                </a:solidFill>
                <a:latin typeface="Arial Rounded"/>
                <a:ea typeface="Arial Rounded"/>
                <a:cs typeface="Arial Rounded"/>
                <a:sym typeface="Arial Rounded"/>
              </a:rPr>
              <a:t>Erram</a:t>
            </a:r>
            <a:r>
              <a:rPr lang="en-IN" b="1" dirty="0">
                <a:solidFill>
                  <a:srgbClr val="E9FB8D"/>
                </a:solidFill>
                <a:latin typeface="Arial Rounded"/>
                <a:ea typeface="Arial Rounded"/>
                <a:cs typeface="Arial Rounded"/>
                <a:sym typeface="Arial Rounded"/>
              </a:rPr>
              <a:t> Harshvardhan  </a:t>
            </a:r>
            <a:endParaRPr sz="1800" b="1" i="0" dirty="0">
              <a:solidFill>
                <a:srgbClr val="E9FB8D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i="0" dirty="0">
              <a:solidFill>
                <a:srgbClr val="E9FB8D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n-IN" sz="1800" b="1" i="0" dirty="0">
                <a:solidFill>
                  <a:srgbClr val="E9FB8D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endParaRPr sz="1800" b="1" i="0" dirty="0">
              <a:solidFill>
                <a:srgbClr val="E9FB8D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n-IN" sz="1800" b="1" dirty="0">
                <a:solidFill>
                  <a:srgbClr val="E9FB8D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endParaRPr sz="1800" b="1" dirty="0">
              <a:solidFill>
                <a:srgbClr val="E9FB8D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graphicFrame>
        <p:nvGraphicFramePr>
          <p:cNvPr id="107" name="Google Shape;107;p1"/>
          <p:cNvGraphicFramePr/>
          <p:nvPr/>
        </p:nvGraphicFramePr>
        <p:xfrm>
          <a:off x="-355600" y="5825125"/>
          <a:ext cx="71125" cy="1371600"/>
        </p:xfrm>
        <a:graphic>
          <a:graphicData uri="http://schemas.openxmlformats.org/drawingml/2006/table">
            <a:tbl>
              <a:tblPr>
                <a:noFill/>
                <a:tableStyleId>{64C17531-6FBB-49CD-A50B-5FB1359E96D5}</a:tableStyleId>
              </a:tblPr>
              <a:tblGrid>
                <a:gridCol w="7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F2F2F2"/>
                        </a:solidFill>
                      </a:endParaRPr>
                    </a:p>
                  </a:txBody>
                  <a:tcPr marL="22850" marR="22850" marT="0" marB="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F2F2F2"/>
                        </a:solidFill>
                      </a:endParaRPr>
                    </a:p>
                  </a:txBody>
                  <a:tcPr marL="22850" marR="22850" marT="0" marB="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F2F2F2"/>
                        </a:solidFill>
                      </a:endParaRPr>
                    </a:p>
                  </a:txBody>
                  <a:tcPr marL="22850" marR="22850" marT="0" marB="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F2F2F2"/>
                        </a:solidFill>
                      </a:endParaRPr>
                    </a:p>
                  </a:txBody>
                  <a:tcPr marL="22850" marR="22850" marT="0" marB="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F2F2F2"/>
                        </a:solidFill>
                      </a:endParaRPr>
                    </a:p>
                  </a:txBody>
                  <a:tcPr marL="22850" marR="22850" marT="0" marB="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8" name="Google Shape;108;p1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313" y="1209823"/>
            <a:ext cx="5971735" cy="837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0"/>
          <p:cNvSpPr txBox="1"/>
          <p:nvPr/>
        </p:nvSpPr>
        <p:spPr>
          <a:xfrm>
            <a:off x="1554480" y="2542680"/>
            <a:ext cx="10107637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using the above code We drop the columns(‘G1’ ,’G2’) that are highly correlated that can introduce bias in the machine learning algorithm results and lead to inaccurate conclusion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0"/>
          <p:cNvSpPr txBox="1">
            <a:spLocks noGrp="1"/>
          </p:cNvSpPr>
          <p:nvPr>
            <p:ph type="sldNum" idx="12"/>
          </p:nvPr>
        </p:nvSpPr>
        <p:spPr>
          <a:xfrm>
            <a:off x="11380981" y="5623221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/>
        </p:nvSpPr>
        <p:spPr>
          <a:xfrm>
            <a:off x="851095" y="759655"/>
            <a:ext cx="746994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Machine learning algorithms </a:t>
            </a:r>
            <a:endParaRPr sz="4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534572" y="1859222"/>
            <a:ext cx="400929" cy="2423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384B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4" name="Google Shape;184;p11"/>
          <p:cNvSpPr/>
          <p:nvPr/>
        </p:nvSpPr>
        <p:spPr>
          <a:xfrm>
            <a:off x="534572" y="2257865"/>
            <a:ext cx="400929" cy="2461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384B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534572" y="2686930"/>
            <a:ext cx="400929" cy="2039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384B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534572" y="3091903"/>
            <a:ext cx="400929" cy="2423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384B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555672" y="3534155"/>
            <a:ext cx="400929" cy="2609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384B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534572" y="4017909"/>
            <a:ext cx="400929" cy="2423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384B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9" name="Google Shape;189;p11"/>
          <p:cNvSpPr/>
          <p:nvPr/>
        </p:nvSpPr>
        <p:spPr>
          <a:xfrm>
            <a:off x="534572" y="4414267"/>
            <a:ext cx="400929" cy="2423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384B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1"/>
          <p:cNvSpPr/>
          <p:nvPr/>
        </p:nvSpPr>
        <p:spPr>
          <a:xfrm>
            <a:off x="555672" y="4840568"/>
            <a:ext cx="400929" cy="2665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384B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1"/>
          <p:cNvSpPr txBox="1"/>
          <p:nvPr/>
        </p:nvSpPr>
        <p:spPr>
          <a:xfrm>
            <a:off x="1118382" y="1749547"/>
            <a:ext cx="36487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Linear Regression 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1"/>
          <p:cNvSpPr txBox="1"/>
          <p:nvPr/>
        </p:nvSpPr>
        <p:spPr>
          <a:xfrm>
            <a:off x="1118382" y="2160674"/>
            <a:ext cx="80387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Support  Vector Machine  (SVM)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1"/>
          <p:cNvSpPr txBox="1"/>
          <p:nvPr/>
        </p:nvSpPr>
        <p:spPr>
          <a:xfrm>
            <a:off x="1118382" y="2590687"/>
            <a:ext cx="94755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202124"/>
                </a:solidFill>
                <a:latin typeface="Gill Sans"/>
                <a:ea typeface="Gill Sans"/>
                <a:cs typeface="Gill Sans"/>
                <a:sym typeface="Gill Sans"/>
              </a:rPr>
              <a:t>K-Nearest Neighbors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1"/>
          <p:cNvSpPr txBox="1"/>
          <p:nvPr/>
        </p:nvSpPr>
        <p:spPr>
          <a:xfrm>
            <a:off x="1118382" y="2972135"/>
            <a:ext cx="54441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Decision Tree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1118381" y="3433800"/>
            <a:ext cx="39508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Random Forest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1118382" y="3908234"/>
            <a:ext cx="54441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Ada Boost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1118381" y="4304592"/>
            <a:ext cx="67735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Gradient Boost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1118381" y="4743026"/>
            <a:ext cx="51909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XG Boost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11"/>
          <p:cNvSpPr txBox="1">
            <a:spLocks noGrp="1"/>
          </p:cNvSpPr>
          <p:nvPr>
            <p:ph type="sldNum" idx="12"/>
          </p:nvPr>
        </p:nvSpPr>
        <p:spPr>
          <a:xfrm>
            <a:off x="11380981" y="5623221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/>
        </p:nvSpPr>
        <p:spPr>
          <a:xfrm>
            <a:off x="0" y="527538"/>
            <a:ext cx="12192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Linear Regression   </a:t>
            </a:r>
            <a:endParaRPr sz="4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05" name="Google Shape;205;p12"/>
          <p:cNvGraphicFramePr/>
          <p:nvPr/>
        </p:nvGraphicFramePr>
        <p:xfrm>
          <a:off x="2264117" y="2013894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{54029515-A64B-40BC-BFE5-8CC00281184C}</a:tableStyleId>
              </a:tblPr>
              <a:tblGrid>
                <a:gridCol w="270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Train test ratio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MSE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R^2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65-35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19.6995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-0.1228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70-30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20.1752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-0.2611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75-25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20.4602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-0.2198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80-20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16.0196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-0.1717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6" name="Google Shape;206;p12"/>
          <p:cNvSpPr txBox="1">
            <a:spLocks noGrp="1"/>
          </p:cNvSpPr>
          <p:nvPr>
            <p:ph type="sldNum" idx="12"/>
          </p:nvPr>
        </p:nvSpPr>
        <p:spPr>
          <a:xfrm>
            <a:off x="11380981" y="560430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/>
        </p:nvSpPr>
        <p:spPr>
          <a:xfrm>
            <a:off x="21101" y="738550"/>
            <a:ext cx="121708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Support Vector Machine (SVM)</a:t>
            </a:r>
            <a:endParaRPr sz="4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12" name="Google Shape;212;p13"/>
          <p:cNvGraphicFramePr/>
          <p:nvPr/>
        </p:nvGraphicFramePr>
        <p:xfrm>
          <a:off x="2032000" y="2070194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{54029515-A64B-40BC-BFE5-8CC00281184C}</a:tableStyleId>
              </a:tblPr>
              <a:tblGrid>
                <a:gridCol w="270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Train test ratio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MSE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R^2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65-35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20.1974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0.1358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70-30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18.5691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0.1526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75-25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19.7313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0.1435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80-20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18.8403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0.0812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3" name="Google Shape;213;p13"/>
          <p:cNvSpPr txBox="1">
            <a:spLocks noGrp="1"/>
          </p:cNvSpPr>
          <p:nvPr>
            <p:ph type="sldNum" idx="12"/>
          </p:nvPr>
        </p:nvSpPr>
        <p:spPr>
          <a:xfrm>
            <a:off x="11380981" y="5616915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/>
        </p:nvSpPr>
        <p:spPr>
          <a:xfrm>
            <a:off x="0" y="245647"/>
            <a:ext cx="12192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K-Nearest Neighbors (KNN)</a:t>
            </a:r>
            <a:endParaRPr sz="4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19" name="Google Shape;219;p14"/>
          <p:cNvGraphicFramePr/>
          <p:nvPr/>
        </p:nvGraphicFramePr>
        <p:xfrm>
          <a:off x="1350580" y="1166647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{54029515-A64B-40BC-BFE5-8CC00281184C}</a:tableStyleId>
              </a:tblPr>
              <a:tblGrid>
                <a:gridCol w="237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Train test ratio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MSE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R^2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N_neighbor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65-35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20.884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0.1064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70-30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19.8067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0.0989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75-25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21.0673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0.0855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80-20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19.4599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0.0509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65-35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20.1024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0.1398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70-30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18.7482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0.1471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75-25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18.4464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0.1992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80-20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16.7017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0.1854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65-35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19.4009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0.1698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70-30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18.6544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0.1513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75-25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18.2325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0.2085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80-20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16.9852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0.1716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xfrm>
            <a:off x="11380981" y="5642140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15"/>
          <p:cNvGraphicFramePr/>
          <p:nvPr/>
        </p:nvGraphicFramePr>
        <p:xfrm>
          <a:off x="882867" y="1008997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{54029515-A64B-40BC-BFE5-8CC00281184C}</a:tableStyleId>
              </a:tblPr>
              <a:tblGrid>
                <a:gridCol w="259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Train test ratio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MSE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R^2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MAX_depth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65-35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21.1841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0.0936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70-30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19.0684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0.1325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75-25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16.9549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0.2640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80-20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19.4701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0.0504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65-35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23.2172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0.0066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70-30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26.4990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-0.2054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75-25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15.6853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0.3191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80-20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20.0387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0.0227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65-35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23.3425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0.0012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70-30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28.5923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-0.3007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75-25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18.0875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0.2148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80-20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18.3925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0.1030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26" name="Google Shape;226;p15"/>
          <p:cNvSpPr txBox="1"/>
          <p:nvPr/>
        </p:nvSpPr>
        <p:spPr>
          <a:xfrm>
            <a:off x="0" y="59889"/>
            <a:ext cx="12192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Decision Tree</a:t>
            </a:r>
            <a:endParaRPr sz="4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p15"/>
          <p:cNvSpPr txBox="1">
            <a:spLocks noGrp="1"/>
          </p:cNvSpPr>
          <p:nvPr>
            <p:ph type="sldNum" idx="12"/>
          </p:nvPr>
        </p:nvSpPr>
        <p:spPr>
          <a:xfrm>
            <a:off x="11380981" y="562952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 txBox="1"/>
          <p:nvPr/>
        </p:nvSpPr>
        <p:spPr>
          <a:xfrm>
            <a:off x="-50450" y="69367"/>
            <a:ext cx="12192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Random Forest</a:t>
            </a:r>
            <a:endParaRPr sz="4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33" name="Google Shape;233;p16"/>
          <p:cNvGraphicFramePr/>
          <p:nvPr/>
        </p:nvGraphicFramePr>
        <p:xfrm>
          <a:off x="855542" y="900364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{54029515-A64B-40BC-BFE5-8CC00281184C}</a:tableStyleId>
              </a:tblPr>
              <a:tblGrid>
                <a:gridCol w="208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8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Train test ratio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MSE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R^2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N-Estimators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Max_depth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65-35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17.1392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0.2666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100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3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70-30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16.9818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0.2274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100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3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75-25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16.8523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0.2684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100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3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80-20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16.9922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0.1713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100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3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65-35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16.6629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0.287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100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70-30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15.9093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0.2762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100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75-25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15.5654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0.3243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100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80-20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16.2085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0.2095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100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65-35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16.2401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0.3051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100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7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70-30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15.6819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0.2866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100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7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75-25</a:t>
                      </a:r>
                      <a:endParaRPr sz="18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15.1396</a:t>
                      </a:r>
                      <a:endParaRPr sz="18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0.3428</a:t>
                      </a:r>
                      <a:endParaRPr sz="18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100</a:t>
                      </a:r>
                      <a:endParaRPr sz="18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7</a:t>
                      </a:r>
                      <a:endParaRPr sz="18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80-20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15.3642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0.2507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100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7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11380981" y="5610609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/>
          <p:nvPr/>
        </p:nvSpPr>
        <p:spPr>
          <a:xfrm>
            <a:off x="63062" y="136823"/>
            <a:ext cx="12192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Ada Boost</a:t>
            </a:r>
            <a:endParaRPr sz="4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0" name="Google Shape;24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4641" y="1432271"/>
            <a:ext cx="5522718" cy="382079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Google Shape;241;p17"/>
          <p:cNvGraphicFramePr/>
          <p:nvPr/>
        </p:nvGraphicFramePr>
        <p:xfrm>
          <a:off x="794580" y="937954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{54029515-A64B-40BC-BFE5-8CC00281184C}</a:tableStyleId>
              </a:tblPr>
              <a:tblGrid>
                <a:gridCol w="204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 test ratio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R^2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Learning rate 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N-Estimators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65-35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17.1255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0.2673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65-35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18.2745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0.2181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65-35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17.4061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0.2552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65-35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18.3264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0.2159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70-30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17.3329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0.2115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70-30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18.7209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0.1484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70-30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17.6979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0.1949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70-30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18.1398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0.1748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75-25</a:t>
                      </a:r>
                      <a:endParaRPr/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16.6626</a:t>
                      </a:r>
                      <a:endParaRPr/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0.2767</a:t>
                      </a:r>
                      <a:endParaRPr/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75-25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19.0578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0.1728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75-25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18.1604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0.2117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75-25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19.3215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0.1613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80-20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16.9721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0.1723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80-20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18.5206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0.0968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80-20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18.0813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0.1182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80-20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18.6690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0.0895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42" name="Google Shape;242;p17"/>
          <p:cNvSpPr txBox="1">
            <a:spLocks noGrp="1"/>
          </p:cNvSpPr>
          <p:nvPr>
            <p:ph type="sldNum" idx="12"/>
          </p:nvPr>
        </p:nvSpPr>
        <p:spPr>
          <a:xfrm>
            <a:off x="11380981" y="5616915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/>
          <p:nvPr/>
        </p:nvSpPr>
        <p:spPr>
          <a:xfrm>
            <a:off x="0" y="127821"/>
            <a:ext cx="12192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Gradient Boost </a:t>
            </a:r>
            <a:endParaRPr sz="4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48" name="Google Shape;248;p18"/>
          <p:cNvGraphicFramePr/>
          <p:nvPr/>
        </p:nvGraphicFramePr>
        <p:xfrm>
          <a:off x="756743" y="109728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{54029515-A64B-40BC-BFE5-8CC00281184C}</a:tableStyleId>
              </a:tblPr>
              <a:tblGrid>
                <a:gridCol w="206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 test ratio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R^2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Learning rate 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N-Estimators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65-35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19.5601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0.1631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65-35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18.8535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0.1933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65-35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18.2878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0.2175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65-35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21.1037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0.097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70-30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18.0662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0.1781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70-30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16.1430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0.2656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70-30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16.3478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0.2563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70-30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19.2084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0.1262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75-25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18.4223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0.2003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75-25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15.3260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0.3347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75-25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16.0959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0.3013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75-25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16.3453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0.2905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80-20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17.9457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0.1248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80-20</a:t>
                      </a:r>
                      <a:endParaRPr/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15.1497</a:t>
                      </a:r>
                      <a:endParaRPr/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0.2612</a:t>
                      </a:r>
                      <a:endParaRPr/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80-20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15.6788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0.2354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80-20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15.4784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0.2451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49" name="Google Shape;249;p18"/>
          <p:cNvSpPr txBox="1">
            <a:spLocks noGrp="1"/>
          </p:cNvSpPr>
          <p:nvPr>
            <p:ph type="sldNum" idx="12"/>
          </p:nvPr>
        </p:nvSpPr>
        <p:spPr>
          <a:xfrm>
            <a:off x="11380981" y="5616915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/>
          <p:nvPr/>
        </p:nvSpPr>
        <p:spPr>
          <a:xfrm>
            <a:off x="0" y="241576"/>
            <a:ext cx="12192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XG Boost</a:t>
            </a:r>
            <a:endParaRPr sz="4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55" name="Google Shape;25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1553" y="1653957"/>
            <a:ext cx="5508894" cy="389838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6" name="Google Shape;256;p19"/>
          <p:cNvGraphicFramePr/>
          <p:nvPr/>
        </p:nvGraphicFramePr>
        <p:xfrm>
          <a:off x="554944" y="1166645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{54029515-A64B-40BC-BFE5-8CC00281184C}</a:tableStyleId>
              </a:tblPr>
              <a:tblGrid>
                <a:gridCol w="217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 test ratio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R^2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Learning rate 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N-Estimators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65-35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19.3146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0.1736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65-35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18.2945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0.2172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65-35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17.9729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65-35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20.4505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70-30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17.9761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0.1822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70-30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16.1526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0.2652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70-30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16.7095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0.2399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70-30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18.2064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0.1718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75-25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18.4164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0.2006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75-25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16.3322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0.2911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75-25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16.4569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0.2857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75-25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17.0988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0.2578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80-20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18.0145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0.1215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80-20</a:t>
                      </a:r>
                      <a:endParaRPr/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15.5745</a:t>
                      </a:r>
                      <a:endParaRPr/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0.2405</a:t>
                      </a:r>
                      <a:endParaRPr/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80-20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15.6943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0.2346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80-20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15.6194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0.2383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L="6350" marR="6350" marT="6350" marB="0" anchor="b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57" name="Google Shape;257;p19"/>
          <p:cNvSpPr txBox="1">
            <a:spLocks noGrp="1"/>
          </p:cNvSpPr>
          <p:nvPr>
            <p:ph type="sldNum" idx="12"/>
          </p:nvPr>
        </p:nvSpPr>
        <p:spPr>
          <a:xfrm>
            <a:off x="11440248" y="5642140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451578" y="867037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Gill Sans"/>
              <a:buNone/>
            </a:pPr>
            <a:r>
              <a:rPr lang="en-IN" sz="7200"/>
              <a:t>ABOUT THE DATA</a:t>
            </a:r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b="1">
                <a:latin typeface="Gill Sans"/>
                <a:ea typeface="Gill Sans"/>
                <a:cs typeface="Gill Sans"/>
                <a:sym typeface="Gill Sans"/>
              </a:rPr>
              <a:t>BACKGROUND:</a:t>
            </a:r>
            <a:br>
              <a:rPr lang="en-IN"/>
            </a:br>
            <a:r>
              <a:rPr lang="en-IN"/>
              <a:t>The objective is to predict the final grades of students based on 30 input variables, each detailing information about students in a Portuguese school.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sz="2000" b="1" i="0" u="none" strike="noStrike">
                <a:latin typeface="Gill Sans"/>
                <a:ea typeface="Gill Sans"/>
                <a:cs typeface="Gill Sans"/>
                <a:sym typeface="Gill Sans"/>
              </a:rPr>
              <a:t>OBJECTIVE :</a:t>
            </a:r>
            <a:br>
              <a:rPr lang="en-IN"/>
            </a:br>
            <a:r>
              <a:rPr lang="en-IN"/>
              <a:t>The goal of the dataset is to forecast the students' final grade (G3) using the provided information about them.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b="1">
                <a:latin typeface="Gill Sans"/>
                <a:ea typeface="Gill Sans"/>
                <a:cs typeface="Gill Sans"/>
                <a:sym typeface="Gill Sans"/>
              </a:rPr>
              <a:t>PATH :</a:t>
            </a:r>
            <a:br>
              <a:rPr lang="en-IN"/>
            </a:br>
            <a:r>
              <a:rPr lang="en-IN"/>
              <a:t>Team followed a Machine Learning algorithm development process.</a:t>
            </a: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sldNum" idx="12"/>
          </p:nvPr>
        </p:nvSpPr>
        <p:spPr>
          <a:xfrm>
            <a:off x="11380981" y="5623221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r>
              <a:rPr lang="en-IN"/>
              <a:t> 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 txBox="1"/>
          <p:nvPr/>
        </p:nvSpPr>
        <p:spPr>
          <a:xfrm>
            <a:off x="0" y="498190"/>
            <a:ext cx="12192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Comparision</a:t>
            </a:r>
            <a:endParaRPr sz="4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63" name="Google Shape;263;p20"/>
          <p:cNvGraphicFramePr/>
          <p:nvPr/>
        </p:nvGraphicFramePr>
        <p:xfrm>
          <a:off x="1847718" y="14378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{54029515-A64B-40BC-BFE5-8CC00281184C}</a:tableStyleId>
              </a:tblPr>
              <a:tblGrid>
                <a:gridCol w="423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Linear regression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16.0196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Support vector machine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IN" sz="1800" u="none" strike="noStrike" cap="none"/>
                        <a:t>18.5691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K-Nearest neighbor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IN" sz="1800" u="none" strike="noStrike" cap="none"/>
                        <a:t>16.7017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Decision tree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IN" sz="1800" u="none" strike="noStrike" cap="none"/>
                        <a:t>16.9549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Random forest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IN" sz="1800" u="none" strike="noStrike" cap="none"/>
                        <a:t>15.1396</a:t>
                      </a:r>
                      <a:endParaRPr sz="18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Ada boost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16.6626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Gradient boost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15.1497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XG boost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15.5745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4" name="Google Shape;264;p20"/>
          <p:cNvSpPr txBox="1">
            <a:spLocks noGrp="1"/>
          </p:cNvSpPr>
          <p:nvPr>
            <p:ph type="sldNum" idx="12"/>
          </p:nvPr>
        </p:nvSpPr>
        <p:spPr>
          <a:xfrm>
            <a:off x="11380981" y="5623221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/>
          <p:nvPr/>
        </p:nvSpPr>
        <p:spPr>
          <a:xfrm>
            <a:off x="0" y="548639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Summary</a:t>
            </a:r>
            <a:endParaRPr/>
          </a:p>
        </p:txBody>
      </p:sp>
      <p:sp>
        <p:nvSpPr>
          <p:cNvPr id="270" name="Google Shape;270;p21"/>
          <p:cNvSpPr txBox="1">
            <a:spLocks noGrp="1"/>
          </p:cNvSpPr>
          <p:nvPr>
            <p:ph type="sldNum" idx="12"/>
          </p:nvPr>
        </p:nvSpPr>
        <p:spPr>
          <a:xfrm>
            <a:off x="11380981" y="5629527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21</a:t>
            </a:fld>
            <a:endParaRPr/>
          </a:p>
        </p:txBody>
      </p:sp>
      <p:sp>
        <p:nvSpPr>
          <p:cNvPr id="271" name="Google Shape;271;p21"/>
          <p:cNvSpPr txBox="1"/>
          <p:nvPr/>
        </p:nvSpPr>
        <p:spPr>
          <a:xfrm>
            <a:off x="89452" y="1943100"/>
            <a:ext cx="1199944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the given data we performed eight types of machine learning algorithms : linear regression , support vector machine (svm),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K-nearest neighbor , random forest , decision tree , ada boost , gradient boost and XG boost 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89452" y="2733260"/>
            <a:ext cx="1193140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From all the implementation Of the algorithms we found that random forest is the best algorithm with the parameters of max_depth=7 and n_estiamtor=100 for the 75-25 test ratio with mean square error (MSE) of 15.1396 which is least compared to all other algorithms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89453" y="4542183"/>
            <a:ext cx="1193140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Conclusion </a:t>
            </a: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 We can conclude that random forest is the best algorithm to be considered for the given data student grade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prediction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/>
        </p:nvSpPr>
        <p:spPr>
          <a:xfrm>
            <a:off x="56271" y="1512776"/>
            <a:ext cx="12192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Appendix</a:t>
            </a:r>
            <a:endParaRPr sz="9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9" name="Google Shape;279;p22"/>
          <p:cNvSpPr txBox="1">
            <a:spLocks noGrp="1"/>
          </p:cNvSpPr>
          <p:nvPr>
            <p:ph type="sldNum" idx="12"/>
          </p:nvPr>
        </p:nvSpPr>
        <p:spPr>
          <a:xfrm>
            <a:off x="11380981" y="5635834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22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 txBox="1"/>
          <p:nvPr/>
        </p:nvSpPr>
        <p:spPr>
          <a:xfrm>
            <a:off x="0" y="527538"/>
            <a:ext cx="12192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Linear Regression   </a:t>
            </a:r>
            <a:endParaRPr sz="4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85" name="Google Shape;28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591" y="1512674"/>
            <a:ext cx="8215532" cy="3562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72136" y="1091249"/>
            <a:ext cx="2515406" cy="498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3"/>
          <p:cNvSpPr txBox="1">
            <a:spLocks noGrp="1"/>
          </p:cNvSpPr>
          <p:nvPr>
            <p:ph type="sldNum" idx="12"/>
          </p:nvPr>
        </p:nvSpPr>
        <p:spPr>
          <a:xfrm>
            <a:off x="11452861" y="568628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23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/>
          <p:nvPr/>
        </p:nvSpPr>
        <p:spPr>
          <a:xfrm>
            <a:off x="21101" y="738551"/>
            <a:ext cx="121708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Support Vector Machine (SVM)</a:t>
            </a:r>
            <a:endParaRPr sz="4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93" name="Google Shape;2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229" y="1623883"/>
            <a:ext cx="6638634" cy="360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4484" y="4313750"/>
            <a:ext cx="5680406" cy="182479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4"/>
          <p:cNvSpPr txBox="1">
            <a:spLocks noGrp="1"/>
          </p:cNvSpPr>
          <p:nvPr>
            <p:ph type="sldNum" idx="12"/>
          </p:nvPr>
        </p:nvSpPr>
        <p:spPr>
          <a:xfrm>
            <a:off x="11414890" y="5634966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24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/>
        </p:nvSpPr>
        <p:spPr>
          <a:xfrm>
            <a:off x="-50450" y="589128"/>
            <a:ext cx="12192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K-Nearest Neighbors (KNN)</a:t>
            </a:r>
            <a:endParaRPr sz="4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01" name="Google Shape;30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402" y="2095128"/>
            <a:ext cx="11346185" cy="2656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402" y="5029200"/>
            <a:ext cx="4448531" cy="69044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5"/>
          <p:cNvSpPr txBox="1">
            <a:spLocks noGrp="1"/>
          </p:cNvSpPr>
          <p:nvPr>
            <p:ph type="sldNum" idx="12"/>
          </p:nvPr>
        </p:nvSpPr>
        <p:spPr>
          <a:xfrm>
            <a:off x="11380981" y="562952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25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"/>
          <p:cNvSpPr txBox="1"/>
          <p:nvPr/>
        </p:nvSpPr>
        <p:spPr>
          <a:xfrm>
            <a:off x="0" y="633046"/>
            <a:ext cx="12192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Decision Tree</a:t>
            </a:r>
            <a:endParaRPr sz="4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09" name="Google Shape;30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751" y="1948790"/>
            <a:ext cx="11571617" cy="3044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751" y="5219114"/>
            <a:ext cx="4424555" cy="70201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6"/>
          <p:cNvSpPr txBox="1">
            <a:spLocks noGrp="1"/>
          </p:cNvSpPr>
          <p:nvPr>
            <p:ph type="sldNum" idx="12"/>
          </p:nvPr>
        </p:nvSpPr>
        <p:spPr>
          <a:xfrm>
            <a:off x="11380981" y="5623222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26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/>
          <p:nvPr/>
        </p:nvSpPr>
        <p:spPr>
          <a:xfrm>
            <a:off x="0" y="548639"/>
            <a:ext cx="12192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Random Forest</a:t>
            </a:r>
            <a:endParaRPr sz="4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17" name="Google Shape;31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871" y="1540412"/>
            <a:ext cx="11486821" cy="280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870" y="4742656"/>
            <a:ext cx="4460009" cy="74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7"/>
          <p:cNvSpPr txBox="1">
            <a:spLocks noGrp="1"/>
          </p:cNvSpPr>
          <p:nvPr>
            <p:ph type="sldNum" idx="12"/>
          </p:nvPr>
        </p:nvSpPr>
        <p:spPr>
          <a:xfrm>
            <a:off x="11380981" y="5616916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27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/>
          <p:nvPr/>
        </p:nvSpPr>
        <p:spPr>
          <a:xfrm>
            <a:off x="0" y="485332"/>
            <a:ext cx="12192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Ada Boost</a:t>
            </a:r>
            <a:endParaRPr sz="4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25" name="Google Shape;32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130" y="1693673"/>
            <a:ext cx="11379001" cy="2779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4130" y="4712539"/>
            <a:ext cx="5161082" cy="84576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8"/>
          <p:cNvSpPr txBox="1">
            <a:spLocks noGrp="1"/>
          </p:cNvSpPr>
          <p:nvPr>
            <p:ph type="sldNum" idx="12"/>
          </p:nvPr>
        </p:nvSpPr>
        <p:spPr>
          <a:xfrm>
            <a:off x="11380981" y="5635834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28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/>
          <p:nvPr/>
        </p:nvSpPr>
        <p:spPr>
          <a:xfrm>
            <a:off x="0" y="443132"/>
            <a:ext cx="12192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Gradient Boost </a:t>
            </a:r>
            <a:endParaRPr sz="4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33" name="Google Shape;33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025" y="1943871"/>
            <a:ext cx="11531971" cy="2494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024" y="4829772"/>
            <a:ext cx="5243713" cy="81000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9"/>
          <p:cNvSpPr txBox="1">
            <a:spLocks noGrp="1"/>
          </p:cNvSpPr>
          <p:nvPr>
            <p:ph type="sldNum" idx="12"/>
          </p:nvPr>
        </p:nvSpPr>
        <p:spPr>
          <a:xfrm>
            <a:off x="11380981" y="5639776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29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sldNum" idx="12"/>
          </p:nvPr>
        </p:nvSpPr>
        <p:spPr>
          <a:xfrm>
            <a:off x="11380981" y="5623221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-163961" y="0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Index</a:t>
            </a:r>
            <a:endParaRPr/>
          </a:p>
        </p:txBody>
      </p:sp>
      <p:graphicFrame>
        <p:nvGraphicFramePr>
          <p:cNvPr id="123" name="Google Shape;123;p3"/>
          <p:cNvGraphicFramePr/>
          <p:nvPr/>
        </p:nvGraphicFramePr>
        <p:xfrm>
          <a:off x="618007" y="952231"/>
          <a:ext cx="11174600" cy="5554500"/>
        </p:xfrm>
        <a:graphic>
          <a:graphicData uri="http://schemas.openxmlformats.org/drawingml/2006/table">
            <a:tbl>
              <a:tblPr firstRow="1">
                <a:noFill/>
                <a:tableStyleId>{54029515-A64B-40BC-BFE5-8CC00281184C}</a:tableStyleId>
              </a:tblPr>
              <a:tblGrid>
                <a:gridCol w="558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Topic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Slide no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Title slide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About the data 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Data set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Data cleaning 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Exploratory data analysis 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Linear regression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Support vector machine (svm)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13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K-Nearest Neighbors 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Decision tree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Random forest 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16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Ada boost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Gradient boost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18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XG boost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19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Comparision 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20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/>
        </p:nvSpPr>
        <p:spPr>
          <a:xfrm>
            <a:off x="0" y="822960"/>
            <a:ext cx="12192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XG Boost</a:t>
            </a:r>
            <a:endParaRPr sz="4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41" name="Google Shape;34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408" y="1866890"/>
            <a:ext cx="11267250" cy="2787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408" y="4959544"/>
            <a:ext cx="6596431" cy="85041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0"/>
          <p:cNvSpPr txBox="1">
            <a:spLocks noGrp="1"/>
          </p:cNvSpPr>
          <p:nvPr>
            <p:ph type="sldNum" idx="12"/>
          </p:nvPr>
        </p:nvSpPr>
        <p:spPr>
          <a:xfrm>
            <a:off x="11380981" y="5616915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30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 txBox="1">
            <a:spLocks noGrp="1"/>
          </p:cNvSpPr>
          <p:nvPr>
            <p:ph type="sldNum" idx="12"/>
          </p:nvPr>
        </p:nvSpPr>
        <p:spPr>
          <a:xfrm>
            <a:off x="11268710" y="55106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31</a:t>
            </a:fld>
            <a:endParaRPr/>
          </a:p>
        </p:txBody>
      </p:sp>
      <p:sp>
        <p:nvSpPr>
          <p:cNvPr id="349" name="Google Shape;349;p31"/>
          <p:cNvSpPr/>
          <p:nvPr/>
        </p:nvSpPr>
        <p:spPr>
          <a:xfrm>
            <a:off x="-1" y="463034"/>
            <a:ext cx="1219199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Thank you </a:t>
            </a:r>
            <a:endParaRPr/>
          </a:p>
        </p:txBody>
      </p:sp>
      <p:sp>
        <p:nvSpPr>
          <p:cNvPr id="350" name="Google Shape;350;p31"/>
          <p:cNvSpPr/>
          <p:nvPr/>
        </p:nvSpPr>
        <p:spPr>
          <a:xfrm>
            <a:off x="-2" y="1840984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1"/>
          <p:cNvSpPr/>
          <p:nvPr/>
        </p:nvSpPr>
        <p:spPr>
          <a:xfrm>
            <a:off x="8795669" y="4843706"/>
            <a:ext cx="32639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C0C0C"/>
                </a:solidFill>
                <a:latin typeface="Gill Sans"/>
                <a:ea typeface="Gill Sans"/>
                <a:cs typeface="Gill Sans"/>
                <a:sym typeface="Gill Sans"/>
              </a:rPr>
              <a:t>P.Lohit Satya Sai Venkat Reddy</a:t>
            </a:r>
            <a:endParaRPr sz="1800">
              <a:solidFill>
                <a:srgbClr val="0C0C0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1320430" y="555385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graphicFrame>
        <p:nvGraphicFramePr>
          <p:cNvPr id="129" name="Google Shape;129;p4"/>
          <p:cNvGraphicFramePr/>
          <p:nvPr/>
        </p:nvGraphicFramePr>
        <p:xfrm>
          <a:off x="636925" y="5360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{54029515-A64B-40BC-BFE5-8CC00281184C}</a:tableStyleId>
              </a:tblPr>
              <a:tblGrid>
                <a:gridCol w="549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summary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21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Appendix 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22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Thank you 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31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-56271" y="262610"/>
            <a:ext cx="12248271" cy="418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IN" sz="4000"/>
              <a:t>DATA SET:</a:t>
            </a:r>
            <a:endParaRPr sz="4000"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0" y="4924968"/>
            <a:ext cx="12192000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/>
              <a:t>The data of </a:t>
            </a:r>
            <a:r>
              <a:rPr lang="en-IN" sz="2000" b="1" i="0">
                <a:latin typeface="Arial"/>
                <a:ea typeface="Arial"/>
                <a:cs typeface="Arial"/>
                <a:sym typeface="Arial"/>
              </a:rPr>
              <a:t>Student Performance</a:t>
            </a:r>
            <a:r>
              <a:rPr lang="en-IN" sz="2000"/>
              <a:t> has 33 attributes covering the year 2015.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 sz="2000"/>
              <a:t>Ex: -School,sex,age,address,etc. There are 395 instances.</a:t>
            </a:r>
            <a:endParaRPr sz="2000"/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603" y="795319"/>
            <a:ext cx="10372794" cy="407132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>
            <a:spLocks noGrp="1"/>
          </p:cNvSpPr>
          <p:nvPr>
            <p:ph type="sldNum" idx="12"/>
          </p:nvPr>
        </p:nvSpPr>
        <p:spPr>
          <a:xfrm>
            <a:off x="11380981" y="5642140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</a:pPr>
            <a:r>
              <a:rPr lang="en-IN" sz="6000"/>
              <a:t>DATA CLEANING :</a:t>
            </a:r>
            <a:br>
              <a:rPr lang="en-IN" sz="6000"/>
            </a:br>
            <a:endParaRPr sz="6000"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1367604" y="1553634"/>
            <a:ext cx="9603275" cy="3802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IN"/>
              <a:t>The data is in the right format, and there are no missing or duplicate values.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IN"/>
              <a:t>In the dataset, there are 17 columns with categories and 16 columns with numbers.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IN"/>
              <a:t>       For the columns with only two options, we changed them to 0 and 1 using the map() function.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IN"/>
              <a:t>       For the 'reason' column, we created new columns for each category using get_dummies() function.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IN"/>
              <a:t>After that, we added these new columns to the original data and removed the 'reason' column.</a:t>
            </a:r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sldNum" idx="12"/>
          </p:nvPr>
        </p:nvSpPr>
        <p:spPr>
          <a:xfrm>
            <a:off x="11380981" y="5623222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/>
        </p:nvSpPr>
        <p:spPr>
          <a:xfrm>
            <a:off x="168989" y="104582"/>
            <a:ext cx="952655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/>
          </a:p>
        </p:txBody>
      </p:sp>
      <p:pic>
        <p:nvPicPr>
          <p:cNvPr id="150" name="Google Shape;15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203" y="1387573"/>
            <a:ext cx="4865213" cy="4020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387573"/>
            <a:ext cx="5305313" cy="408285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>
            <a:spLocks noGrp="1"/>
          </p:cNvSpPr>
          <p:nvPr>
            <p:ph type="sldNum" idx="12"/>
          </p:nvPr>
        </p:nvSpPr>
        <p:spPr>
          <a:xfrm>
            <a:off x="11401313" y="562626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3170" y="3499338"/>
            <a:ext cx="4058067" cy="3274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083" y="131151"/>
            <a:ext cx="4124129" cy="3152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6948" y="3441486"/>
            <a:ext cx="4124129" cy="3332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93169" y="131151"/>
            <a:ext cx="4058068" cy="3176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>
            <a:spLocks noGrp="1"/>
          </p:cNvSpPr>
          <p:nvPr>
            <p:ph type="sldNum" idx="12"/>
          </p:nvPr>
        </p:nvSpPr>
        <p:spPr>
          <a:xfrm>
            <a:off x="11380981" y="5623221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/>
        </p:nvSpPr>
        <p:spPr>
          <a:xfrm>
            <a:off x="327510" y="88640"/>
            <a:ext cx="534330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IN" sz="6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Scatter Plot</a:t>
            </a:r>
            <a:endParaRPr sz="6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7" name="Google Shape;1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638" y="1216035"/>
            <a:ext cx="5273052" cy="4200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94603" y="1216035"/>
            <a:ext cx="5206435" cy="420050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 txBox="1"/>
          <p:nvPr/>
        </p:nvSpPr>
        <p:spPr>
          <a:xfrm>
            <a:off x="6394602" y="88639"/>
            <a:ext cx="520643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Heat Map</a:t>
            </a:r>
            <a:endParaRPr sz="6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9"/>
          <p:cNvSpPr txBox="1">
            <a:spLocks noGrp="1"/>
          </p:cNvSpPr>
          <p:nvPr>
            <p:ph type="sldNum" idx="12"/>
          </p:nvPr>
        </p:nvSpPr>
        <p:spPr>
          <a:xfrm>
            <a:off x="11380981" y="5623222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Gallery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1081</Words>
  <Application>Microsoft Office PowerPoint</Application>
  <PresentationFormat>Widescreen</PresentationFormat>
  <Paragraphs>604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Gill Sans</vt:lpstr>
      <vt:lpstr>Arial Rounded</vt:lpstr>
      <vt:lpstr>Arial</vt:lpstr>
      <vt:lpstr>Twentieth Century</vt:lpstr>
      <vt:lpstr>Calibri</vt:lpstr>
      <vt:lpstr>Gallery</vt:lpstr>
      <vt:lpstr>STUDENT PERFORMANCE PREDICTION - REGRESSION  </vt:lpstr>
      <vt:lpstr>ABOUT THE DATA</vt:lpstr>
      <vt:lpstr>PowerPoint Presentation</vt:lpstr>
      <vt:lpstr>PowerPoint Presentation</vt:lpstr>
      <vt:lpstr>DATA SET:</vt:lpstr>
      <vt:lpstr>DATA CLEANING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PERFORMANCE PREDICTION - REGRESSION  </dc:title>
  <dc:creator>sangu upasana</dc:creator>
  <cp:lastModifiedBy>sangu upasana</cp:lastModifiedBy>
  <cp:revision>1</cp:revision>
  <dcterms:created xsi:type="dcterms:W3CDTF">2023-10-07T16:35:54Z</dcterms:created>
  <dcterms:modified xsi:type="dcterms:W3CDTF">2024-02-01T15:57:34Z</dcterms:modified>
</cp:coreProperties>
</file>