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541fa510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541fa510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541fa5104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541fa510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541fa510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541fa510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541fa5104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541fa5104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541fa5104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541fa510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541fa510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541fa510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541fa510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541fa510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541fa510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541fa510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541fa5104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541fa5104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541fa510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541fa510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541fa510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541fa510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slides of step by step instructions with pictures with the last few slides being a summary of the process to make it easier to remember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541fa5104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541fa5104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541fa5104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541fa510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541fa510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541fa510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541fa5104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541fa510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2541fa5104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2541fa5104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541fa5104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541fa5104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541fa5104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541fa510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541fa510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541fa510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541fa510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541fa510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541fa5104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541fa510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541fa510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541fa510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541fa5104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541fa5104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541fa510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541fa510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541fa510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2541fa510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2541fa510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2541fa510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541fa510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541fa510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541fa510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541fa510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541fa510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541fa510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541fa510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541fa510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541fa5104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541fa5104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541fa510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541fa510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sktop.github.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ithub.com/en/pull-requests/collaborating-with-pull-requests/proposing-changes-to-your-work-with-pull-requests/about-branch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blog/2022-06-01-github-team-or-free-how-to-choose-the-right-plan/#:~:text=Erdem%3A%20The%20Free%20plan%20automatically,%2C%20as%20an%20add%2D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ourceforge.net/projects/git-osx-installer/files/git-2.23.0-intel-universal-mavericks.dmg/download?use_mirror=autosele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forwindows.org/" TargetMode="External"/><Relationship Id="rId4" Type="http://schemas.openxmlformats.org/officeDocument/2006/relationships/hyperlink" Target="https://learn.microsoft.com/en-us/windows/wsl/instal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ode.visualstudio.com/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 &amp; Github Tutorial</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David Condroski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Installation</a:t>
            </a:r>
            <a:endParaRPr/>
          </a:p>
        </p:txBody>
      </p:sp>
      <p:sp>
        <p:nvSpPr>
          <p:cNvPr id="187" name="Google Shape;18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 to </a:t>
            </a:r>
            <a:r>
              <a:rPr lang="en" u="sng">
                <a:solidFill>
                  <a:schemeClr val="hlink"/>
                </a:solidFill>
                <a:hlinkClick r:id="rId3"/>
              </a:rPr>
              <a:t>https://desktop.github.com/</a:t>
            </a:r>
            <a:endParaRPr/>
          </a:p>
          <a:p>
            <a:pPr indent="-311150" lvl="0" marL="457200" rtl="0" algn="l">
              <a:spcBef>
                <a:spcPts val="0"/>
              </a:spcBef>
              <a:spcAft>
                <a:spcPts val="0"/>
              </a:spcAft>
              <a:buSzPts val="1300"/>
              <a:buChar char="●"/>
            </a:pPr>
            <a:r>
              <a:rPr lang="en"/>
              <a:t>Download the correct version</a:t>
            </a:r>
            <a:endParaRPr/>
          </a:p>
          <a:p>
            <a:pPr indent="-311150" lvl="0" marL="457200" rtl="0" algn="l">
              <a:spcBef>
                <a:spcPts val="0"/>
              </a:spcBef>
              <a:spcAft>
                <a:spcPts val="0"/>
              </a:spcAft>
              <a:buSzPts val="1300"/>
              <a:buChar char="●"/>
            </a:pPr>
            <a:r>
              <a:rPr lang="en"/>
              <a:t>Double click to install</a:t>
            </a:r>
            <a:endParaRPr/>
          </a:p>
          <a:p>
            <a:pPr indent="-311150" lvl="0" marL="457200" rtl="0" algn="l">
              <a:spcBef>
                <a:spcPts val="0"/>
              </a:spcBef>
              <a:spcAft>
                <a:spcPts val="0"/>
              </a:spcAft>
              <a:buSzPts val="1300"/>
              <a:buChar char="●"/>
            </a:pPr>
            <a:r>
              <a:rPr lang="en"/>
              <a:t>Sign in with Github</a:t>
            </a:r>
            <a:endParaRPr/>
          </a:p>
          <a:p>
            <a:pPr indent="-311150" lvl="0" marL="457200" rtl="0" algn="l">
              <a:spcBef>
                <a:spcPts val="0"/>
              </a:spcBef>
              <a:spcAft>
                <a:spcPts val="0"/>
              </a:spcAft>
              <a:buSzPts val="1300"/>
              <a:buChar char="●"/>
            </a:pPr>
            <a:r>
              <a:rPr lang="en"/>
              <a:t>Authorize Github Desktop</a:t>
            </a:r>
            <a:endParaRPr/>
          </a:p>
          <a:p>
            <a:pPr indent="-311150" lvl="0" marL="457200" rtl="0" algn="l">
              <a:spcBef>
                <a:spcPts val="0"/>
              </a:spcBef>
              <a:spcAft>
                <a:spcPts val="0"/>
              </a:spcAft>
              <a:buSzPts val="1300"/>
              <a:buChar char="●"/>
            </a:pPr>
            <a:r>
              <a:rPr lang="en"/>
              <a:t>Use the default name and email (this can be changed later)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remote and local repository</a:t>
            </a:r>
            <a:endParaRPr/>
          </a:p>
        </p:txBody>
      </p:sp>
      <p:sp>
        <p:nvSpPr>
          <p:cNvPr id="193" name="Google Shape;19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Remote repository - the repository on github</a:t>
            </a:r>
            <a:endParaRPr/>
          </a:p>
          <a:p>
            <a:pPr indent="-311150" lvl="0" marL="457200" rtl="0" algn="l">
              <a:spcBef>
                <a:spcPts val="0"/>
              </a:spcBef>
              <a:spcAft>
                <a:spcPts val="0"/>
              </a:spcAft>
              <a:buSzPts val="1300"/>
              <a:buChar char="●"/>
            </a:pPr>
            <a:r>
              <a:rPr lang="en"/>
              <a:t>Local repository - the repository stored on your machine in your file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Cloning the Remote Repository (HTTPS)</a:t>
            </a:r>
            <a:endParaRPr/>
          </a:p>
        </p:txBody>
      </p:sp>
      <p:sp>
        <p:nvSpPr>
          <p:cNvPr id="199" name="Google Shape;19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 to the repository URL</a:t>
            </a:r>
            <a:endParaRPr/>
          </a:p>
          <a:p>
            <a:pPr indent="-311150" lvl="0" marL="457200" rtl="0" algn="l">
              <a:spcBef>
                <a:spcPts val="0"/>
              </a:spcBef>
              <a:spcAft>
                <a:spcPts val="0"/>
              </a:spcAft>
              <a:buSzPts val="1300"/>
              <a:buChar char="●"/>
            </a:pPr>
            <a:r>
              <a:rPr lang="en"/>
              <a:t>Click the “Code &lt;&gt;” button</a:t>
            </a:r>
            <a:endParaRPr/>
          </a:p>
          <a:p>
            <a:pPr indent="-311150" lvl="0" marL="457200" rtl="0" algn="l">
              <a:spcBef>
                <a:spcPts val="0"/>
              </a:spcBef>
              <a:spcAft>
                <a:spcPts val="0"/>
              </a:spcAft>
              <a:buSzPts val="1300"/>
              <a:buChar char="●"/>
            </a:pPr>
            <a:r>
              <a:rPr lang="en"/>
              <a:t>Then click the double square button to copy the HTTPS url</a:t>
            </a:r>
            <a:endParaRPr/>
          </a:p>
          <a:p>
            <a:pPr indent="-311150" lvl="0" marL="457200" rtl="0" algn="l">
              <a:spcBef>
                <a:spcPts val="0"/>
              </a:spcBef>
              <a:spcAft>
                <a:spcPts val="0"/>
              </a:spcAft>
              <a:buSzPts val="1300"/>
              <a:buChar char="●"/>
            </a:pPr>
            <a:r>
              <a:rPr lang="en"/>
              <a:t>Go into github desktop and click “clone a repository” and do it by URL</a:t>
            </a:r>
            <a:endParaRPr/>
          </a:p>
          <a:p>
            <a:pPr indent="-311150" lvl="0" marL="457200" rtl="0" algn="l">
              <a:spcBef>
                <a:spcPts val="0"/>
              </a:spcBef>
              <a:spcAft>
                <a:spcPts val="0"/>
              </a:spcAft>
              <a:buSzPts val="1300"/>
              <a:buChar char="●"/>
            </a:pPr>
            <a:r>
              <a:rPr lang="en"/>
              <a:t>Paste the URL into the box, make sure the path is correct since that is where the project will be stored, and click “clone” to clone the repository</a:t>
            </a:r>
            <a:endParaRPr/>
          </a:p>
          <a:p>
            <a:pPr indent="-311150" lvl="0" marL="457200" rtl="0" algn="l">
              <a:spcBef>
                <a:spcPts val="0"/>
              </a:spcBef>
              <a:spcAft>
                <a:spcPts val="0"/>
              </a:spcAft>
              <a:buSzPts val="1300"/>
              <a:buChar char="●"/>
            </a:pPr>
            <a:r>
              <a:rPr lang="en"/>
              <a:t>You should now have a copy of the repository on your local machine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Changes to the Repository</a:t>
            </a:r>
            <a:endParaRPr/>
          </a:p>
        </p:txBody>
      </p:sp>
      <p:sp>
        <p:nvSpPr>
          <p:cNvPr id="205" name="Google Shape;205;p25"/>
          <p:cNvSpPr txBox="1"/>
          <p:nvPr>
            <p:ph idx="1" type="body"/>
          </p:nvPr>
        </p:nvSpPr>
        <p:spPr>
          <a:xfrm>
            <a:off x="1297500" y="1010325"/>
            <a:ext cx="7038900" cy="378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First, open the files you want to change in whatever text editor you prefer, if you have no preference, then use the button in Github Desktop to open it in VSCode which is a text editor but for code</a:t>
            </a:r>
            <a:endParaRPr/>
          </a:p>
          <a:p>
            <a:pPr indent="0" lvl="0" marL="0" rtl="0" algn="l">
              <a:spcBef>
                <a:spcPts val="1200"/>
              </a:spcBef>
              <a:spcAft>
                <a:spcPts val="0"/>
              </a:spcAft>
              <a:buNone/>
            </a:pPr>
            <a:r>
              <a:rPr lang="en"/>
              <a:t>Add your changes (Note - if using VSCode by default, you need to save the file manually with “file” -&gt; “save” or the shortcut, Ctrl + s)</a:t>
            </a:r>
            <a:endParaRPr/>
          </a:p>
          <a:p>
            <a:pPr indent="-311150" lvl="0" marL="457200" rtl="0" algn="l">
              <a:spcBef>
                <a:spcPts val="1200"/>
              </a:spcBef>
              <a:spcAft>
                <a:spcPts val="0"/>
              </a:spcAft>
              <a:buSzPts val="1300"/>
              <a:buChar char="●"/>
            </a:pPr>
            <a:r>
              <a:rPr lang="en"/>
              <a:t>To turn on automatic saving in VSCode, click “file” -&gt; “automatic saving”</a:t>
            </a:r>
            <a:endParaRPr/>
          </a:p>
          <a:p>
            <a:pPr indent="0" lvl="0" marL="0" rtl="0" algn="l">
              <a:spcBef>
                <a:spcPts val="1200"/>
              </a:spcBef>
              <a:spcAft>
                <a:spcPts val="0"/>
              </a:spcAft>
              <a:buNone/>
            </a:pPr>
            <a:r>
              <a:rPr lang="en"/>
              <a:t>Go back to Github Desktop and you will see the changes you made</a:t>
            </a:r>
            <a:endParaRPr/>
          </a:p>
          <a:p>
            <a:pPr indent="0" lvl="0" marL="0" rtl="0" algn="l">
              <a:spcBef>
                <a:spcPts val="1200"/>
              </a:spcBef>
              <a:spcAft>
                <a:spcPts val="0"/>
              </a:spcAft>
              <a:buNone/>
            </a:pPr>
            <a:r>
              <a:rPr lang="en"/>
              <a:t>On the left, add a message that describes what was changed for future reference</a:t>
            </a:r>
            <a:endParaRPr/>
          </a:p>
          <a:p>
            <a:pPr indent="0" lvl="0" marL="0" rtl="0" algn="l">
              <a:spcBef>
                <a:spcPts val="1200"/>
              </a:spcBef>
              <a:spcAft>
                <a:spcPts val="0"/>
              </a:spcAft>
              <a:buNone/>
            </a:pPr>
            <a:r>
              <a:rPr lang="en"/>
              <a:t>Then hit commit to master</a:t>
            </a:r>
            <a:endParaRPr/>
          </a:p>
          <a:p>
            <a:pPr indent="0" lvl="0" marL="0" rtl="0" algn="l">
              <a:spcBef>
                <a:spcPts val="1200"/>
              </a:spcBef>
              <a:spcAft>
                <a:spcPts val="1200"/>
              </a:spcAft>
              <a:buNone/>
            </a:pPr>
            <a:r>
              <a:rPr lang="en"/>
              <a:t>Lastly, click “push origin” to move your saved local git changes or “commits” to the remote repository (if a message comes up saying “Desktop is unable to push commits….” then see how to handle Merge Conflicts)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Getting the Most Recent Changes using Pull</a:t>
            </a:r>
            <a:endParaRPr/>
          </a:p>
        </p:txBody>
      </p:sp>
      <p:sp>
        <p:nvSpPr>
          <p:cNvPr id="211" name="Google Shape;211;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event another person pushes their own changes to the remote repository when you already have a local repository, you will need to pull the changes from the remote repository to get the most recent version of the project before you can start adding your own changes</a:t>
            </a:r>
            <a:endParaRPr/>
          </a:p>
          <a:p>
            <a:pPr indent="0" lvl="0" marL="0" rtl="0" algn="l">
              <a:spcBef>
                <a:spcPts val="1200"/>
              </a:spcBef>
              <a:spcAft>
                <a:spcPts val="0"/>
              </a:spcAft>
              <a:buNone/>
            </a:pPr>
            <a:r>
              <a:rPr lang="en"/>
              <a:t>To do this, click the “fetch origin” button in github desktop to check for any recent changes to the remote repository</a:t>
            </a:r>
            <a:endParaRPr/>
          </a:p>
          <a:p>
            <a:pPr indent="0" lvl="0" marL="0" rtl="0" algn="l">
              <a:spcBef>
                <a:spcPts val="1200"/>
              </a:spcBef>
              <a:spcAft>
                <a:spcPts val="1200"/>
              </a:spcAft>
              <a:buNone/>
            </a:pPr>
            <a:r>
              <a:rPr lang="en"/>
              <a:t>Then, if there are changes, then click “Pull origin” to get the most recent project saved to your local machine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a:t>
            </a:r>
            <a:endParaRPr/>
          </a:p>
        </p:txBody>
      </p:sp>
      <p:sp>
        <p:nvSpPr>
          <p:cNvPr id="217" name="Google Shape;217;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Merging represents the process of adding two different sources together into one place</a:t>
            </a:r>
            <a:endParaRPr/>
          </a:p>
          <a:p>
            <a:pPr indent="0" lvl="0" marL="0" rtl="0" algn="l">
              <a:spcBef>
                <a:spcPts val="1200"/>
              </a:spcBef>
              <a:spcAft>
                <a:spcPts val="0"/>
              </a:spcAft>
              <a:buNone/>
            </a:pPr>
            <a:r>
              <a:rPr lang="en"/>
              <a:t>This can either be done between two different versions of a repository, between two branches, or between local and remote repositories. </a:t>
            </a:r>
            <a:endParaRPr/>
          </a:p>
          <a:p>
            <a:pPr indent="0" lvl="0" marL="0" rtl="0" algn="l">
              <a:spcBef>
                <a:spcPts val="1200"/>
              </a:spcBef>
              <a:spcAft>
                <a:spcPts val="0"/>
              </a:spcAft>
              <a:buNone/>
            </a:pPr>
            <a:r>
              <a:rPr lang="en"/>
              <a:t>The main branch holds the main repository</a:t>
            </a:r>
            <a:endParaRPr/>
          </a:p>
          <a:p>
            <a:pPr indent="0" lvl="0" marL="0" rtl="0" algn="l">
              <a:spcBef>
                <a:spcPts val="1200"/>
              </a:spcBef>
              <a:spcAft>
                <a:spcPts val="0"/>
              </a:spcAft>
              <a:buNone/>
            </a:pPr>
            <a:r>
              <a:rPr lang="en"/>
              <a:t>Other branches can be used for adding features</a:t>
            </a:r>
            <a:endParaRPr/>
          </a:p>
          <a:p>
            <a:pPr indent="0" lvl="0" marL="0" rtl="0" algn="l">
              <a:spcBef>
                <a:spcPts val="1200"/>
              </a:spcBef>
              <a:spcAft>
                <a:spcPts val="0"/>
              </a:spcAft>
              <a:buNone/>
            </a:pPr>
            <a:r>
              <a:rPr lang="en"/>
              <a:t>See: </a:t>
            </a:r>
            <a:r>
              <a:rPr lang="en" u="sng">
                <a:solidFill>
                  <a:schemeClr val="hlink"/>
                </a:solidFill>
                <a:hlinkClick r:id="rId3"/>
              </a:rPr>
              <a:t>https://docs.github.com/en/pull-requests/collaborating-with-pull-requests/proposing-changes-to-your-work-with-pull-requests/about-branches</a:t>
            </a:r>
            <a:r>
              <a:rPr lang="en"/>
              <a:t> </a:t>
            </a:r>
            <a:endParaRPr/>
          </a:p>
          <a:p>
            <a:pPr indent="0" lvl="0" marL="0" rtl="0" algn="l">
              <a:spcBef>
                <a:spcPts val="1200"/>
              </a:spcBef>
              <a:spcAft>
                <a:spcPts val="1200"/>
              </a:spcAft>
              <a:buNone/>
            </a:pPr>
            <a:r>
              <a:rPr lang="en"/>
              <a:t>For more information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Conflicts 1</a:t>
            </a:r>
            <a:endParaRPr/>
          </a:p>
        </p:txBody>
      </p:sp>
      <p:sp>
        <p:nvSpPr>
          <p:cNvPr id="223" name="Google Shape;223;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message indicates your changes are on an older version of the repository stored on github. When this happens, first fetch the project. </a:t>
            </a:r>
            <a:endParaRPr/>
          </a:p>
          <a:p>
            <a:pPr indent="0" lvl="0" marL="0" rtl="0" algn="l">
              <a:spcBef>
                <a:spcPts val="1200"/>
              </a:spcBef>
              <a:spcAft>
                <a:spcPts val="0"/>
              </a:spcAft>
              <a:buNone/>
            </a:pPr>
            <a:r>
              <a:rPr lang="en"/>
              <a:t>The simplest way to resolve this is to either use </a:t>
            </a:r>
            <a:r>
              <a:rPr lang="en"/>
              <a:t>your changes and overwrite the project which might erase someone else's changes</a:t>
            </a:r>
            <a:endParaRPr/>
          </a:p>
          <a:p>
            <a:pPr indent="0" lvl="0" marL="0" rtl="0" algn="l">
              <a:spcBef>
                <a:spcPts val="1200"/>
              </a:spcBef>
              <a:spcAft>
                <a:spcPts val="0"/>
              </a:spcAft>
              <a:buNone/>
            </a:pPr>
            <a:r>
              <a:rPr lang="en"/>
              <a:t>Or to use the project changes</a:t>
            </a:r>
            <a:endParaRPr/>
          </a:p>
          <a:p>
            <a:pPr indent="0" lvl="0" marL="0" rtl="0" algn="l">
              <a:spcBef>
                <a:spcPts val="1200"/>
              </a:spcBef>
              <a:spcAft>
                <a:spcPts val="0"/>
              </a:spcAft>
              <a:buNone/>
            </a:pPr>
            <a:r>
              <a:rPr lang="en"/>
              <a:t>And overwrite your own.</a:t>
            </a:r>
            <a:endParaRPr/>
          </a:p>
          <a:p>
            <a:pPr indent="0" lvl="0" marL="0" rtl="0" algn="l">
              <a:spcBef>
                <a:spcPts val="1200"/>
              </a:spcBef>
              <a:spcAft>
                <a:spcPts val="0"/>
              </a:spcAft>
              <a:buNone/>
            </a:pPr>
            <a:r>
              <a:rPr lang="en"/>
              <a:t>(useful if your change</a:t>
            </a:r>
            <a:endParaRPr/>
          </a:p>
          <a:p>
            <a:pPr indent="0" lvl="0" marL="0" rtl="0" algn="l">
              <a:spcBef>
                <a:spcPts val="1200"/>
              </a:spcBef>
              <a:spcAft>
                <a:spcPts val="1200"/>
              </a:spcAft>
              <a:buNone/>
            </a:pPr>
            <a:r>
              <a:rPr lang="en"/>
              <a:t>Is minor)</a:t>
            </a:r>
            <a:endParaRPr/>
          </a:p>
        </p:txBody>
      </p:sp>
      <p:pic>
        <p:nvPicPr>
          <p:cNvPr id="224" name="Google Shape;224;p28"/>
          <p:cNvPicPr preferRelativeResize="0"/>
          <p:nvPr/>
        </p:nvPicPr>
        <p:blipFill>
          <a:blip r:embed="rId3">
            <a:alphaModFix/>
          </a:blip>
          <a:stretch>
            <a:fillRect/>
          </a:stretch>
        </p:blipFill>
        <p:spPr>
          <a:xfrm>
            <a:off x="3549750" y="2899474"/>
            <a:ext cx="4786649" cy="1579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Conflicts 2</a:t>
            </a:r>
            <a:endParaRPr/>
          </a:p>
        </p:txBody>
      </p:sp>
      <p:sp>
        <p:nvSpPr>
          <p:cNvPr id="230" name="Google Shape;230;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drop down, to use your local changes choose “use modified version from master”</a:t>
            </a:r>
            <a:endParaRPr/>
          </a:p>
          <a:p>
            <a:pPr indent="0" lvl="0" marL="0" rtl="0" algn="l">
              <a:spcBef>
                <a:spcPts val="1200"/>
              </a:spcBef>
              <a:spcAft>
                <a:spcPts val="0"/>
              </a:spcAft>
              <a:buNone/>
            </a:pPr>
            <a:r>
              <a:rPr lang="en"/>
              <a:t>To use the remote repository choose “use modified version from origin/master”</a:t>
            </a:r>
            <a:endParaRPr/>
          </a:p>
          <a:p>
            <a:pPr indent="0" lvl="0" marL="0" rtl="0" algn="l">
              <a:spcBef>
                <a:spcPts val="1200"/>
              </a:spcBef>
              <a:spcAft>
                <a:spcPts val="0"/>
              </a:spcAft>
              <a:buNone/>
            </a:pPr>
            <a:r>
              <a:rPr lang="en"/>
              <a:t>Note - origin represent the remote repository</a:t>
            </a:r>
            <a:endParaRPr/>
          </a:p>
          <a:p>
            <a:pPr indent="0" lvl="0" marL="0" rtl="0" algn="l">
              <a:spcBef>
                <a:spcPts val="1200"/>
              </a:spcBef>
              <a:spcAft>
                <a:spcPts val="0"/>
              </a:spcAft>
              <a:buNone/>
            </a:pPr>
            <a:r>
              <a:rPr lang="en"/>
              <a:t>If you want to manually decide</a:t>
            </a:r>
            <a:endParaRPr/>
          </a:p>
          <a:p>
            <a:pPr indent="0" lvl="0" marL="0" rtl="0" algn="l">
              <a:spcBef>
                <a:spcPts val="1200"/>
              </a:spcBef>
              <a:spcAft>
                <a:spcPts val="0"/>
              </a:spcAft>
              <a:buNone/>
            </a:pPr>
            <a:r>
              <a:rPr lang="en"/>
              <a:t>Which changes to keep then</a:t>
            </a:r>
            <a:endParaRPr/>
          </a:p>
          <a:p>
            <a:pPr indent="0" lvl="0" marL="0" rtl="0" algn="l">
              <a:spcBef>
                <a:spcPts val="1200"/>
              </a:spcBef>
              <a:spcAft>
                <a:spcPts val="0"/>
              </a:spcAft>
              <a:buNone/>
            </a:pPr>
            <a:r>
              <a:rPr lang="en"/>
              <a:t>Either click open in visual studio code</a:t>
            </a:r>
            <a:endParaRPr/>
          </a:p>
          <a:p>
            <a:pPr indent="0" lvl="0" marL="0" rtl="0" algn="l">
              <a:spcBef>
                <a:spcPts val="1200"/>
              </a:spcBef>
              <a:spcAft>
                <a:spcPts val="1200"/>
              </a:spcAft>
              <a:buNone/>
            </a:pPr>
            <a:r>
              <a:rPr lang="en"/>
              <a:t>Or, if comfortable, open in command line</a:t>
            </a:r>
            <a:endParaRPr/>
          </a:p>
        </p:txBody>
      </p:sp>
      <p:pic>
        <p:nvPicPr>
          <p:cNvPr id="231" name="Google Shape;231;p29"/>
          <p:cNvPicPr preferRelativeResize="0"/>
          <p:nvPr/>
        </p:nvPicPr>
        <p:blipFill>
          <a:blip r:embed="rId3">
            <a:alphaModFix/>
          </a:blip>
          <a:stretch>
            <a:fillRect/>
          </a:stretch>
        </p:blipFill>
        <p:spPr>
          <a:xfrm>
            <a:off x="4408725" y="2636050"/>
            <a:ext cx="4257676" cy="2161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Conflicts 3 (VS Code 1)</a:t>
            </a:r>
            <a:endParaRPr/>
          </a:p>
        </p:txBody>
      </p:sp>
      <p:sp>
        <p:nvSpPr>
          <p:cNvPr id="237" name="Google Shape;237;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VS Code, there are four different options for each group of changes made.</a:t>
            </a:r>
            <a:endParaRPr/>
          </a:p>
          <a:p>
            <a:pPr indent="0" lvl="0" marL="0" rtl="0" algn="l">
              <a:spcBef>
                <a:spcPts val="1200"/>
              </a:spcBef>
              <a:spcAft>
                <a:spcPts val="0"/>
              </a:spcAft>
              <a:buNone/>
            </a:pPr>
            <a:r>
              <a:rPr lang="en"/>
              <a:t>In this example, there is only one change that conflicts between the local and remote repositories</a:t>
            </a:r>
            <a:endParaRPr/>
          </a:p>
          <a:p>
            <a:pPr indent="0" lvl="0" marL="0" rtl="0" algn="l">
              <a:spcBef>
                <a:spcPts val="1200"/>
              </a:spcBef>
              <a:spcAft>
                <a:spcPts val="0"/>
              </a:spcAft>
              <a:buNone/>
            </a:pPr>
            <a:r>
              <a:rPr lang="en"/>
              <a:t>So, there</a:t>
            </a:r>
            <a:endParaRPr/>
          </a:p>
          <a:p>
            <a:pPr indent="0" lvl="0" marL="0" rtl="0" algn="l">
              <a:spcBef>
                <a:spcPts val="1200"/>
              </a:spcBef>
              <a:spcAft>
                <a:spcPts val="0"/>
              </a:spcAft>
              <a:buNone/>
            </a:pPr>
            <a:r>
              <a:rPr lang="en"/>
              <a:t>Is only one set</a:t>
            </a:r>
            <a:endParaRPr/>
          </a:p>
          <a:p>
            <a:pPr indent="0" lvl="0" marL="0" rtl="0" algn="l">
              <a:spcBef>
                <a:spcPts val="1200"/>
              </a:spcBef>
              <a:spcAft>
                <a:spcPts val="1200"/>
              </a:spcAft>
              <a:buNone/>
            </a:pPr>
            <a:r>
              <a:rPr lang="en"/>
              <a:t>Of options</a:t>
            </a:r>
            <a:endParaRPr/>
          </a:p>
        </p:txBody>
      </p:sp>
      <p:pic>
        <p:nvPicPr>
          <p:cNvPr id="238" name="Google Shape;238;p30"/>
          <p:cNvPicPr preferRelativeResize="0"/>
          <p:nvPr/>
        </p:nvPicPr>
        <p:blipFill>
          <a:blip r:embed="rId3">
            <a:alphaModFix/>
          </a:blip>
          <a:stretch>
            <a:fillRect/>
          </a:stretch>
        </p:blipFill>
        <p:spPr>
          <a:xfrm>
            <a:off x="2580925" y="2366178"/>
            <a:ext cx="6563076" cy="277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Conflicts 3 (VS Code 2)</a:t>
            </a:r>
            <a:endParaRPr/>
          </a:p>
        </p:txBody>
      </p:sp>
      <p:sp>
        <p:nvSpPr>
          <p:cNvPr id="244" name="Google Shape;244;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changes - represents local changes made on your own machine and using only that</a:t>
            </a:r>
            <a:endParaRPr/>
          </a:p>
          <a:p>
            <a:pPr indent="0" lvl="0" marL="0" rtl="0" algn="l">
              <a:spcBef>
                <a:spcPts val="1200"/>
              </a:spcBef>
              <a:spcAft>
                <a:spcPts val="0"/>
              </a:spcAft>
              <a:buNone/>
            </a:pPr>
            <a:r>
              <a:rPr lang="en"/>
              <a:t>Incoming changes - represents changes in the remote repository</a:t>
            </a:r>
            <a:endParaRPr/>
          </a:p>
          <a:p>
            <a:pPr indent="0" lvl="0" marL="0" rtl="0" algn="l">
              <a:spcBef>
                <a:spcPts val="1200"/>
              </a:spcBef>
              <a:spcAft>
                <a:spcPts val="0"/>
              </a:spcAft>
              <a:buNone/>
            </a:pPr>
            <a:r>
              <a:rPr lang="en"/>
              <a:t>Both changes - represents keeping both local changes along with everything in the remote repository</a:t>
            </a:r>
            <a:endParaRPr/>
          </a:p>
          <a:p>
            <a:pPr indent="0" lvl="0" marL="0" rtl="0" algn="l">
              <a:spcBef>
                <a:spcPts val="1200"/>
              </a:spcBef>
              <a:spcAft>
                <a:spcPts val="0"/>
              </a:spcAft>
              <a:buNone/>
            </a:pPr>
            <a:r>
              <a:rPr lang="en"/>
              <a:t>Compare Changes - opens a new file tab in VS Code to show the differences in more detail</a:t>
            </a:r>
            <a:endParaRPr/>
          </a:p>
          <a:p>
            <a:pPr indent="0" lvl="0" marL="0" rtl="0" algn="l">
              <a:spcBef>
                <a:spcPts val="1200"/>
              </a:spcBef>
              <a:spcAft>
                <a:spcPts val="1200"/>
              </a:spcAft>
              <a:buNone/>
            </a:pPr>
            <a:r>
              <a:rPr lang="en"/>
              <a:t>	See next slide</a:t>
            </a:r>
            <a:endParaRPr/>
          </a:p>
        </p:txBody>
      </p:sp>
      <p:pic>
        <p:nvPicPr>
          <p:cNvPr id="245" name="Google Shape;245;p31"/>
          <p:cNvPicPr preferRelativeResize="0"/>
          <p:nvPr/>
        </p:nvPicPr>
        <p:blipFill rotWithShape="1">
          <a:blip r:embed="rId3">
            <a:alphaModFix/>
          </a:blip>
          <a:srcRect b="24298" l="38766" r="0" t="42788"/>
          <a:stretch/>
        </p:blipFill>
        <p:spPr>
          <a:xfrm>
            <a:off x="5125125" y="3554525"/>
            <a:ext cx="4018876" cy="914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Creating a Github Account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Conflicts 3 (VS Code 3)</a:t>
            </a:r>
            <a:endParaRPr/>
          </a:p>
        </p:txBody>
      </p:sp>
      <p:sp>
        <p:nvSpPr>
          <p:cNvPr id="251" name="Google Shape;251;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 Changes - highlighted in red</a:t>
            </a:r>
            <a:endParaRPr/>
          </a:p>
          <a:p>
            <a:pPr indent="0" lvl="0" marL="0" rtl="0" algn="l">
              <a:spcBef>
                <a:spcPts val="1200"/>
              </a:spcBef>
              <a:spcAft>
                <a:spcPts val="0"/>
              </a:spcAft>
              <a:buNone/>
            </a:pPr>
            <a:r>
              <a:rPr lang="en"/>
              <a:t>	Set on the left side of the window</a:t>
            </a:r>
            <a:endParaRPr/>
          </a:p>
          <a:p>
            <a:pPr indent="0" lvl="0" marL="0" rtl="0" algn="l">
              <a:spcBef>
                <a:spcPts val="1200"/>
              </a:spcBef>
              <a:spcAft>
                <a:spcPts val="0"/>
              </a:spcAft>
              <a:buNone/>
            </a:pPr>
            <a:r>
              <a:rPr lang="en"/>
              <a:t>Remote Changes - highlighted in green</a:t>
            </a:r>
            <a:endParaRPr/>
          </a:p>
          <a:p>
            <a:pPr indent="0" lvl="0" marL="0" rtl="0" algn="l">
              <a:spcBef>
                <a:spcPts val="1200"/>
              </a:spcBef>
              <a:spcAft>
                <a:spcPts val="0"/>
              </a:spcAft>
              <a:buNone/>
            </a:pPr>
            <a:r>
              <a:rPr lang="en"/>
              <a:t>	Set on the right side of the window</a:t>
            </a:r>
            <a:endParaRPr/>
          </a:p>
          <a:p>
            <a:pPr indent="0" lvl="0" marL="0" rtl="0" algn="l">
              <a:spcBef>
                <a:spcPts val="1200"/>
              </a:spcBef>
              <a:spcAft>
                <a:spcPts val="1200"/>
              </a:spcAft>
              <a:buNone/>
            </a:pPr>
            <a:r>
              <a:rPr lang="en"/>
              <a:t>Move back to the tab with the merge conflict denoted by a ‘!’ next to the name to continue resolving the merge conflict. (in this case, that would be README.md !</a:t>
            </a:r>
            <a:endParaRPr/>
          </a:p>
        </p:txBody>
      </p:sp>
      <p:pic>
        <p:nvPicPr>
          <p:cNvPr id="252" name="Google Shape;252;p32"/>
          <p:cNvPicPr preferRelativeResize="0"/>
          <p:nvPr/>
        </p:nvPicPr>
        <p:blipFill>
          <a:blip r:embed="rId3">
            <a:alphaModFix/>
          </a:blip>
          <a:stretch>
            <a:fillRect/>
          </a:stretch>
        </p:blipFill>
        <p:spPr>
          <a:xfrm>
            <a:off x="3549080" y="3995402"/>
            <a:ext cx="5594921" cy="1105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Conflicts 3 (VS Code 4)</a:t>
            </a:r>
            <a:endParaRPr/>
          </a:p>
        </p:txBody>
      </p:sp>
      <p:sp>
        <p:nvSpPr>
          <p:cNvPr id="258" name="Google Shape;258;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each difference with local changes highlighted in green and more recent remote changes highlighted in blue, choose the option that best suits the situation</a:t>
            </a:r>
            <a:endParaRPr/>
          </a:p>
          <a:p>
            <a:pPr indent="0" lvl="0" marL="0" rtl="0" algn="l">
              <a:spcBef>
                <a:spcPts val="1200"/>
              </a:spcBef>
              <a:spcAft>
                <a:spcPts val="1200"/>
              </a:spcAft>
              <a:buNone/>
            </a:pPr>
            <a:r>
              <a:t/>
            </a:r>
            <a:endParaRPr/>
          </a:p>
        </p:txBody>
      </p:sp>
      <p:pic>
        <p:nvPicPr>
          <p:cNvPr id="259" name="Google Shape;259;p33"/>
          <p:cNvPicPr preferRelativeResize="0"/>
          <p:nvPr/>
        </p:nvPicPr>
        <p:blipFill rotWithShape="1">
          <a:blip r:embed="rId3">
            <a:alphaModFix/>
          </a:blip>
          <a:srcRect b="24298" l="38766" r="0" t="42788"/>
          <a:stretch/>
        </p:blipFill>
        <p:spPr>
          <a:xfrm>
            <a:off x="4197475" y="3784150"/>
            <a:ext cx="4018876" cy="9141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Git in VSCode (second easiest; still has GUI)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VSCode vs Github Desktop</a:t>
            </a:r>
            <a:endParaRPr/>
          </a:p>
        </p:txBody>
      </p:sp>
      <p:sp>
        <p:nvSpPr>
          <p:cNvPr id="270" name="Google Shape;270;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using VSCode directly cuts out the middle man of Github Desktop, it may be a bit more confusing compared to using Github Desktop in conjunction with VSCode</a:t>
            </a:r>
            <a:endParaRPr/>
          </a:p>
          <a:p>
            <a:pPr indent="0" lvl="0" marL="0" rtl="0" algn="l">
              <a:spcBef>
                <a:spcPts val="1200"/>
              </a:spcBef>
              <a:spcAft>
                <a:spcPts val="1200"/>
              </a:spcAft>
              <a:buNone/>
            </a:pPr>
            <a:r>
              <a:rPr lang="en"/>
              <a:t>Using VSCode could potentially allow the process to be streamlined if you get familiar enough with the process compared to using Github Desktop with VSCode.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Cloning the Repository</a:t>
            </a:r>
            <a:endParaRPr/>
          </a:p>
        </p:txBody>
      </p:sp>
      <p:sp>
        <p:nvSpPr>
          <p:cNvPr id="276" name="Google Shape;276;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First open VSCode</a:t>
            </a:r>
            <a:endParaRPr/>
          </a:p>
          <a:p>
            <a:pPr indent="0" lvl="0" marL="0" rtl="0" algn="l">
              <a:spcBef>
                <a:spcPts val="1200"/>
              </a:spcBef>
              <a:spcAft>
                <a:spcPts val="0"/>
              </a:spcAft>
              <a:buNone/>
            </a:pPr>
            <a:r>
              <a:rPr lang="en"/>
              <a:t>On the Welcome tab, click Clone a Repository (do not click “Clone from Github”)</a:t>
            </a:r>
            <a:endParaRPr/>
          </a:p>
          <a:p>
            <a:pPr indent="-304958" lvl="0" marL="457200" rtl="0" algn="l">
              <a:spcBef>
                <a:spcPts val="1200"/>
              </a:spcBef>
              <a:spcAft>
                <a:spcPts val="0"/>
              </a:spcAft>
              <a:buSzPct val="100000"/>
              <a:buChar char="●"/>
            </a:pPr>
            <a:r>
              <a:rPr lang="en"/>
              <a:t>Go to the repository URL</a:t>
            </a:r>
            <a:endParaRPr/>
          </a:p>
          <a:p>
            <a:pPr indent="-304958" lvl="0" marL="457200" rtl="0" algn="l">
              <a:spcBef>
                <a:spcPts val="0"/>
              </a:spcBef>
              <a:spcAft>
                <a:spcPts val="0"/>
              </a:spcAft>
              <a:buSzPct val="100000"/>
              <a:buChar char="●"/>
            </a:pPr>
            <a:r>
              <a:rPr lang="en"/>
              <a:t>Click the “Code &lt;&gt;” button</a:t>
            </a:r>
            <a:endParaRPr/>
          </a:p>
          <a:p>
            <a:pPr indent="-304958" lvl="0" marL="457200" rtl="0" algn="l">
              <a:spcBef>
                <a:spcPts val="0"/>
              </a:spcBef>
              <a:spcAft>
                <a:spcPts val="0"/>
              </a:spcAft>
              <a:buSzPct val="100000"/>
              <a:buChar char="●"/>
            </a:pPr>
            <a:r>
              <a:rPr lang="en"/>
              <a:t>Then click the double square button to copy the HTTPS url</a:t>
            </a:r>
            <a:endParaRPr/>
          </a:p>
          <a:p>
            <a:pPr indent="0" lvl="0" marL="0" rtl="0" algn="l">
              <a:spcBef>
                <a:spcPts val="1200"/>
              </a:spcBef>
              <a:spcAft>
                <a:spcPts val="0"/>
              </a:spcAft>
              <a:buNone/>
            </a:pPr>
            <a:r>
              <a:rPr lang="en"/>
              <a:t>Next, in the textbox in VSCode, paste in the repository URL</a:t>
            </a:r>
            <a:endParaRPr/>
          </a:p>
          <a:p>
            <a:pPr indent="0" lvl="0" marL="0" rtl="0" algn="l">
              <a:spcBef>
                <a:spcPts val="1200"/>
              </a:spcBef>
              <a:spcAft>
                <a:spcPts val="0"/>
              </a:spcAft>
              <a:buNone/>
            </a:pPr>
            <a:r>
              <a:rPr lang="en"/>
              <a:t>Click “clone repository from URL”</a:t>
            </a:r>
            <a:endParaRPr/>
          </a:p>
          <a:p>
            <a:pPr indent="0" lvl="0" marL="0" rtl="0" algn="l">
              <a:spcBef>
                <a:spcPts val="1200"/>
              </a:spcBef>
              <a:spcAft>
                <a:spcPts val="0"/>
              </a:spcAft>
              <a:buNone/>
            </a:pPr>
            <a:r>
              <a:rPr lang="en"/>
              <a:t>Find the folder you want to place the project and click “OK”</a:t>
            </a:r>
            <a:endParaRPr/>
          </a:p>
          <a:p>
            <a:pPr indent="0" lvl="0" marL="0" rtl="0" algn="l">
              <a:spcBef>
                <a:spcPts val="1200"/>
              </a:spcBef>
              <a:spcAft>
                <a:spcPts val="1200"/>
              </a:spcAft>
              <a:buNone/>
            </a:pPr>
            <a:r>
              <a:rPr lang="en"/>
              <a:t>I chose: “C:\Users\&lt;username&gt;\OneDrive\Documents\GitHub” where username is the name of the home directory.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Reopening the Project</a:t>
            </a:r>
            <a:endParaRPr/>
          </a:p>
        </p:txBody>
      </p:sp>
      <p:sp>
        <p:nvSpPr>
          <p:cNvPr id="282" name="Google Shape;282;p37"/>
          <p:cNvSpPr txBox="1"/>
          <p:nvPr>
            <p:ph idx="1" type="body"/>
          </p:nvPr>
        </p:nvSpPr>
        <p:spPr>
          <a:xfrm>
            <a:off x="1297500" y="1567550"/>
            <a:ext cx="3386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VSCode doesn’t have your project open already reopening the project, then click first icon on the left below the blue VSCode symbol to open what would be the built in VSCode file explorer boxed in red</a:t>
            </a:r>
            <a:endParaRPr/>
          </a:p>
          <a:p>
            <a:pPr indent="0" lvl="0" marL="0" rtl="0" algn="l">
              <a:spcBef>
                <a:spcPts val="1200"/>
              </a:spcBef>
              <a:spcAft>
                <a:spcPts val="0"/>
              </a:spcAft>
              <a:buNone/>
            </a:pPr>
            <a:r>
              <a:rPr lang="en"/>
              <a:t>Then click “Open Folder”</a:t>
            </a:r>
            <a:endParaRPr/>
          </a:p>
          <a:p>
            <a:pPr indent="0" lvl="0" marL="0" rtl="0" algn="l">
              <a:spcBef>
                <a:spcPts val="1200"/>
              </a:spcBef>
              <a:spcAft>
                <a:spcPts val="1200"/>
              </a:spcAft>
              <a:buNone/>
            </a:pPr>
            <a:r>
              <a:rPr lang="en"/>
              <a:t>Browse to the folder that is the repository and click “Select Folder”</a:t>
            </a:r>
            <a:endParaRPr/>
          </a:p>
        </p:txBody>
      </p:sp>
      <p:pic>
        <p:nvPicPr>
          <p:cNvPr id="283" name="Google Shape;283;p37"/>
          <p:cNvPicPr preferRelativeResize="0"/>
          <p:nvPr/>
        </p:nvPicPr>
        <p:blipFill>
          <a:blip r:embed="rId3">
            <a:alphaModFix/>
          </a:blip>
          <a:stretch>
            <a:fillRect/>
          </a:stretch>
        </p:blipFill>
        <p:spPr>
          <a:xfrm>
            <a:off x="4853197" y="900100"/>
            <a:ext cx="4290799" cy="3637201"/>
          </a:xfrm>
          <a:prstGeom prst="rect">
            <a:avLst/>
          </a:prstGeom>
          <a:noFill/>
          <a:ln>
            <a:noFill/>
          </a:ln>
        </p:spPr>
      </p:pic>
      <p:sp>
        <p:nvSpPr>
          <p:cNvPr id="284" name="Google Shape;284;p37"/>
          <p:cNvSpPr/>
          <p:nvPr/>
        </p:nvSpPr>
        <p:spPr>
          <a:xfrm>
            <a:off x="4858775" y="1093000"/>
            <a:ext cx="248100" cy="257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Changes to the Repository 1</a:t>
            </a:r>
            <a:endParaRPr/>
          </a:p>
        </p:txBody>
      </p:sp>
      <p:sp>
        <p:nvSpPr>
          <p:cNvPr id="290" name="Google Shape;290;p38"/>
          <p:cNvSpPr txBox="1"/>
          <p:nvPr>
            <p:ph idx="1" type="body"/>
          </p:nvPr>
        </p:nvSpPr>
        <p:spPr>
          <a:xfrm>
            <a:off x="1297500" y="1567550"/>
            <a:ext cx="7038900" cy="1168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In VSCode, navigate the explorer to choose which files you want to edit and make your changes</a:t>
            </a:r>
            <a:endParaRPr/>
          </a:p>
          <a:p>
            <a:pPr indent="0" lvl="0" marL="0" rtl="0" algn="l">
              <a:spcBef>
                <a:spcPts val="1200"/>
              </a:spcBef>
              <a:spcAft>
                <a:spcPts val="0"/>
              </a:spcAft>
              <a:buNone/>
            </a:pPr>
            <a:r>
              <a:rPr lang="en"/>
              <a:t>Note that a white circle next to the file in a tab means that the file has unsaved changes</a:t>
            </a:r>
            <a:endParaRPr/>
          </a:p>
          <a:p>
            <a:pPr indent="0" lvl="0" marL="0" rtl="0" algn="l">
              <a:spcBef>
                <a:spcPts val="1200"/>
              </a:spcBef>
              <a:spcAft>
                <a:spcPts val="1200"/>
              </a:spcAft>
              <a:buNone/>
            </a:pPr>
            <a:r>
              <a:rPr lang="en"/>
              <a:t>Go to file -&gt; save or use the shortcut Ctrl + s or turn on autosave by going to file -&gt; autosave to save the file</a:t>
            </a:r>
            <a:endParaRPr/>
          </a:p>
        </p:txBody>
      </p:sp>
      <p:pic>
        <p:nvPicPr>
          <p:cNvPr id="291" name="Google Shape;291;p38"/>
          <p:cNvPicPr preferRelativeResize="0"/>
          <p:nvPr/>
        </p:nvPicPr>
        <p:blipFill>
          <a:blip r:embed="rId3">
            <a:alphaModFix/>
          </a:blip>
          <a:stretch>
            <a:fillRect/>
          </a:stretch>
        </p:blipFill>
        <p:spPr>
          <a:xfrm>
            <a:off x="4720974" y="2687956"/>
            <a:ext cx="4294425" cy="2365749"/>
          </a:xfrm>
          <a:prstGeom prst="rect">
            <a:avLst/>
          </a:prstGeom>
          <a:noFill/>
          <a:ln>
            <a:noFill/>
          </a:ln>
        </p:spPr>
      </p:pic>
      <p:sp>
        <p:nvSpPr>
          <p:cNvPr id="292" name="Google Shape;292;p38"/>
          <p:cNvSpPr txBox="1"/>
          <p:nvPr/>
        </p:nvSpPr>
        <p:spPr>
          <a:xfrm>
            <a:off x="1377725" y="3003425"/>
            <a:ext cx="3251400" cy="214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Then, after saving the files you want to add, click the third icon with the three circles to see the graphical git interface in VSCode. This would be used instead of github desktop or the terminal</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lt1"/>
                </a:solidFill>
                <a:latin typeface="Lato"/>
                <a:ea typeface="Lato"/>
                <a:cs typeface="Lato"/>
                <a:sym typeface="Lato"/>
              </a:rPr>
              <a:t>Note - a ‘M’ indicates that a file has saved changes or that it is “modified” that are not </a:t>
            </a:r>
            <a:r>
              <a:rPr lang="en" sz="1300">
                <a:solidFill>
                  <a:schemeClr val="lt1"/>
                </a:solidFill>
                <a:latin typeface="Lato"/>
                <a:ea typeface="Lato"/>
                <a:cs typeface="Lato"/>
                <a:sym typeface="Lato"/>
              </a:rPr>
              <a:t>committed</a:t>
            </a:r>
            <a:r>
              <a:rPr lang="en" sz="1300">
                <a:solidFill>
                  <a:schemeClr val="lt1"/>
                </a:solidFill>
                <a:latin typeface="Lato"/>
                <a:ea typeface="Lato"/>
                <a:cs typeface="Lato"/>
                <a:sym typeface="Lato"/>
              </a:rPr>
              <a:t> to git</a:t>
            </a:r>
            <a:endParaRPr sz="1300">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Changes to the Repository 2</a:t>
            </a:r>
            <a:endParaRPr/>
          </a:p>
        </p:txBody>
      </p:sp>
      <p:sp>
        <p:nvSpPr>
          <p:cNvPr id="298" name="Google Shape;298;p39"/>
          <p:cNvSpPr txBox="1"/>
          <p:nvPr>
            <p:ph idx="1" type="body"/>
          </p:nvPr>
        </p:nvSpPr>
        <p:spPr>
          <a:xfrm>
            <a:off x="1297500" y="1567550"/>
            <a:ext cx="7038900" cy="119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After the file is saved, the icon with three circles connected together represents the version control tab in VSCode which can then be used to “stage” and commit changes</a:t>
            </a:r>
            <a:endParaRPr/>
          </a:p>
          <a:p>
            <a:pPr indent="0" lvl="0" marL="0" rtl="0" algn="l">
              <a:spcBef>
                <a:spcPts val="1200"/>
              </a:spcBef>
              <a:spcAft>
                <a:spcPts val="1200"/>
              </a:spcAft>
              <a:buNone/>
            </a:pPr>
            <a:r>
              <a:rPr lang="en"/>
              <a:t>Stage - to add changes to a commit. You can choose to exclude files from the commit which is why there is an additional step to stage your changes</a:t>
            </a:r>
            <a:endParaRPr/>
          </a:p>
        </p:txBody>
      </p:sp>
      <p:pic>
        <p:nvPicPr>
          <p:cNvPr id="299" name="Google Shape;299;p39"/>
          <p:cNvPicPr preferRelativeResize="0"/>
          <p:nvPr/>
        </p:nvPicPr>
        <p:blipFill>
          <a:blip r:embed="rId3">
            <a:alphaModFix/>
          </a:blip>
          <a:stretch>
            <a:fillRect/>
          </a:stretch>
        </p:blipFill>
        <p:spPr>
          <a:xfrm>
            <a:off x="4822025" y="2757676"/>
            <a:ext cx="4239299" cy="2135250"/>
          </a:xfrm>
          <a:prstGeom prst="rect">
            <a:avLst/>
          </a:prstGeom>
          <a:noFill/>
          <a:ln>
            <a:noFill/>
          </a:ln>
        </p:spPr>
      </p:pic>
      <p:sp>
        <p:nvSpPr>
          <p:cNvPr id="300" name="Google Shape;300;p39"/>
          <p:cNvSpPr txBox="1"/>
          <p:nvPr/>
        </p:nvSpPr>
        <p:spPr>
          <a:xfrm>
            <a:off x="1405275" y="2746250"/>
            <a:ext cx="3288300" cy="191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To stage files, hover over the file name and click the ‘+’ that appears next to it to add it to a potential commit</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lt1"/>
                </a:solidFill>
                <a:latin typeface="Lato"/>
                <a:ea typeface="Lato"/>
                <a:cs typeface="Lato"/>
                <a:sym typeface="Lato"/>
              </a:rPr>
              <a:t>Then, add your message to describe the changes you made and click commit. This saves to your local repository in git. Notice the ‘M’ disappears. </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Getting the Most Recent Changes using Pull</a:t>
            </a:r>
            <a:endParaRPr/>
          </a:p>
        </p:txBody>
      </p:sp>
      <p:sp>
        <p:nvSpPr>
          <p:cNvPr id="306" name="Google Shape;306;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VSCode, the button “Sync Changes” will pull the most recent</a:t>
            </a:r>
            <a:endParaRPr/>
          </a:p>
          <a:p>
            <a:pPr indent="0" lvl="0" marL="0" rtl="0" algn="l">
              <a:spcBef>
                <a:spcPts val="1200"/>
              </a:spcBef>
              <a:spcAft>
                <a:spcPts val="0"/>
              </a:spcAft>
              <a:buNone/>
            </a:pPr>
            <a:r>
              <a:rPr lang="en"/>
              <a:t>Version of the project and then, if there are no conflicting changes,</a:t>
            </a:r>
            <a:endParaRPr/>
          </a:p>
          <a:p>
            <a:pPr indent="0" lvl="0" marL="0" rtl="0" algn="l">
              <a:spcBef>
                <a:spcPts val="1200"/>
              </a:spcBef>
              <a:spcAft>
                <a:spcPts val="0"/>
              </a:spcAft>
              <a:buNone/>
            </a:pPr>
            <a:r>
              <a:rPr lang="en"/>
              <a:t>Upload your local copy of the repository to the remote on github</a:t>
            </a:r>
            <a:endParaRPr/>
          </a:p>
          <a:p>
            <a:pPr indent="0" lvl="0" marL="0" rtl="0" algn="l">
              <a:spcBef>
                <a:spcPts val="1200"/>
              </a:spcBef>
              <a:spcAft>
                <a:spcPts val="0"/>
              </a:spcAft>
              <a:buNone/>
            </a:pPr>
            <a:r>
              <a:rPr lang="en"/>
              <a:t>If a popup appears asking to use git fetch periodically, that means it is offering to periodically check to make sure that you are running the most recent project version. It is similar to how you can “Check for Updates” on a windows machine to see if there are any available updates. This option would make this happen periodically and </a:t>
            </a:r>
            <a:r>
              <a:rPr lang="en"/>
              <a:t>automatically. I personally choose no. </a:t>
            </a:r>
            <a:endParaRPr/>
          </a:p>
          <a:p>
            <a:pPr indent="0" lvl="0" marL="0" rtl="0" algn="l">
              <a:spcBef>
                <a:spcPts val="1200"/>
              </a:spcBef>
              <a:spcAft>
                <a:spcPts val="1200"/>
              </a:spcAft>
              <a:buNone/>
            </a:pPr>
            <a:r>
              <a:rPr lang="en"/>
              <a:t>If there is a problem uploading to the remote repository on github, then you have a merge conflict</a:t>
            </a:r>
            <a:endParaRPr/>
          </a:p>
        </p:txBody>
      </p:sp>
      <p:pic>
        <p:nvPicPr>
          <p:cNvPr id="307" name="Google Shape;307;p40"/>
          <p:cNvPicPr preferRelativeResize="0"/>
          <p:nvPr/>
        </p:nvPicPr>
        <p:blipFill>
          <a:blip r:embed="rId3">
            <a:alphaModFix/>
          </a:blip>
          <a:stretch>
            <a:fillRect/>
          </a:stretch>
        </p:blipFill>
        <p:spPr>
          <a:xfrm>
            <a:off x="6888950" y="1567550"/>
            <a:ext cx="1447450" cy="633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Conflicts</a:t>
            </a:r>
            <a:endParaRPr/>
          </a:p>
        </p:txBody>
      </p:sp>
      <p:sp>
        <p:nvSpPr>
          <p:cNvPr id="313" name="Google Shape;313;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picture shows how merge conflicts are displayed in VSCode</a:t>
            </a:r>
            <a:endParaRPr/>
          </a:p>
          <a:p>
            <a:pPr indent="0" lvl="0" marL="0" rtl="0" algn="l">
              <a:spcBef>
                <a:spcPts val="1200"/>
              </a:spcBef>
              <a:spcAft>
                <a:spcPts val="0"/>
              </a:spcAft>
              <a:buNone/>
            </a:pPr>
            <a:r>
              <a:rPr lang="en"/>
              <a:t>The ! next to the file name indicates a merge conflict</a:t>
            </a:r>
            <a:endParaRPr/>
          </a:p>
          <a:p>
            <a:pPr indent="0" lvl="0" marL="0" rtl="0" algn="l">
              <a:spcBef>
                <a:spcPts val="1200"/>
              </a:spcBef>
              <a:spcAft>
                <a:spcPts val="0"/>
              </a:spcAft>
              <a:buNone/>
            </a:pPr>
            <a:r>
              <a:rPr lang="en"/>
              <a:t>Green represents current changes (made locally) and blue represents incoming changes (from the remote on github)</a:t>
            </a:r>
            <a:endParaRPr/>
          </a:p>
          <a:p>
            <a:pPr indent="0" lvl="0" marL="0" rtl="0" algn="l">
              <a:spcBef>
                <a:spcPts val="1200"/>
              </a:spcBef>
              <a:spcAft>
                <a:spcPts val="0"/>
              </a:spcAft>
              <a:buNone/>
            </a:pPr>
            <a:r>
              <a:rPr lang="en"/>
              <a:t>After the conflict is resolved,</a:t>
            </a:r>
            <a:endParaRPr/>
          </a:p>
          <a:p>
            <a:pPr indent="0" lvl="0" marL="0" rtl="0" algn="l">
              <a:spcBef>
                <a:spcPts val="1200"/>
              </a:spcBef>
              <a:spcAft>
                <a:spcPts val="0"/>
              </a:spcAft>
              <a:buNone/>
            </a:pPr>
            <a:r>
              <a:rPr lang="en"/>
              <a:t>Stage the change like normal</a:t>
            </a:r>
            <a:endParaRPr/>
          </a:p>
          <a:p>
            <a:pPr indent="0" lvl="0" marL="0" rtl="0" algn="l">
              <a:spcBef>
                <a:spcPts val="1200"/>
              </a:spcBef>
              <a:spcAft>
                <a:spcPts val="1200"/>
              </a:spcAft>
              <a:buNone/>
            </a:pPr>
            <a:r>
              <a:rPr lang="en"/>
              <a:t>And commit the result</a:t>
            </a:r>
            <a:endParaRPr/>
          </a:p>
        </p:txBody>
      </p:sp>
      <p:pic>
        <p:nvPicPr>
          <p:cNvPr id="314" name="Google Shape;314;p41"/>
          <p:cNvPicPr preferRelativeResize="0"/>
          <p:nvPr/>
        </p:nvPicPr>
        <p:blipFill>
          <a:blip r:embed="rId3">
            <a:alphaModFix/>
          </a:blip>
          <a:stretch>
            <a:fillRect/>
          </a:stretch>
        </p:blipFill>
        <p:spPr>
          <a:xfrm>
            <a:off x="3481050" y="2803496"/>
            <a:ext cx="5662948" cy="234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Navigate to https://github.com/pricing</a:t>
            </a:r>
            <a:endParaRPr/>
          </a:p>
          <a:p>
            <a:pPr indent="0" lvl="0" marL="0" rtl="0" algn="l">
              <a:spcBef>
                <a:spcPts val="0"/>
              </a:spcBef>
              <a:spcAft>
                <a:spcPts val="0"/>
              </a:spcAft>
              <a:buNone/>
            </a:pPr>
            <a:r>
              <a:rPr lang="en"/>
              <a:t>For more information on the tiers, see: </a:t>
            </a:r>
            <a:r>
              <a:rPr lang="en" u="sng">
                <a:solidFill>
                  <a:schemeClr val="hlink"/>
                </a:solidFill>
                <a:hlinkClick r:id="rId3"/>
              </a:rPr>
              <a:t>https://github.blog/2022-06-01-github-team-or-free-how-to-choose-the-right-plan/#:~:text=Erdem%3A%20The%20Free%20plan%20automatically,%2C%20as%20an%20add%2Don</a:t>
            </a:r>
            <a:r>
              <a:rPr lang="en"/>
              <a:t>.</a:t>
            </a:r>
            <a:endParaRPr/>
          </a:p>
          <a:p>
            <a:pPr indent="0" lvl="0" marL="0" rtl="0" algn="l">
              <a:spcBef>
                <a:spcPts val="1200"/>
              </a:spcBef>
              <a:spcAft>
                <a:spcPts val="0"/>
              </a:spcAft>
              <a:buNone/>
            </a:pPr>
            <a:r>
              <a:rPr lang="en"/>
              <a:t>This tutorial will cover using the free plan</a:t>
            </a:r>
            <a:endParaRPr/>
          </a:p>
          <a:p>
            <a:pPr indent="-311150" lvl="0" marL="457200" rtl="0" algn="l">
              <a:spcBef>
                <a:spcPts val="1200"/>
              </a:spcBef>
              <a:spcAft>
                <a:spcPts val="0"/>
              </a:spcAft>
              <a:buSzPts val="1300"/>
              <a:buChar char="●"/>
            </a:pPr>
            <a:r>
              <a:rPr lang="en"/>
              <a:t>Click Join for free and create the account</a:t>
            </a:r>
            <a:endParaRPr/>
          </a:p>
        </p:txBody>
      </p:sp>
      <p:sp>
        <p:nvSpPr>
          <p:cNvPr id="147" name="Google Shape;147;p15"/>
          <p:cNvSpPr/>
          <p:nvPr/>
        </p:nvSpPr>
        <p:spPr>
          <a:xfrm>
            <a:off x="7170825" y="1097275"/>
            <a:ext cx="365700" cy="210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Conflicts (continued)</a:t>
            </a:r>
            <a:endParaRPr/>
          </a:p>
        </p:txBody>
      </p:sp>
      <p:sp>
        <p:nvSpPr>
          <p:cNvPr id="320" name="Google Shape;320;p4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last step is to sync the changes to upload to github</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Git in Terminal (hardest to figure out; easiest to use)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Summary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Repository w/ Notes</a:t>
            </a:r>
            <a:endParaRPr/>
          </a:p>
        </p:txBody>
      </p:sp>
      <p:sp>
        <p:nvSpPr>
          <p:cNvPr id="336" name="Google Shape;336;p4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&lt;ADD REPO LINK TO README HERE&gt;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Getting Git Installed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to see if git is already installed by </a:t>
            </a:r>
            <a:endParaRPr/>
          </a:p>
          <a:p>
            <a:pPr indent="-311150" lvl="0" marL="457200" rtl="0" algn="l">
              <a:spcBef>
                <a:spcPts val="1200"/>
              </a:spcBef>
              <a:spcAft>
                <a:spcPts val="0"/>
              </a:spcAft>
              <a:buSzPts val="1300"/>
              <a:buChar char="●"/>
            </a:pPr>
            <a:r>
              <a:rPr lang="en"/>
              <a:t>Opening Bash</a:t>
            </a:r>
            <a:endParaRPr/>
          </a:p>
          <a:p>
            <a:pPr indent="-311150" lvl="0" marL="457200" rtl="0" algn="l">
              <a:spcBef>
                <a:spcPts val="0"/>
              </a:spcBef>
              <a:spcAft>
                <a:spcPts val="0"/>
              </a:spcAft>
              <a:buSzPts val="1300"/>
              <a:buChar char="●"/>
            </a:pPr>
            <a:r>
              <a:rPr lang="en"/>
              <a:t>And typing `git version`</a:t>
            </a:r>
            <a:endParaRPr/>
          </a:p>
          <a:p>
            <a:pPr indent="-311150" lvl="0" marL="457200" rtl="0" algn="l">
              <a:spcBef>
                <a:spcPts val="0"/>
              </a:spcBef>
              <a:spcAft>
                <a:spcPts val="0"/>
              </a:spcAft>
              <a:buSzPts val="1300"/>
              <a:buChar char="●"/>
            </a:pPr>
            <a:r>
              <a:rPr lang="en"/>
              <a:t>Hit enter</a:t>
            </a:r>
            <a:endParaRPr/>
          </a:p>
          <a:p>
            <a:pPr indent="-311150" lvl="0" marL="457200" rtl="0" algn="l">
              <a:spcBef>
                <a:spcPts val="0"/>
              </a:spcBef>
              <a:spcAft>
                <a:spcPts val="0"/>
              </a:spcAft>
              <a:buSzPts val="1300"/>
              <a:buChar char="●"/>
            </a:pPr>
            <a:r>
              <a:rPr lang="en"/>
              <a:t>You will see if git is installed already or not</a:t>
            </a:r>
            <a:endParaRPr/>
          </a:p>
          <a:p>
            <a:pPr indent="-311150" lvl="0" marL="457200" rtl="0" algn="l">
              <a:spcBef>
                <a:spcPts val="0"/>
              </a:spcBef>
              <a:spcAft>
                <a:spcPts val="0"/>
              </a:spcAft>
              <a:buSzPts val="1300"/>
              <a:buChar char="●"/>
            </a:pPr>
            <a:r>
              <a:rPr lang="en"/>
              <a:t>If not, then go to the link below which should download the installer automatically</a:t>
            </a:r>
            <a:endParaRPr/>
          </a:p>
          <a:p>
            <a:pPr indent="0" lvl="0" marL="0" rtl="0" algn="l">
              <a:spcBef>
                <a:spcPts val="1200"/>
              </a:spcBef>
              <a:spcAft>
                <a:spcPts val="0"/>
              </a:spcAft>
              <a:buNone/>
            </a:pPr>
            <a:r>
              <a:rPr lang="en" u="sng">
                <a:solidFill>
                  <a:schemeClr val="hlink"/>
                </a:solidFill>
                <a:hlinkClick r:id="rId3"/>
              </a:rPr>
              <a:t>https://sourceforge.net/projects/git-osx-installer/files/git-2.23.0-intel-universal-mavericks.dmg/download?use_mirror=autoselect</a:t>
            </a:r>
            <a:r>
              <a:rPr lang="en"/>
              <a:t> </a:t>
            </a:r>
            <a:endParaRPr/>
          </a:p>
          <a:p>
            <a:pPr indent="0" lvl="0" marL="0" rtl="0" algn="l">
              <a:spcBef>
                <a:spcPts val="1200"/>
              </a:spcBef>
              <a:spcAft>
                <a:spcPts val="1200"/>
              </a:spcAft>
              <a:buNone/>
            </a:pPr>
            <a:r>
              <a:rPr lang="en"/>
              <a:t>(Homebrew can also be used to install git if that is already installed)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Windows</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`git version` in the command line</a:t>
            </a:r>
            <a:endParaRPr/>
          </a:p>
          <a:p>
            <a:pPr indent="0" lvl="0" marL="0" rtl="0" algn="l">
              <a:spcBef>
                <a:spcPts val="1200"/>
              </a:spcBef>
              <a:spcAft>
                <a:spcPts val="0"/>
              </a:spcAft>
              <a:buNone/>
            </a:pPr>
            <a:r>
              <a:rPr lang="en"/>
              <a:t>If not installed, then go to </a:t>
            </a:r>
            <a:r>
              <a:rPr lang="en" u="sng">
                <a:solidFill>
                  <a:schemeClr val="hlink"/>
                </a:solidFill>
                <a:hlinkClick r:id="rId3"/>
              </a:rPr>
              <a:t>https://gitforwindows.org/</a:t>
            </a:r>
            <a:r>
              <a:rPr lang="en"/>
              <a:t> and install</a:t>
            </a:r>
            <a:endParaRPr/>
          </a:p>
          <a:p>
            <a:pPr indent="0" lvl="0" marL="0" rtl="0" algn="l">
              <a:spcBef>
                <a:spcPts val="1200"/>
              </a:spcBef>
              <a:spcAft>
                <a:spcPts val="0"/>
              </a:spcAft>
              <a:buNone/>
            </a:pPr>
            <a:r>
              <a:rPr lang="en"/>
              <a:t>Alternatively, you can install Windows Subsystem for Linux and install using the Linux method</a:t>
            </a:r>
            <a:endParaRPr/>
          </a:p>
          <a:p>
            <a:pPr indent="0" lvl="0" marL="0" rtl="0" algn="l">
              <a:spcBef>
                <a:spcPts val="1200"/>
              </a:spcBef>
              <a:spcAft>
                <a:spcPts val="0"/>
              </a:spcAft>
              <a:buNone/>
            </a:pPr>
            <a:r>
              <a:rPr lang="en"/>
              <a:t>To install WSL, in powershell, run `wsl --install`</a:t>
            </a:r>
            <a:endParaRPr/>
          </a:p>
          <a:p>
            <a:pPr indent="0" lvl="0" marL="0" rtl="0" algn="l">
              <a:spcBef>
                <a:spcPts val="1200"/>
              </a:spcBef>
              <a:spcAft>
                <a:spcPts val="1200"/>
              </a:spcAft>
              <a:buNone/>
            </a:pPr>
            <a:r>
              <a:rPr lang="en"/>
              <a:t>See </a:t>
            </a:r>
            <a:r>
              <a:rPr lang="en" u="sng">
                <a:solidFill>
                  <a:schemeClr val="hlink"/>
                </a:solidFill>
                <a:hlinkClick r:id="rId4"/>
              </a:rPr>
              <a:t>https://learn.microsoft.com/en-us/windows/wsl/install</a:t>
            </a:r>
            <a:r>
              <a:rPr lang="en"/>
              <a:t> for more info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the terminal and type `git version` to see if it is installed</a:t>
            </a:r>
            <a:endParaRPr/>
          </a:p>
          <a:p>
            <a:pPr indent="0" lvl="0" marL="0" rtl="0" algn="l">
              <a:spcBef>
                <a:spcPts val="1200"/>
              </a:spcBef>
              <a:spcAft>
                <a:spcPts val="0"/>
              </a:spcAft>
              <a:buNone/>
            </a:pPr>
            <a:r>
              <a:rPr lang="en"/>
              <a:t>Otherwise, type `sudo apt install git`</a:t>
            </a:r>
            <a:endParaRPr/>
          </a:p>
          <a:p>
            <a:pPr indent="0" lvl="0" marL="0" rtl="0" algn="l">
              <a:spcBef>
                <a:spcPts val="1200"/>
              </a:spcBef>
              <a:spcAft>
                <a:spcPts val="1200"/>
              </a:spcAft>
              <a:buNone/>
            </a:pPr>
            <a:r>
              <a:rPr lang="en"/>
              <a:t>Enter your username and password and git should now be installed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Installing VSCode (Visual Studio Code)</a:t>
            </a:r>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VSCode is not installed, make sure to install that before using Github Desktop since it uses Visual Studio Code by default. </a:t>
            </a:r>
            <a:endParaRPr/>
          </a:p>
          <a:p>
            <a:pPr indent="0" lvl="0" marL="0" rtl="0" algn="l">
              <a:spcBef>
                <a:spcPts val="1200"/>
              </a:spcBef>
              <a:spcAft>
                <a:spcPts val="1200"/>
              </a:spcAft>
              <a:buNone/>
            </a:pPr>
            <a:r>
              <a:rPr lang="en"/>
              <a:t>Download here: </a:t>
            </a:r>
            <a:r>
              <a:rPr lang="en" u="sng">
                <a:solidFill>
                  <a:schemeClr val="hlink"/>
                </a:solidFill>
                <a:hlinkClick r:id="rId3"/>
              </a:rPr>
              <a:t>https://code.visualstudio.com/Download</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Github Desktop (easiest way to start with 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