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Lato" panose="020F0502020204030203" pitchFamily="34"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9E6DB1-23E8-4F5C-A1EE-1D1AD41B138A}" v="1" dt="2023-05-23T02:49:01.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351" y="5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ondroski" userId="3b76ccd309aee515" providerId="LiveId" clId="{BF9E6DB1-23E8-4F5C-A1EE-1D1AD41B138A}"/>
    <pc:docChg chg="custSel modSld">
      <pc:chgData name="David Condroski" userId="3b76ccd309aee515" providerId="LiveId" clId="{BF9E6DB1-23E8-4F5C-A1EE-1D1AD41B138A}" dt="2023-05-23T02:49:02.003" v="6" actId="27636"/>
      <pc:docMkLst>
        <pc:docMk/>
      </pc:docMkLst>
      <pc:sldChg chg="modSp mod">
        <pc:chgData name="David Condroski" userId="3b76ccd309aee515" providerId="LiveId" clId="{BF9E6DB1-23E8-4F5C-A1EE-1D1AD41B138A}" dt="2023-05-23T02:49:01.971" v="2" actId="27636"/>
        <pc:sldMkLst>
          <pc:docMk/>
          <pc:sldMk cId="0" sldId="271"/>
        </pc:sldMkLst>
        <pc:spChg chg="mod">
          <ac:chgData name="David Condroski" userId="3b76ccd309aee515" providerId="LiveId" clId="{BF9E6DB1-23E8-4F5C-A1EE-1D1AD41B138A}" dt="2023-05-23T02:49:01.971" v="2" actId="27636"/>
          <ac:spMkLst>
            <pc:docMk/>
            <pc:sldMk cId="0" sldId="271"/>
            <ac:spMk id="223" creationId="{00000000-0000-0000-0000-000000000000}"/>
          </ac:spMkLst>
        </pc:spChg>
      </pc:sldChg>
      <pc:sldChg chg="modSp mod">
        <pc:chgData name="David Condroski" userId="3b76ccd309aee515" providerId="LiveId" clId="{BF9E6DB1-23E8-4F5C-A1EE-1D1AD41B138A}" dt="2023-05-23T02:49:01.987" v="3" actId="27636"/>
        <pc:sldMkLst>
          <pc:docMk/>
          <pc:sldMk cId="0" sldId="279"/>
        </pc:sldMkLst>
        <pc:spChg chg="mod">
          <ac:chgData name="David Condroski" userId="3b76ccd309aee515" providerId="LiveId" clId="{BF9E6DB1-23E8-4F5C-A1EE-1D1AD41B138A}" dt="2023-05-23T02:49:01.987" v="3" actId="27636"/>
          <ac:spMkLst>
            <pc:docMk/>
            <pc:sldMk cId="0" sldId="279"/>
            <ac:spMk id="276" creationId="{00000000-0000-0000-0000-000000000000}"/>
          </ac:spMkLst>
        </pc:spChg>
      </pc:sldChg>
      <pc:sldChg chg="modSp mod">
        <pc:chgData name="David Condroski" userId="3b76ccd309aee515" providerId="LiveId" clId="{BF9E6DB1-23E8-4F5C-A1EE-1D1AD41B138A}" dt="2023-05-23T02:49:01.993" v="4" actId="27636"/>
        <pc:sldMkLst>
          <pc:docMk/>
          <pc:sldMk cId="0" sldId="281"/>
        </pc:sldMkLst>
        <pc:spChg chg="mod">
          <ac:chgData name="David Condroski" userId="3b76ccd309aee515" providerId="LiveId" clId="{BF9E6DB1-23E8-4F5C-A1EE-1D1AD41B138A}" dt="2023-05-23T02:49:01.993" v="4" actId="27636"/>
          <ac:spMkLst>
            <pc:docMk/>
            <pc:sldMk cId="0" sldId="281"/>
            <ac:spMk id="290" creationId="{00000000-0000-0000-0000-000000000000}"/>
          </ac:spMkLst>
        </pc:spChg>
      </pc:sldChg>
      <pc:sldChg chg="modSp mod">
        <pc:chgData name="David Condroski" userId="3b76ccd309aee515" providerId="LiveId" clId="{BF9E6DB1-23E8-4F5C-A1EE-1D1AD41B138A}" dt="2023-05-23T02:49:01.998" v="5" actId="27636"/>
        <pc:sldMkLst>
          <pc:docMk/>
          <pc:sldMk cId="0" sldId="282"/>
        </pc:sldMkLst>
        <pc:spChg chg="mod">
          <ac:chgData name="David Condroski" userId="3b76ccd309aee515" providerId="LiveId" clId="{BF9E6DB1-23E8-4F5C-A1EE-1D1AD41B138A}" dt="2023-05-23T02:49:01.998" v="5" actId="27636"/>
          <ac:spMkLst>
            <pc:docMk/>
            <pc:sldMk cId="0" sldId="282"/>
            <ac:spMk id="298" creationId="{00000000-0000-0000-0000-000000000000}"/>
          </ac:spMkLst>
        </pc:spChg>
      </pc:sldChg>
      <pc:sldChg chg="modSp mod">
        <pc:chgData name="David Condroski" userId="3b76ccd309aee515" providerId="LiveId" clId="{BF9E6DB1-23E8-4F5C-A1EE-1D1AD41B138A}" dt="2023-05-23T02:49:02.003" v="6" actId="27636"/>
        <pc:sldMkLst>
          <pc:docMk/>
          <pc:sldMk cId="0" sldId="283"/>
        </pc:sldMkLst>
        <pc:spChg chg="mod">
          <ac:chgData name="David Condroski" userId="3b76ccd309aee515" providerId="LiveId" clId="{BF9E6DB1-23E8-4F5C-A1EE-1D1AD41B138A}" dt="2023-05-23T02:49:02.003" v="6" actId="27636"/>
          <ac:spMkLst>
            <pc:docMk/>
            <pc:sldMk cId="0" sldId="283"/>
            <ac:spMk id="306" creationId="{00000000-0000-0000-0000-000000000000}"/>
          </ac:spMkLst>
        </pc:spChg>
      </pc:sldChg>
      <pc:sldChg chg="modSp mod">
        <pc:chgData name="David Condroski" userId="3b76ccd309aee515" providerId="LiveId" clId="{BF9E6DB1-23E8-4F5C-A1EE-1D1AD41B138A}" dt="2023-05-23T02:49:01.927" v="1" actId="20577"/>
        <pc:sldMkLst>
          <pc:docMk/>
          <pc:sldMk cId="0" sldId="288"/>
        </pc:sldMkLst>
        <pc:spChg chg="mod">
          <ac:chgData name="David Condroski" userId="3b76ccd309aee515" providerId="LiveId" clId="{BF9E6DB1-23E8-4F5C-A1EE-1D1AD41B138A}" dt="2023-05-23T02:49:01.927" v="1" actId="20577"/>
          <ac:spMkLst>
            <pc:docMk/>
            <pc:sldMk cId="0" sldId="288"/>
            <ac:spMk id="3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2541fa510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2541fa510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541fa5104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541fa5104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541fa5104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541fa510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541fa5104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541fa5104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2541fa5104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2541fa5104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2541fa5104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2541fa5104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2541fa5104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2541fa510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2541fa5104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2541fa5104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2541fa5104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2541fa5104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2541fa5104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2541fa5104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541fa510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541fa510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slides of step by step instructions with pictures with the last few slides being a summary of the process to make it easier to remember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2541fa5104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2541fa510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541fa5104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541fa5104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541fa5104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541fa510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541fa5104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2541fa5104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541fa5104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2541fa5104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541fa5104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541fa5104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541fa5104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541fa510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2541fa5104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2541fa510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2541fa510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2541fa5104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2541fa5104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2541fa510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541fa510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541fa510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2541fa5104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2541fa5104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2541fa5104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2541fa510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2541fa5104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2541fa510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2541fa5104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2541fa5104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541fa5104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541fa51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541fa5104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541fa510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541fa5104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541fa510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541fa5104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541fa510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541fa5104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541fa5104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541fa510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541fa51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ithub.com/en/pull-requests/collaborating-with-pull-requests/proposing-changes-to-your-work-with-pull-requests/about-branche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blog/2022-06-01-github-team-or-free-how-to-choose-the-right-plan/#:~:text=Erdem%3A%20The%20Free%20plan%20automatically,%2C%20as%20an%20add%2D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ideOfLentils/polygon-plots"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urceforge.net/projects/git-osx-installer/files/git-2.23.0-intel-universal-mavericks.dmg/download?use_mirror=autoselec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learn.microsoft.com/en-us/windows/wsl/instal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Git &amp; Github Tutorial</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David Condroski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Installation</a:t>
            </a:r>
            <a:endParaRPr/>
          </a:p>
        </p:txBody>
      </p:sp>
      <p:sp>
        <p:nvSpPr>
          <p:cNvPr id="187" name="Google Shape;187;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Go to </a:t>
            </a:r>
            <a:r>
              <a:rPr lang="en" u="sng">
                <a:solidFill>
                  <a:schemeClr val="hlink"/>
                </a:solidFill>
                <a:hlinkClick r:id="rId3"/>
              </a:rPr>
              <a:t>https://desktop.github.com/</a:t>
            </a:r>
            <a:endParaRPr/>
          </a:p>
          <a:p>
            <a:pPr marL="457200" lvl="0" indent="-311150" algn="l" rtl="0">
              <a:spcBef>
                <a:spcPts val="0"/>
              </a:spcBef>
              <a:spcAft>
                <a:spcPts val="0"/>
              </a:spcAft>
              <a:buSzPts val="1300"/>
              <a:buChar char="●"/>
            </a:pPr>
            <a:r>
              <a:rPr lang="en"/>
              <a:t>Download the correct version</a:t>
            </a:r>
            <a:endParaRPr/>
          </a:p>
          <a:p>
            <a:pPr marL="457200" lvl="0" indent="-311150" algn="l" rtl="0">
              <a:spcBef>
                <a:spcPts val="0"/>
              </a:spcBef>
              <a:spcAft>
                <a:spcPts val="0"/>
              </a:spcAft>
              <a:buSzPts val="1300"/>
              <a:buChar char="●"/>
            </a:pPr>
            <a:r>
              <a:rPr lang="en"/>
              <a:t>Double click to install</a:t>
            </a:r>
            <a:endParaRPr/>
          </a:p>
          <a:p>
            <a:pPr marL="457200" lvl="0" indent="-311150" algn="l" rtl="0">
              <a:spcBef>
                <a:spcPts val="0"/>
              </a:spcBef>
              <a:spcAft>
                <a:spcPts val="0"/>
              </a:spcAft>
              <a:buSzPts val="1300"/>
              <a:buChar char="●"/>
            </a:pPr>
            <a:r>
              <a:rPr lang="en"/>
              <a:t>Sign in with Github</a:t>
            </a:r>
            <a:endParaRPr/>
          </a:p>
          <a:p>
            <a:pPr marL="457200" lvl="0" indent="-311150" algn="l" rtl="0">
              <a:spcBef>
                <a:spcPts val="0"/>
              </a:spcBef>
              <a:spcAft>
                <a:spcPts val="0"/>
              </a:spcAft>
              <a:buSzPts val="1300"/>
              <a:buChar char="●"/>
            </a:pPr>
            <a:r>
              <a:rPr lang="en"/>
              <a:t>Authorize Github Desktop</a:t>
            </a:r>
            <a:endParaRPr/>
          </a:p>
          <a:p>
            <a:pPr marL="457200" lvl="0" indent="-311150" algn="l" rtl="0">
              <a:spcBef>
                <a:spcPts val="0"/>
              </a:spcBef>
              <a:spcAft>
                <a:spcPts val="0"/>
              </a:spcAft>
              <a:buSzPts val="1300"/>
              <a:buChar char="●"/>
            </a:pPr>
            <a:r>
              <a:rPr lang="en"/>
              <a:t>Use the default name and email (this can be changed later)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 between remote and local repository</a:t>
            </a:r>
            <a:endParaRPr/>
          </a:p>
        </p:txBody>
      </p:sp>
      <p:sp>
        <p:nvSpPr>
          <p:cNvPr id="193" name="Google Shape;193;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Remote repository - the repository on github</a:t>
            </a:r>
            <a:endParaRPr/>
          </a:p>
          <a:p>
            <a:pPr marL="457200" lvl="0" indent="-311150" algn="l" rtl="0">
              <a:spcBef>
                <a:spcPts val="0"/>
              </a:spcBef>
              <a:spcAft>
                <a:spcPts val="0"/>
              </a:spcAft>
              <a:buSzPts val="1300"/>
              <a:buChar char="●"/>
            </a:pPr>
            <a:r>
              <a:rPr lang="en"/>
              <a:t>Local repository - the repository stored on your machine in your file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Cloning the Remote Repository (HTTPS)</a:t>
            </a:r>
            <a:endParaRPr/>
          </a:p>
        </p:txBody>
      </p:sp>
      <p:sp>
        <p:nvSpPr>
          <p:cNvPr id="199" name="Google Shape;199;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Go to the repository URL</a:t>
            </a:r>
            <a:endParaRPr/>
          </a:p>
          <a:p>
            <a:pPr marL="457200" lvl="0" indent="-311150" algn="l" rtl="0">
              <a:spcBef>
                <a:spcPts val="0"/>
              </a:spcBef>
              <a:spcAft>
                <a:spcPts val="0"/>
              </a:spcAft>
              <a:buSzPts val="1300"/>
              <a:buChar char="●"/>
            </a:pPr>
            <a:r>
              <a:rPr lang="en"/>
              <a:t>Click the “Code &lt;&gt;” button</a:t>
            </a:r>
            <a:endParaRPr/>
          </a:p>
          <a:p>
            <a:pPr marL="457200" lvl="0" indent="-311150" algn="l" rtl="0">
              <a:spcBef>
                <a:spcPts val="0"/>
              </a:spcBef>
              <a:spcAft>
                <a:spcPts val="0"/>
              </a:spcAft>
              <a:buSzPts val="1300"/>
              <a:buChar char="●"/>
            </a:pPr>
            <a:r>
              <a:rPr lang="en"/>
              <a:t>Then click the double square button to copy the HTTPS url</a:t>
            </a:r>
            <a:endParaRPr/>
          </a:p>
          <a:p>
            <a:pPr marL="457200" lvl="0" indent="-311150" algn="l" rtl="0">
              <a:spcBef>
                <a:spcPts val="0"/>
              </a:spcBef>
              <a:spcAft>
                <a:spcPts val="0"/>
              </a:spcAft>
              <a:buSzPts val="1300"/>
              <a:buChar char="●"/>
            </a:pPr>
            <a:r>
              <a:rPr lang="en"/>
              <a:t>Go into github desktop and click “clone a repository” and do it by URL</a:t>
            </a:r>
            <a:endParaRPr/>
          </a:p>
          <a:p>
            <a:pPr marL="457200" lvl="0" indent="-311150" algn="l" rtl="0">
              <a:spcBef>
                <a:spcPts val="0"/>
              </a:spcBef>
              <a:spcAft>
                <a:spcPts val="0"/>
              </a:spcAft>
              <a:buSzPts val="1300"/>
              <a:buChar char="●"/>
            </a:pPr>
            <a:r>
              <a:rPr lang="en"/>
              <a:t>Paste the URL into the box, make sure the path is correct since that is where the project will be stored, and click “clone” to clone the repository</a:t>
            </a:r>
            <a:endParaRPr/>
          </a:p>
          <a:p>
            <a:pPr marL="457200" lvl="0" indent="-311150" algn="l" rtl="0">
              <a:spcBef>
                <a:spcPts val="0"/>
              </a:spcBef>
              <a:spcAft>
                <a:spcPts val="0"/>
              </a:spcAft>
              <a:buSzPts val="1300"/>
              <a:buChar char="●"/>
            </a:pPr>
            <a:r>
              <a:rPr lang="en"/>
              <a:t>You should now have a copy of the repository on your local machine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Adding Changes to the Repository</a:t>
            </a:r>
            <a:endParaRPr/>
          </a:p>
        </p:txBody>
      </p:sp>
      <p:sp>
        <p:nvSpPr>
          <p:cNvPr id="205" name="Google Shape;205;p25"/>
          <p:cNvSpPr txBox="1">
            <a:spLocks noGrp="1"/>
          </p:cNvSpPr>
          <p:nvPr>
            <p:ph type="body" idx="1"/>
          </p:nvPr>
        </p:nvSpPr>
        <p:spPr>
          <a:xfrm>
            <a:off x="1297500" y="1010325"/>
            <a:ext cx="7038900" cy="378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First, open the files you want to change in whatever text editor you prefer, if you have no preference, then use the button in Github Desktop to open it in VSCode which is a text editor but for code</a:t>
            </a:r>
            <a:endParaRPr/>
          </a:p>
          <a:p>
            <a:pPr marL="0" lvl="0" indent="0" algn="l" rtl="0">
              <a:spcBef>
                <a:spcPts val="1200"/>
              </a:spcBef>
              <a:spcAft>
                <a:spcPts val="0"/>
              </a:spcAft>
              <a:buNone/>
            </a:pPr>
            <a:r>
              <a:rPr lang="en"/>
              <a:t>Add your changes (Note - if using VSCode by default, you need to save the file manually with “file” -&gt; “save” or the shortcut, Ctrl + s)</a:t>
            </a:r>
            <a:endParaRPr/>
          </a:p>
          <a:p>
            <a:pPr marL="457200" lvl="0" indent="-311150" algn="l" rtl="0">
              <a:spcBef>
                <a:spcPts val="1200"/>
              </a:spcBef>
              <a:spcAft>
                <a:spcPts val="0"/>
              </a:spcAft>
              <a:buSzPts val="1300"/>
              <a:buChar char="●"/>
            </a:pPr>
            <a:r>
              <a:rPr lang="en"/>
              <a:t>To turn on automatic saving in VSCode, click “file” -&gt; “automatic saving”</a:t>
            </a:r>
            <a:endParaRPr/>
          </a:p>
          <a:p>
            <a:pPr marL="0" lvl="0" indent="0" algn="l" rtl="0">
              <a:spcBef>
                <a:spcPts val="1200"/>
              </a:spcBef>
              <a:spcAft>
                <a:spcPts val="0"/>
              </a:spcAft>
              <a:buNone/>
            </a:pPr>
            <a:r>
              <a:rPr lang="en"/>
              <a:t>Go back to Github Desktop and you will see the changes you made</a:t>
            </a:r>
            <a:endParaRPr/>
          </a:p>
          <a:p>
            <a:pPr marL="0" lvl="0" indent="0" algn="l" rtl="0">
              <a:spcBef>
                <a:spcPts val="1200"/>
              </a:spcBef>
              <a:spcAft>
                <a:spcPts val="0"/>
              </a:spcAft>
              <a:buNone/>
            </a:pPr>
            <a:r>
              <a:rPr lang="en"/>
              <a:t>On the left, add a message that describes what was changed for future reference</a:t>
            </a:r>
            <a:endParaRPr/>
          </a:p>
          <a:p>
            <a:pPr marL="0" lvl="0" indent="0" algn="l" rtl="0">
              <a:spcBef>
                <a:spcPts val="1200"/>
              </a:spcBef>
              <a:spcAft>
                <a:spcPts val="0"/>
              </a:spcAft>
              <a:buNone/>
            </a:pPr>
            <a:r>
              <a:rPr lang="en"/>
              <a:t>Then hit commit to master</a:t>
            </a:r>
            <a:endParaRPr/>
          </a:p>
          <a:p>
            <a:pPr marL="0" lvl="0" indent="0" algn="l" rtl="0">
              <a:spcBef>
                <a:spcPts val="1200"/>
              </a:spcBef>
              <a:spcAft>
                <a:spcPts val="1200"/>
              </a:spcAft>
              <a:buNone/>
            </a:pPr>
            <a:r>
              <a:rPr lang="en"/>
              <a:t>Lastly, click “push origin” to move your saved local git changes or “commits” to the remote repository (if a message comes up saying “Desktop is unable to push commits….” then see how to handle Merge Conflicts)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Getting the Most Recent Changes using Pull</a:t>
            </a:r>
            <a:endParaRPr/>
          </a:p>
        </p:txBody>
      </p:sp>
      <p:sp>
        <p:nvSpPr>
          <p:cNvPr id="211" name="Google Shape;211;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the event another person pushes their own changes to the remote repository when you already have a local repository, you will need to pull the changes from the remote repository to get the most recent version of the project before you can start adding your own changes</a:t>
            </a:r>
            <a:endParaRPr/>
          </a:p>
          <a:p>
            <a:pPr marL="0" lvl="0" indent="0" algn="l" rtl="0">
              <a:spcBef>
                <a:spcPts val="1200"/>
              </a:spcBef>
              <a:spcAft>
                <a:spcPts val="0"/>
              </a:spcAft>
              <a:buNone/>
            </a:pPr>
            <a:r>
              <a:rPr lang="en"/>
              <a:t>To do this, click the “fetch origin” button in github desktop to check for any recent changes to the remote repository</a:t>
            </a:r>
            <a:endParaRPr/>
          </a:p>
          <a:p>
            <a:pPr marL="0" lvl="0" indent="0" algn="l" rtl="0">
              <a:spcBef>
                <a:spcPts val="1200"/>
              </a:spcBef>
              <a:spcAft>
                <a:spcPts val="1200"/>
              </a:spcAft>
              <a:buNone/>
            </a:pPr>
            <a:r>
              <a:rPr lang="en"/>
              <a:t>Then, if there are changes, then click “Pull origin” to get the most recent project saved to your local machine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a:t>
            </a:r>
            <a:endParaRPr/>
          </a:p>
        </p:txBody>
      </p:sp>
      <p:sp>
        <p:nvSpPr>
          <p:cNvPr id="217" name="Google Shape;217;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Merging represents the process of adding two different sources together into one place</a:t>
            </a:r>
            <a:endParaRPr/>
          </a:p>
          <a:p>
            <a:pPr marL="0" lvl="0" indent="0" algn="l" rtl="0">
              <a:spcBef>
                <a:spcPts val="1200"/>
              </a:spcBef>
              <a:spcAft>
                <a:spcPts val="0"/>
              </a:spcAft>
              <a:buNone/>
            </a:pPr>
            <a:r>
              <a:rPr lang="en"/>
              <a:t>This can either be done between two different versions of a repository, between two branches, or between local and remote repositories. </a:t>
            </a:r>
            <a:endParaRPr/>
          </a:p>
          <a:p>
            <a:pPr marL="0" lvl="0" indent="0" algn="l" rtl="0">
              <a:spcBef>
                <a:spcPts val="1200"/>
              </a:spcBef>
              <a:spcAft>
                <a:spcPts val="0"/>
              </a:spcAft>
              <a:buNone/>
            </a:pPr>
            <a:r>
              <a:rPr lang="en"/>
              <a:t>The main branch holds the main repository</a:t>
            </a:r>
            <a:endParaRPr/>
          </a:p>
          <a:p>
            <a:pPr marL="0" lvl="0" indent="0" algn="l" rtl="0">
              <a:spcBef>
                <a:spcPts val="1200"/>
              </a:spcBef>
              <a:spcAft>
                <a:spcPts val="0"/>
              </a:spcAft>
              <a:buNone/>
            </a:pPr>
            <a:r>
              <a:rPr lang="en"/>
              <a:t>Other branches can be used for adding features</a:t>
            </a:r>
            <a:endParaRPr/>
          </a:p>
          <a:p>
            <a:pPr marL="0" lvl="0" indent="0" algn="l" rtl="0">
              <a:spcBef>
                <a:spcPts val="1200"/>
              </a:spcBef>
              <a:spcAft>
                <a:spcPts val="0"/>
              </a:spcAft>
              <a:buNone/>
            </a:pPr>
            <a:r>
              <a:rPr lang="en"/>
              <a:t>See: </a:t>
            </a:r>
            <a:r>
              <a:rPr lang="en" u="sng">
                <a:solidFill>
                  <a:schemeClr val="hlink"/>
                </a:solidFill>
                <a:hlinkClick r:id="rId3"/>
              </a:rPr>
              <a:t>https://docs.github.com/en/pull-requests/collaborating-with-pull-requests/proposing-changes-to-your-work-with-pull-requests/about-branches</a:t>
            </a:r>
            <a:r>
              <a:rPr lang="en"/>
              <a:t> </a:t>
            </a:r>
            <a:endParaRPr/>
          </a:p>
          <a:p>
            <a:pPr marL="0" lvl="0" indent="0" algn="l" rtl="0">
              <a:spcBef>
                <a:spcPts val="1200"/>
              </a:spcBef>
              <a:spcAft>
                <a:spcPts val="1200"/>
              </a:spcAft>
              <a:buNone/>
            </a:pPr>
            <a:r>
              <a:rPr lang="en"/>
              <a:t>For more information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 Conflicts 1</a:t>
            </a:r>
            <a:endParaRPr/>
          </a:p>
        </p:txBody>
      </p:sp>
      <p:sp>
        <p:nvSpPr>
          <p:cNvPr id="223" name="Google Shape;223;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message indicates your changes are on an older version of the repository stored on github. When this happens, first fetch the project. </a:t>
            </a:r>
            <a:endParaRPr/>
          </a:p>
          <a:p>
            <a:pPr marL="0" lvl="0" indent="0" algn="l" rtl="0">
              <a:spcBef>
                <a:spcPts val="1200"/>
              </a:spcBef>
              <a:spcAft>
                <a:spcPts val="0"/>
              </a:spcAft>
              <a:buNone/>
            </a:pPr>
            <a:r>
              <a:rPr lang="en"/>
              <a:t>The simplest way to resolve this is to either use your changes and overwrite the project which might erase someone else's changes</a:t>
            </a:r>
            <a:endParaRPr/>
          </a:p>
          <a:p>
            <a:pPr marL="0" lvl="0" indent="0" algn="l" rtl="0">
              <a:spcBef>
                <a:spcPts val="1200"/>
              </a:spcBef>
              <a:spcAft>
                <a:spcPts val="0"/>
              </a:spcAft>
              <a:buNone/>
            </a:pPr>
            <a:r>
              <a:rPr lang="en"/>
              <a:t>Or to use the project changes</a:t>
            </a:r>
            <a:endParaRPr/>
          </a:p>
          <a:p>
            <a:pPr marL="0" lvl="0" indent="0" algn="l" rtl="0">
              <a:spcBef>
                <a:spcPts val="1200"/>
              </a:spcBef>
              <a:spcAft>
                <a:spcPts val="0"/>
              </a:spcAft>
              <a:buNone/>
            </a:pPr>
            <a:r>
              <a:rPr lang="en"/>
              <a:t>And overwrite your own.</a:t>
            </a:r>
            <a:endParaRPr/>
          </a:p>
          <a:p>
            <a:pPr marL="0" lvl="0" indent="0" algn="l" rtl="0">
              <a:spcBef>
                <a:spcPts val="1200"/>
              </a:spcBef>
              <a:spcAft>
                <a:spcPts val="0"/>
              </a:spcAft>
              <a:buNone/>
            </a:pPr>
            <a:r>
              <a:rPr lang="en"/>
              <a:t>(useful if your change</a:t>
            </a:r>
            <a:endParaRPr/>
          </a:p>
          <a:p>
            <a:pPr marL="0" lvl="0" indent="0" algn="l" rtl="0">
              <a:spcBef>
                <a:spcPts val="1200"/>
              </a:spcBef>
              <a:spcAft>
                <a:spcPts val="1200"/>
              </a:spcAft>
              <a:buNone/>
            </a:pPr>
            <a:r>
              <a:rPr lang="en"/>
              <a:t>Is minor)</a:t>
            </a:r>
            <a:endParaRPr/>
          </a:p>
        </p:txBody>
      </p:sp>
      <p:pic>
        <p:nvPicPr>
          <p:cNvPr id="224" name="Google Shape;224;p28"/>
          <p:cNvPicPr preferRelativeResize="0"/>
          <p:nvPr/>
        </p:nvPicPr>
        <p:blipFill>
          <a:blip r:embed="rId3">
            <a:alphaModFix/>
          </a:blip>
          <a:stretch>
            <a:fillRect/>
          </a:stretch>
        </p:blipFill>
        <p:spPr>
          <a:xfrm>
            <a:off x="3549750" y="2899474"/>
            <a:ext cx="4786649" cy="157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 Conflicts 2</a:t>
            </a:r>
            <a:endParaRPr/>
          </a:p>
        </p:txBody>
      </p:sp>
      <p:sp>
        <p:nvSpPr>
          <p:cNvPr id="230" name="Google Shape;230;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the drop down, to use your local changes choose “use modified version from master”</a:t>
            </a:r>
            <a:endParaRPr/>
          </a:p>
          <a:p>
            <a:pPr marL="0" lvl="0" indent="0" algn="l" rtl="0">
              <a:spcBef>
                <a:spcPts val="1200"/>
              </a:spcBef>
              <a:spcAft>
                <a:spcPts val="0"/>
              </a:spcAft>
              <a:buNone/>
            </a:pPr>
            <a:r>
              <a:rPr lang="en"/>
              <a:t>To use the remote repository choose “use modified version from origin/master”</a:t>
            </a:r>
            <a:endParaRPr/>
          </a:p>
          <a:p>
            <a:pPr marL="0" lvl="0" indent="0" algn="l" rtl="0">
              <a:spcBef>
                <a:spcPts val="1200"/>
              </a:spcBef>
              <a:spcAft>
                <a:spcPts val="0"/>
              </a:spcAft>
              <a:buNone/>
            </a:pPr>
            <a:r>
              <a:rPr lang="en"/>
              <a:t>Note - origin represent the remote repository</a:t>
            </a:r>
            <a:endParaRPr/>
          </a:p>
          <a:p>
            <a:pPr marL="0" lvl="0" indent="0" algn="l" rtl="0">
              <a:spcBef>
                <a:spcPts val="1200"/>
              </a:spcBef>
              <a:spcAft>
                <a:spcPts val="0"/>
              </a:spcAft>
              <a:buNone/>
            </a:pPr>
            <a:r>
              <a:rPr lang="en"/>
              <a:t>If you want to manually decide</a:t>
            </a:r>
            <a:endParaRPr/>
          </a:p>
          <a:p>
            <a:pPr marL="0" lvl="0" indent="0" algn="l" rtl="0">
              <a:spcBef>
                <a:spcPts val="1200"/>
              </a:spcBef>
              <a:spcAft>
                <a:spcPts val="0"/>
              </a:spcAft>
              <a:buNone/>
            </a:pPr>
            <a:r>
              <a:rPr lang="en"/>
              <a:t>Which changes to keep then</a:t>
            </a:r>
            <a:endParaRPr/>
          </a:p>
          <a:p>
            <a:pPr marL="0" lvl="0" indent="0" algn="l" rtl="0">
              <a:spcBef>
                <a:spcPts val="1200"/>
              </a:spcBef>
              <a:spcAft>
                <a:spcPts val="0"/>
              </a:spcAft>
              <a:buNone/>
            </a:pPr>
            <a:r>
              <a:rPr lang="en"/>
              <a:t>Either click open in visual studio code</a:t>
            </a:r>
            <a:endParaRPr/>
          </a:p>
          <a:p>
            <a:pPr marL="0" lvl="0" indent="0" algn="l" rtl="0">
              <a:spcBef>
                <a:spcPts val="1200"/>
              </a:spcBef>
              <a:spcAft>
                <a:spcPts val="1200"/>
              </a:spcAft>
              <a:buNone/>
            </a:pPr>
            <a:r>
              <a:rPr lang="en"/>
              <a:t>Or, if comfortable, open in command line</a:t>
            </a:r>
            <a:endParaRPr/>
          </a:p>
        </p:txBody>
      </p:sp>
      <p:pic>
        <p:nvPicPr>
          <p:cNvPr id="231" name="Google Shape;231;p29"/>
          <p:cNvPicPr preferRelativeResize="0"/>
          <p:nvPr/>
        </p:nvPicPr>
        <p:blipFill>
          <a:blip r:embed="rId3">
            <a:alphaModFix/>
          </a:blip>
          <a:stretch>
            <a:fillRect/>
          </a:stretch>
        </p:blipFill>
        <p:spPr>
          <a:xfrm>
            <a:off x="4408725" y="2636050"/>
            <a:ext cx="4257676" cy="2161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 Conflicts 3 (VS Code 1)</a:t>
            </a:r>
            <a:endParaRPr/>
          </a:p>
        </p:txBody>
      </p:sp>
      <p:sp>
        <p:nvSpPr>
          <p:cNvPr id="237" name="Google Shape;237;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VS Code, there are four different options for each group of changes made.</a:t>
            </a:r>
            <a:endParaRPr/>
          </a:p>
          <a:p>
            <a:pPr marL="0" lvl="0" indent="0" algn="l" rtl="0">
              <a:spcBef>
                <a:spcPts val="1200"/>
              </a:spcBef>
              <a:spcAft>
                <a:spcPts val="0"/>
              </a:spcAft>
              <a:buNone/>
            </a:pPr>
            <a:r>
              <a:rPr lang="en"/>
              <a:t>In this example, there is only one change that conflicts between the local and remote repositories</a:t>
            </a:r>
            <a:endParaRPr/>
          </a:p>
          <a:p>
            <a:pPr marL="0" lvl="0" indent="0" algn="l" rtl="0">
              <a:spcBef>
                <a:spcPts val="1200"/>
              </a:spcBef>
              <a:spcAft>
                <a:spcPts val="0"/>
              </a:spcAft>
              <a:buNone/>
            </a:pPr>
            <a:r>
              <a:rPr lang="en"/>
              <a:t>So, there</a:t>
            </a:r>
            <a:endParaRPr/>
          </a:p>
          <a:p>
            <a:pPr marL="0" lvl="0" indent="0" algn="l" rtl="0">
              <a:spcBef>
                <a:spcPts val="1200"/>
              </a:spcBef>
              <a:spcAft>
                <a:spcPts val="0"/>
              </a:spcAft>
              <a:buNone/>
            </a:pPr>
            <a:r>
              <a:rPr lang="en"/>
              <a:t>Is only one set</a:t>
            </a:r>
            <a:endParaRPr/>
          </a:p>
          <a:p>
            <a:pPr marL="0" lvl="0" indent="0" algn="l" rtl="0">
              <a:spcBef>
                <a:spcPts val="1200"/>
              </a:spcBef>
              <a:spcAft>
                <a:spcPts val="1200"/>
              </a:spcAft>
              <a:buNone/>
            </a:pPr>
            <a:r>
              <a:rPr lang="en"/>
              <a:t>Of options</a:t>
            </a:r>
            <a:endParaRPr/>
          </a:p>
        </p:txBody>
      </p:sp>
      <p:pic>
        <p:nvPicPr>
          <p:cNvPr id="238" name="Google Shape;238;p30"/>
          <p:cNvPicPr preferRelativeResize="0"/>
          <p:nvPr/>
        </p:nvPicPr>
        <p:blipFill>
          <a:blip r:embed="rId3">
            <a:alphaModFix/>
          </a:blip>
          <a:stretch>
            <a:fillRect/>
          </a:stretch>
        </p:blipFill>
        <p:spPr>
          <a:xfrm>
            <a:off x="2580925" y="2366178"/>
            <a:ext cx="6563076" cy="277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 Conflicts 3 (VS Code 2)</a:t>
            </a:r>
            <a:endParaRPr/>
          </a:p>
        </p:txBody>
      </p:sp>
      <p:sp>
        <p:nvSpPr>
          <p:cNvPr id="244" name="Google Shape;244;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Current changes - represents local changes made on your own machine and using only that</a:t>
            </a:r>
            <a:endParaRPr/>
          </a:p>
          <a:p>
            <a:pPr marL="0" lvl="0" indent="0" algn="l" rtl="0">
              <a:spcBef>
                <a:spcPts val="1200"/>
              </a:spcBef>
              <a:spcAft>
                <a:spcPts val="0"/>
              </a:spcAft>
              <a:buNone/>
            </a:pPr>
            <a:r>
              <a:rPr lang="en"/>
              <a:t>Incoming changes - represents changes in the remote repository</a:t>
            </a:r>
            <a:endParaRPr/>
          </a:p>
          <a:p>
            <a:pPr marL="0" lvl="0" indent="0" algn="l" rtl="0">
              <a:spcBef>
                <a:spcPts val="1200"/>
              </a:spcBef>
              <a:spcAft>
                <a:spcPts val="0"/>
              </a:spcAft>
              <a:buNone/>
            </a:pPr>
            <a:r>
              <a:rPr lang="en"/>
              <a:t>Both changes - represents keeping both local changes along with everything in the remote repository</a:t>
            </a:r>
            <a:endParaRPr/>
          </a:p>
          <a:p>
            <a:pPr marL="0" lvl="0" indent="0" algn="l" rtl="0">
              <a:spcBef>
                <a:spcPts val="1200"/>
              </a:spcBef>
              <a:spcAft>
                <a:spcPts val="0"/>
              </a:spcAft>
              <a:buNone/>
            </a:pPr>
            <a:r>
              <a:rPr lang="en"/>
              <a:t>Compare Changes - opens a new file tab in VS Code to show the differences in more detail</a:t>
            </a:r>
            <a:endParaRPr/>
          </a:p>
          <a:p>
            <a:pPr marL="0" lvl="0" indent="0" algn="l" rtl="0">
              <a:spcBef>
                <a:spcPts val="1200"/>
              </a:spcBef>
              <a:spcAft>
                <a:spcPts val="1200"/>
              </a:spcAft>
              <a:buNone/>
            </a:pPr>
            <a:r>
              <a:rPr lang="en"/>
              <a:t>	See next slide</a:t>
            </a:r>
            <a:endParaRPr/>
          </a:p>
        </p:txBody>
      </p:sp>
      <p:pic>
        <p:nvPicPr>
          <p:cNvPr id="245" name="Google Shape;245;p31"/>
          <p:cNvPicPr preferRelativeResize="0"/>
          <p:nvPr/>
        </p:nvPicPr>
        <p:blipFill rotWithShape="1">
          <a:blip r:embed="rId3">
            <a:alphaModFix/>
          </a:blip>
          <a:srcRect l="38766" t="42788" b="24298"/>
          <a:stretch/>
        </p:blipFill>
        <p:spPr>
          <a:xfrm>
            <a:off x="5125125" y="3554525"/>
            <a:ext cx="4018876" cy="914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Creating a Github Account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 Conflicts 3 (VS Code 3)</a:t>
            </a:r>
            <a:endParaRPr/>
          </a:p>
        </p:txBody>
      </p:sp>
      <p:sp>
        <p:nvSpPr>
          <p:cNvPr id="251" name="Google Shape;251;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Local Changes - highlighted in red</a:t>
            </a:r>
            <a:endParaRPr/>
          </a:p>
          <a:p>
            <a:pPr marL="0" lvl="0" indent="0" algn="l" rtl="0">
              <a:spcBef>
                <a:spcPts val="1200"/>
              </a:spcBef>
              <a:spcAft>
                <a:spcPts val="0"/>
              </a:spcAft>
              <a:buNone/>
            </a:pPr>
            <a:r>
              <a:rPr lang="en"/>
              <a:t>	Set on the left side of the window</a:t>
            </a:r>
            <a:endParaRPr/>
          </a:p>
          <a:p>
            <a:pPr marL="0" lvl="0" indent="0" algn="l" rtl="0">
              <a:spcBef>
                <a:spcPts val="1200"/>
              </a:spcBef>
              <a:spcAft>
                <a:spcPts val="0"/>
              </a:spcAft>
              <a:buNone/>
            </a:pPr>
            <a:r>
              <a:rPr lang="en"/>
              <a:t>Remote Changes - highlighted in green</a:t>
            </a:r>
            <a:endParaRPr/>
          </a:p>
          <a:p>
            <a:pPr marL="0" lvl="0" indent="0" algn="l" rtl="0">
              <a:spcBef>
                <a:spcPts val="1200"/>
              </a:spcBef>
              <a:spcAft>
                <a:spcPts val="0"/>
              </a:spcAft>
              <a:buNone/>
            </a:pPr>
            <a:r>
              <a:rPr lang="en"/>
              <a:t>	Set on the right side of the window</a:t>
            </a:r>
            <a:endParaRPr/>
          </a:p>
          <a:p>
            <a:pPr marL="0" lvl="0" indent="0" algn="l" rtl="0">
              <a:spcBef>
                <a:spcPts val="1200"/>
              </a:spcBef>
              <a:spcAft>
                <a:spcPts val="1200"/>
              </a:spcAft>
              <a:buNone/>
            </a:pPr>
            <a:r>
              <a:rPr lang="en"/>
              <a:t>Move back to the tab with the merge conflict denoted by a ‘!’ next to the name to continue resolving the merge conflict. (in this case, that would be README.md !</a:t>
            </a:r>
            <a:endParaRPr/>
          </a:p>
        </p:txBody>
      </p:sp>
      <p:pic>
        <p:nvPicPr>
          <p:cNvPr id="252" name="Google Shape;252;p32"/>
          <p:cNvPicPr preferRelativeResize="0"/>
          <p:nvPr/>
        </p:nvPicPr>
        <p:blipFill>
          <a:blip r:embed="rId3">
            <a:alphaModFix/>
          </a:blip>
          <a:stretch>
            <a:fillRect/>
          </a:stretch>
        </p:blipFill>
        <p:spPr>
          <a:xfrm>
            <a:off x="3549080" y="3995402"/>
            <a:ext cx="5594921" cy="1105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 Conflicts 3 (VS Code 4)</a:t>
            </a:r>
            <a:endParaRPr/>
          </a:p>
        </p:txBody>
      </p:sp>
      <p:sp>
        <p:nvSpPr>
          <p:cNvPr id="258" name="Google Shape;258;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each difference with local changes highlighted in green and more recent remote changes highlighted in blue, choose the option that best suits the situation</a:t>
            </a:r>
            <a:endParaRPr/>
          </a:p>
          <a:p>
            <a:pPr marL="0" lvl="0" indent="0" algn="l" rtl="0">
              <a:spcBef>
                <a:spcPts val="1200"/>
              </a:spcBef>
              <a:spcAft>
                <a:spcPts val="1200"/>
              </a:spcAft>
              <a:buNone/>
            </a:pPr>
            <a:endParaRPr/>
          </a:p>
        </p:txBody>
      </p:sp>
      <p:pic>
        <p:nvPicPr>
          <p:cNvPr id="259" name="Google Shape;259;p33"/>
          <p:cNvPicPr preferRelativeResize="0"/>
          <p:nvPr/>
        </p:nvPicPr>
        <p:blipFill rotWithShape="1">
          <a:blip r:embed="rId3">
            <a:alphaModFix/>
          </a:blip>
          <a:srcRect l="38766" t="42788" b="24298"/>
          <a:stretch/>
        </p:blipFill>
        <p:spPr>
          <a:xfrm>
            <a:off x="4197475" y="3784150"/>
            <a:ext cx="4018876" cy="914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Git in VSCode (second easiest; still has GUI)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VSCode vs Github Desktop</a:t>
            </a:r>
            <a:endParaRPr/>
          </a:p>
        </p:txBody>
      </p:sp>
      <p:sp>
        <p:nvSpPr>
          <p:cNvPr id="270" name="Google Shape;270;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While using VSCode directly cuts out the middle man of Github Desktop, it may be a bit more confusing compared to using Github Desktop in conjunction with VSCode</a:t>
            </a:r>
            <a:endParaRPr/>
          </a:p>
          <a:p>
            <a:pPr marL="0" lvl="0" indent="0" algn="l" rtl="0">
              <a:spcBef>
                <a:spcPts val="1200"/>
              </a:spcBef>
              <a:spcAft>
                <a:spcPts val="1200"/>
              </a:spcAft>
              <a:buNone/>
            </a:pPr>
            <a:r>
              <a:rPr lang="en"/>
              <a:t>Using VSCode could potentially allow the process to be streamlined if you get familiar enough with the process compared to using Github Desktop with VSCode.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Cloning the Repository</a:t>
            </a:r>
            <a:endParaRPr/>
          </a:p>
        </p:txBody>
      </p:sp>
      <p:sp>
        <p:nvSpPr>
          <p:cNvPr id="276" name="Google Shape;276;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First open VSCode</a:t>
            </a:r>
            <a:endParaRPr/>
          </a:p>
          <a:p>
            <a:pPr marL="0" lvl="0" indent="0" algn="l" rtl="0">
              <a:spcBef>
                <a:spcPts val="1200"/>
              </a:spcBef>
              <a:spcAft>
                <a:spcPts val="0"/>
              </a:spcAft>
              <a:buNone/>
            </a:pPr>
            <a:r>
              <a:rPr lang="en"/>
              <a:t>On the Welcome tab, click Clone a Repository (do not click “Clone from Github”)</a:t>
            </a:r>
            <a:endParaRPr/>
          </a:p>
          <a:p>
            <a:pPr marL="457200" lvl="0" indent="-304958" algn="l" rtl="0">
              <a:spcBef>
                <a:spcPts val="1200"/>
              </a:spcBef>
              <a:spcAft>
                <a:spcPts val="0"/>
              </a:spcAft>
              <a:buSzPct val="100000"/>
              <a:buChar char="●"/>
            </a:pPr>
            <a:r>
              <a:rPr lang="en"/>
              <a:t>Go to the repository URL</a:t>
            </a:r>
            <a:endParaRPr/>
          </a:p>
          <a:p>
            <a:pPr marL="457200" lvl="0" indent="-304958" algn="l" rtl="0">
              <a:spcBef>
                <a:spcPts val="0"/>
              </a:spcBef>
              <a:spcAft>
                <a:spcPts val="0"/>
              </a:spcAft>
              <a:buSzPct val="100000"/>
              <a:buChar char="●"/>
            </a:pPr>
            <a:r>
              <a:rPr lang="en"/>
              <a:t>Click the “Code &lt;&gt;” button</a:t>
            </a:r>
            <a:endParaRPr/>
          </a:p>
          <a:p>
            <a:pPr marL="457200" lvl="0" indent="-304958" algn="l" rtl="0">
              <a:spcBef>
                <a:spcPts val="0"/>
              </a:spcBef>
              <a:spcAft>
                <a:spcPts val="0"/>
              </a:spcAft>
              <a:buSzPct val="100000"/>
              <a:buChar char="●"/>
            </a:pPr>
            <a:r>
              <a:rPr lang="en"/>
              <a:t>Then click the double square button to copy the HTTPS url</a:t>
            </a:r>
            <a:endParaRPr/>
          </a:p>
          <a:p>
            <a:pPr marL="0" lvl="0" indent="0" algn="l" rtl="0">
              <a:spcBef>
                <a:spcPts val="1200"/>
              </a:spcBef>
              <a:spcAft>
                <a:spcPts val="0"/>
              </a:spcAft>
              <a:buNone/>
            </a:pPr>
            <a:r>
              <a:rPr lang="en"/>
              <a:t>Next, in the textbox in VSCode, paste in the repository URL</a:t>
            </a:r>
            <a:endParaRPr/>
          </a:p>
          <a:p>
            <a:pPr marL="0" lvl="0" indent="0" algn="l" rtl="0">
              <a:spcBef>
                <a:spcPts val="1200"/>
              </a:spcBef>
              <a:spcAft>
                <a:spcPts val="0"/>
              </a:spcAft>
              <a:buNone/>
            </a:pPr>
            <a:r>
              <a:rPr lang="en"/>
              <a:t>Click “clone repository from URL”</a:t>
            </a:r>
            <a:endParaRPr/>
          </a:p>
          <a:p>
            <a:pPr marL="0" lvl="0" indent="0" algn="l" rtl="0">
              <a:spcBef>
                <a:spcPts val="1200"/>
              </a:spcBef>
              <a:spcAft>
                <a:spcPts val="0"/>
              </a:spcAft>
              <a:buNone/>
            </a:pPr>
            <a:r>
              <a:rPr lang="en"/>
              <a:t>Find the folder you want to place the project and click “OK”</a:t>
            </a:r>
            <a:endParaRPr/>
          </a:p>
          <a:p>
            <a:pPr marL="0" lvl="0" indent="0" algn="l" rtl="0">
              <a:spcBef>
                <a:spcPts val="1200"/>
              </a:spcBef>
              <a:spcAft>
                <a:spcPts val="1200"/>
              </a:spcAft>
              <a:buNone/>
            </a:pPr>
            <a:r>
              <a:rPr lang="en"/>
              <a:t>I chose: “C:\Users\&lt;username&gt;\OneDrive\Documents\GitHub” where username is the name of the home directory.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Reopening the Project</a:t>
            </a:r>
            <a:endParaRPr/>
          </a:p>
        </p:txBody>
      </p:sp>
      <p:sp>
        <p:nvSpPr>
          <p:cNvPr id="282" name="Google Shape;282;p37"/>
          <p:cNvSpPr txBox="1">
            <a:spLocks noGrp="1"/>
          </p:cNvSpPr>
          <p:nvPr>
            <p:ph type="body" idx="1"/>
          </p:nvPr>
        </p:nvSpPr>
        <p:spPr>
          <a:xfrm>
            <a:off x="1297500" y="1567550"/>
            <a:ext cx="3386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VSCode doesn’t have your project open already reopening the project, then click first icon on the left below the blue VSCode symbol to open what would be the built in VSCode file explorer boxed in red</a:t>
            </a:r>
            <a:endParaRPr/>
          </a:p>
          <a:p>
            <a:pPr marL="0" lvl="0" indent="0" algn="l" rtl="0">
              <a:spcBef>
                <a:spcPts val="1200"/>
              </a:spcBef>
              <a:spcAft>
                <a:spcPts val="0"/>
              </a:spcAft>
              <a:buNone/>
            </a:pPr>
            <a:r>
              <a:rPr lang="en"/>
              <a:t>Then click “Open Folder”</a:t>
            </a:r>
            <a:endParaRPr/>
          </a:p>
          <a:p>
            <a:pPr marL="0" lvl="0" indent="0" algn="l" rtl="0">
              <a:spcBef>
                <a:spcPts val="1200"/>
              </a:spcBef>
              <a:spcAft>
                <a:spcPts val="1200"/>
              </a:spcAft>
              <a:buNone/>
            </a:pPr>
            <a:r>
              <a:rPr lang="en"/>
              <a:t>Browse to the folder that is the repository and click “Select Folder”</a:t>
            </a:r>
            <a:endParaRPr/>
          </a:p>
        </p:txBody>
      </p:sp>
      <p:pic>
        <p:nvPicPr>
          <p:cNvPr id="283" name="Google Shape;283;p37"/>
          <p:cNvPicPr preferRelativeResize="0"/>
          <p:nvPr/>
        </p:nvPicPr>
        <p:blipFill>
          <a:blip r:embed="rId3">
            <a:alphaModFix/>
          </a:blip>
          <a:stretch>
            <a:fillRect/>
          </a:stretch>
        </p:blipFill>
        <p:spPr>
          <a:xfrm>
            <a:off x="4853197" y="900100"/>
            <a:ext cx="4290799" cy="3637201"/>
          </a:xfrm>
          <a:prstGeom prst="rect">
            <a:avLst/>
          </a:prstGeom>
          <a:noFill/>
          <a:ln>
            <a:noFill/>
          </a:ln>
        </p:spPr>
      </p:pic>
      <p:sp>
        <p:nvSpPr>
          <p:cNvPr id="284" name="Google Shape;284;p37"/>
          <p:cNvSpPr/>
          <p:nvPr/>
        </p:nvSpPr>
        <p:spPr>
          <a:xfrm>
            <a:off x="4858775" y="1093000"/>
            <a:ext cx="248100" cy="257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Adding Changes to the Repository 1</a:t>
            </a:r>
            <a:endParaRPr/>
          </a:p>
        </p:txBody>
      </p:sp>
      <p:sp>
        <p:nvSpPr>
          <p:cNvPr id="290" name="Google Shape;290;p38"/>
          <p:cNvSpPr txBox="1">
            <a:spLocks noGrp="1"/>
          </p:cNvSpPr>
          <p:nvPr>
            <p:ph type="body" idx="1"/>
          </p:nvPr>
        </p:nvSpPr>
        <p:spPr>
          <a:xfrm>
            <a:off x="1297500" y="1567550"/>
            <a:ext cx="7038900" cy="1168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In VSCode, navigate the explorer to choose which files you want to edit and make your changes</a:t>
            </a:r>
            <a:endParaRPr/>
          </a:p>
          <a:p>
            <a:pPr marL="0" lvl="0" indent="0" algn="l" rtl="0">
              <a:spcBef>
                <a:spcPts val="1200"/>
              </a:spcBef>
              <a:spcAft>
                <a:spcPts val="0"/>
              </a:spcAft>
              <a:buNone/>
            </a:pPr>
            <a:r>
              <a:rPr lang="en"/>
              <a:t>Note that a white circle next to the file in a tab means that the file has unsaved changes</a:t>
            </a:r>
            <a:endParaRPr/>
          </a:p>
          <a:p>
            <a:pPr marL="0" lvl="0" indent="0" algn="l" rtl="0">
              <a:spcBef>
                <a:spcPts val="1200"/>
              </a:spcBef>
              <a:spcAft>
                <a:spcPts val="1200"/>
              </a:spcAft>
              <a:buNone/>
            </a:pPr>
            <a:r>
              <a:rPr lang="en"/>
              <a:t>Go to file -&gt; save or use the shortcut Ctrl + s or turn on autosave by going to file -&gt; autosave to save the file</a:t>
            </a:r>
            <a:endParaRPr/>
          </a:p>
        </p:txBody>
      </p:sp>
      <p:pic>
        <p:nvPicPr>
          <p:cNvPr id="291" name="Google Shape;291;p38"/>
          <p:cNvPicPr preferRelativeResize="0"/>
          <p:nvPr/>
        </p:nvPicPr>
        <p:blipFill>
          <a:blip r:embed="rId3">
            <a:alphaModFix/>
          </a:blip>
          <a:stretch>
            <a:fillRect/>
          </a:stretch>
        </p:blipFill>
        <p:spPr>
          <a:xfrm>
            <a:off x="4720974" y="2687956"/>
            <a:ext cx="4294425" cy="2365749"/>
          </a:xfrm>
          <a:prstGeom prst="rect">
            <a:avLst/>
          </a:prstGeom>
          <a:noFill/>
          <a:ln>
            <a:noFill/>
          </a:ln>
        </p:spPr>
      </p:pic>
      <p:sp>
        <p:nvSpPr>
          <p:cNvPr id="292" name="Google Shape;292;p38"/>
          <p:cNvSpPr txBox="1"/>
          <p:nvPr/>
        </p:nvSpPr>
        <p:spPr>
          <a:xfrm>
            <a:off x="1377725" y="3003425"/>
            <a:ext cx="3251400" cy="214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lt1"/>
                </a:solidFill>
                <a:latin typeface="Lato"/>
                <a:ea typeface="Lato"/>
                <a:cs typeface="Lato"/>
                <a:sym typeface="Lato"/>
              </a:rPr>
              <a:t>Then, after saving the files you want to add, click the third icon with the three circles to see the graphical git interface in VSCode. This would be used instead of github desktop or the terminal</a:t>
            </a:r>
            <a:endParaRPr sz="1300">
              <a:solidFill>
                <a:schemeClr val="lt1"/>
              </a:solidFill>
              <a:latin typeface="Lato"/>
              <a:ea typeface="Lato"/>
              <a:cs typeface="Lato"/>
              <a:sym typeface="Lato"/>
            </a:endParaRPr>
          </a:p>
          <a:p>
            <a:pPr marL="0" lvl="0" indent="0" algn="l" rtl="0">
              <a:lnSpc>
                <a:spcPct val="115000"/>
              </a:lnSpc>
              <a:spcBef>
                <a:spcPts val="1200"/>
              </a:spcBef>
              <a:spcAft>
                <a:spcPts val="1200"/>
              </a:spcAft>
              <a:buNone/>
            </a:pPr>
            <a:r>
              <a:rPr lang="en" sz="1300">
                <a:solidFill>
                  <a:schemeClr val="lt1"/>
                </a:solidFill>
                <a:latin typeface="Lato"/>
                <a:ea typeface="Lato"/>
                <a:cs typeface="Lato"/>
                <a:sym typeface="Lato"/>
              </a:rPr>
              <a:t>Note - a ‘M’ indicates that a file has saved changes or that it is “modified” that are not committed to git</a:t>
            </a:r>
            <a:endParaRPr sz="13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Adding Changes to the Repository 2</a:t>
            </a:r>
            <a:endParaRPr/>
          </a:p>
        </p:txBody>
      </p:sp>
      <p:sp>
        <p:nvSpPr>
          <p:cNvPr id="298" name="Google Shape;298;p39"/>
          <p:cNvSpPr txBox="1">
            <a:spLocks noGrp="1"/>
          </p:cNvSpPr>
          <p:nvPr>
            <p:ph type="body" idx="1"/>
          </p:nvPr>
        </p:nvSpPr>
        <p:spPr>
          <a:xfrm>
            <a:off x="1297500" y="1567550"/>
            <a:ext cx="7038900" cy="1190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After the file is saved, the icon with three circles connected together represents the version control tab in VSCode which can then be used to “stage” and commit changes</a:t>
            </a:r>
            <a:endParaRPr/>
          </a:p>
          <a:p>
            <a:pPr marL="0" lvl="0" indent="0" algn="l" rtl="0">
              <a:spcBef>
                <a:spcPts val="1200"/>
              </a:spcBef>
              <a:spcAft>
                <a:spcPts val="1200"/>
              </a:spcAft>
              <a:buNone/>
            </a:pPr>
            <a:r>
              <a:rPr lang="en"/>
              <a:t>Stage - to add changes to a commit. You can choose to exclude files from the commit which is why there is an additional step to stage your changes</a:t>
            </a:r>
            <a:endParaRPr/>
          </a:p>
        </p:txBody>
      </p:sp>
      <p:pic>
        <p:nvPicPr>
          <p:cNvPr id="299" name="Google Shape;299;p39"/>
          <p:cNvPicPr preferRelativeResize="0"/>
          <p:nvPr/>
        </p:nvPicPr>
        <p:blipFill>
          <a:blip r:embed="rId3">
            <a:alphaModFix/>
          </a:blip>
          <a:stretch>
            <a:fillRect/>
          </a:stretch>
        </p:blipFill>
        <p:spPr>
          <a:xfrm>
            <a:off x="4822025" y="2757676"/>
            <a:ext cx="4239299" cy="2135250"/>
          </a:xfrm>
          <a:prstGeom prst="rect">
            <a:avLst/>
          </a:prstGeom>
          <a:noFill/>
          <a:ln>
            <a:noFill/>
          </a:ln>
        </p:spPr>
      </p:pic>
      <p:sp>
        <p:nvSpPr>
          <p:cNvPr id="300" name="Google Shape;300;p39"/>
          <p:cNvSpPr txBox="1"/>
          <p:nvPr/>
        </p:nvSpPr>
        <p:spPr>
          <a:xfrm>
            <a:off x="1405275" y="2746250"/>
            <a:ext cx="3288300" cy="191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lt1"/>
                </a:solidFill>
                <a:latin typeface="Lato"/>
                <a:ea typeface="Lato"/>
                <a:cs typeface="Lato"/>
                <a:sym typeface="Lato"/>
              </a:rPr>
              <a:t>To stage files, hover over the file name and click the ‘+’ that appears next to it to add it to a potential commit</a:t>
            </a:r>
            <a:endParaRPr sz="1300">
              <a:solidFill>
                <a:schemeClr val="lt1"/>
              </a:solidFill>
              <a:latin typeface="Lato"/>
              <a:ea typeface="Lato"/>
              <a:cs typeface="Lato"/>
              <a:sym typeface="Lato"/>
            </a:endParaRPr>
          </a:p>
          <a:p>
            <a:pPr marL="0" lvl="0" indent="0" algn="l" rtl="0">
              <a:lnSpc>
                <a:spcPct val="115000"/>
              </a:lnSpc>
              <a:spcBef>
                <a:spcPts val="1200"/>
              </a:spcBef>
              <a:spcAft>
                <a:spcPts val="1200"/>
              </a:spcAft>
              <a:buNone/>
            </a:pPr>
            <a:r>
              <a:rPr lang="en" sz="1300">
                <a:solidFill>
                  <a:schemeClr val="lt1"/>
                </a:solidFill>
                <a:latin typeface="Lato"/>
                <a:ea typeface="Lato"/>
                <a:cs typeface="Lato"/>
                <a:sym typeface="Lato"/>
              </a:rPr>
              <a:t>Then, add your message to describe the changes you made and click commit. This saves to your local repository in git. Notice the ‘M’ disappears.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Getting the Most Recent Changes using Pull</a:t>
            </a:r>
            <a:endParaRPr/>
          </a:p>
        </p:txBody>
      </p:sp>
      <p:sp>
        <p:nvSpPr>
          <p:cNvPr id="306" name="Google Shape;306;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Using VSCode, the button “Sync Changes” will pull the most recent</a:t>
            </a:r>
            <a:endParaRPr/>
          </a:p>
          <a:p>
            <a:pPr marL="0" lvl="0" indent="0" algn="l" rtl="0">
              <a:spcBef>
                <a:spcPts val="1200"/>
              </a:spcBef>
              <a:spcAft>
                <a:spcPts val="0"/>
              </a:spcAft>
              <a:buNone/>
            </a:pPr>
            <a:r>
              <a:rPr lang="en"/>
              <a:t>Version of the project and then, if there are no conflicting changes,</a:t>
            </a:r>
            <a:endParaRPr/>
          </a:p>
          <a:p>
            <a:pPr marL="0" lvl="0" indent="0" algn="l" rtl="0">
              <a:spcBef>
                <a:spcPts val="1200"/>
              </a:spcBef>
              <a:spcAft>
                <a:spcPts val="0"/>
              </a:spcAft>
              <a:buNone/>
            </a:pPr>
            <a:r>
              <a:rPr lang="en"/>
              <a:t>Upload your local copy of the repository to the remote on github</a:t>
            </a:r>
            <a:endParaRPr/>
          </a:p>
          <a:p>
            <a:pPr marL="0" lvl="0" indent="0" algn="l" rtl="0">
              <a:spcBef>
                <a:spcPts val="1200"/>
              </a:spcBef>
              <a:spcAft>
                <a:spcPts val="0"/>
              </a:spcAft>
              <a:buNone/>
            </a:pPr>
            <a:r>
              <a:rPr lang="en"/>
              <a:t>If a popup appears asking to use git fetch periodically, that means it is offering to periodically check to make sure that you are running the most recent project version. It is similar to how you can “Check for Updates” on a windows machine to see if there are any available updates. This option would make this happen periodically and automatically. I personally choose no. </a:t>
            </a:r>
            <a:endParaRPr/>
          </a:p>
          <a:p>
            <a:pPr marL="0" lvl="0" indent="0" algn="l" rtl="0">
              <a:spcBef>
                <a:spcPts val="1200"/>
              </a:spcBef>
              <a:spcAft>
                <a:spcPts val="1200"/>
              </a:spcAft>
              <a:buNone/>
            </a:pPr>
            <a:r>
              <a:rPr lang="en"/>
              <a:t>If there is a problem uploading to the remote repository on github, then you have a merge conflict</a:t>
            </a:r>
            <a:endParaRPr/>
          </a:p>
        </p:txBody>
      </p:sp>
      <p:pic>
        <p:nvPicPr>
          <p:cNvPr id="307" name="Google Shape;307;p40"/>
          <p:cNvPicPr preferRelativeResize="0"/>
          <p:nvPr/>
        </p:nvPicPr>
        <p:blipFill>
          <a:blip r:embed="rId3">
            <a:alphaModFix/>
          </a:blip>
          <a:stretch>
            <a:fillRect/>
          </a:stretch>
        </p:blipFill>
        <p:spPr>
          <a:xfrm>
            <a:off x="6888950" y="1567550"/>
            <a:ext cx="1447450" cy="63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 Conflicts</a:t>
            </a:r>
            <a:endParaRPr/>
          </a:p>
        </p:txBody>
      </p:sp>
      <p:sp>
        <p:nvSpPr>
          <p:cNvPr id="313" name="Google Shape;313;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picture shows how merge conflicts are displayed in VSCode</a:t>
            </a:r>
            <a:endParaRPr/>
          </a:p>
          <a:p>
            <a:pPr marL="0" lvl="0" indent="0" algn="l" rtl="0">
              <a:spcBef>
                <a:spcPts val="1200"/>
              </a:spcBef>
              <a:spcAft>
                <a:spcPts val="0"/>
              </a:spcAft>
              <a:buNone/>
            </a:pPr>
            <a:r>
              <a:rPr lang="en"/>
              <a:t>The ! next to the file name indicates a merge conflict</a:t>
            </a:r>
            <a:endParaRPr/>
          </a:p>
          <a:p>
            <a:pPr marL="0" lvl="0" indent="0" algn="l" rtl="0">
              <a:spcBef>
                <a:spcPts val="1200"/>
              </a:spcBef>
              <a:spcAft>
                <a:spcPts val="0"/>
              </a:spcAft>
              <a:buNone/>
            </a:pPr>
            <a:r>
              <a:rPr lang="en"/>
              <a:t>Green represents current changes (made locally) and blue represents incoming changes (from the remote on github)</a:t>
            </a:r>
            <a:endParaRPr/>
          </a:p>
          <a:p>
            <a:pPr marL="0" lvl="0" indent="0" algn="l" rtl="0">
              <a:spcBef>
                <a:spcPts val="1200"/>
              </a:spcBef>
              <a:spcAft>
                <a:spcPts val="0"/>
              </a:spcAft>
              <a:buNone/>
            </a:pPr>
            <a:r>
              <a:rPr lang="en"/>
              <a:t>After the conflict is resolved,</a:t>
            </a:r>
            <a:endParaRPr/>
          </a:p>
          <a:p>
            <a:pPr marL="0" lvl="0" indent="0" algn="l" rtl="0">
              <a:spcBef>
                <a:spcPts val="1200"/>
              </a:spcBef>
              <a:spcAft>
                <a:spcPts val="0"/>
              </a:spcAft>
              <a:buNone/>
            </a:pPr>
            <a:r>
              <a:rPr lang="en"/>
              <a:t>Stage the change like normal</a:t>
            </a:r>
            <a:endParaRPr/>
          </a:p>
          <a:p>
            <a:pPr marL="0" lvl="0" indent="0" algn="l" rtl="0">
              <a:spcBef>
                <a:spcPts val="1200"/>
              </a:spcBef>
              <a:spcAft>
                <a:spcPts val="1200"/>
              </a:spcAft>
              <a:buNone/>
            </a:pPr>
            <a:r>
              <a:rPr lang="en"/>
              <a:t>And commit the result</a:t>
            </a:r>
            <a:endParaRPr/>
          </a:p>
        </p:txBody>
      </p:sp>
      <p:pic>
        <p:nvPicPr>
          <p:cNvPr id="314" name="Google Shape;314;p41"/>
          <p:cNvPicPr preferRelativeResize="0"/>
          <p:nvPr/>
        </p:nvPicPr>
        <p:blipFill>
          <a:blip r:embed="rId3">
            <a:alphaModFix/>
          </a:blip>
          <a:stretch>
            <a:fillRect/>
          </a:stretch>
        </p:blipFill>
        <p:spPr>
          <a:xfrm>
            <a:off x="3481050" y="2803496"/>
            <a:ext cx="5662948" cy="234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Navigate to https://github.com/pricing</a:t>
            </a:r>
            <a:endParaRPr/>
          </a:p>
          <a:p>
            <a:pPr marL="0" lvl="0" indent="0" algn="l" rtl="0">
              <a:spcBef>
                <a:spcPts val="0"/>
              </a:spcBef>
              <a:spcAft>
                <a:spcPts val="0"/>
              </a:spcAft>
              <a:buNone/>
            </a:pPr>
            <a:r>
              <a:rPr lang="en"/>
              <a:t>For more information on the tiers, see: </a:t>
            </a:r>
            <a:r>
              <a:rPr lang="en" u="sng">
                <a:solidFill>
                  <a:schemeClr val="hlink"/>
                </a:solidFill>
                <a:hlinkClick r:id="rId3"/>
              </a:rPr>
              <a:t>https://github.blog/2022-06-01-github-team-or-free-how-to-choose-the-right-plan/#:~:text=Erdem%3A%20The%20Free%20plan%20automatically,%2C%20as%20an%20add%2Don</a:t>
            </a:r>
            <a:r>
              <a:rPr lang="en"/>
              <a:t>.</a:t>
            </a:r>
            <a:endParaRPr/>
          </a:p>
          <a:p>
            <a:pPr marL="0" lvl="0" indent="0" algn="l" rtl="0">
              <a:spcBef>
                <a:spcPts val="1200"/>
              </a:spcBef>
              <a:spcAft>
                <a:spcPts val="0"/>
              </a:spcAft>
              <a:buNone/>
            </a:pPr>
            <a:r>
              <a:rPr lang="en"/>
              <a:t>This tutorial will cover using the free plan</a:t>
            </a:r>
            <a:endParaRPr/>
          </a:p>
          <a:p>
            <a:pPr marL="457200" lvl="0" indent="-311150" algn="l" rtl="0">
              <a:spcBef>
                <a:spcPts val="1200"/>
              </a:spcBef>
              <a:spcAft>
                <a:spcPts val="0"/>
              </a:spcAft>
              <a:buSzPts val="1300"/>
              <a:buChar char="●"/>
            </a:pPr>
            <a:r>
              <a:rPr lang="en"/>
              <a:t>Click Join for free and create the account</a:t>
            </a:r>
            <a:endParaRPr/>
          </a:p>
        </p:txBody>
      </p:sp>
      <p:sp>
        <p:nvSpPr>
          <p:cNvPr id="147" name="Google Shape;147;p15"/>
          <p:cNvSpPr/>
          <p:nvPr/>
        </p:nvSpPr>
        <p:spPr>
          <a:xfrm>
            <a:off x="7170825" y="1097275"/>
            <a:ext cx="365700" cy="210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Merge Conflicts (continued)</a:t>
            </a:r>
            <a:endParaRPr/>
          </a:p>
        </p:txBody>
      </p:sp>
      <p:sp>
        <p:nvSpPr>
          <p:cNvPr id="320" name="Google Shape;320;p4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last step is to sync the changes to upload to github</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Git in Terminal (hardest to figure out; easiest to use)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Link to Repository w/ Notes</a:t>
            </a:r>
            <a:endParaRPr/>
          </a:p>
        </p:txBody>
      </p:sp>
      <p:sp>
        <p:nvSpPr>
          <p:cNvPr id="336" name="Google Shape;336;p4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hlinkClick r:id="rId3"/>
              </a:rPr>
              <a:t>https://github.com/sideOfLentils/polygon-plots</a:t>
            </a:r>
            <a:r>
              <a:rPr lang="en-US"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Getting Git Installed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Mac</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Check to see if git is already installed by </a:t>
            </a:r>
            <a:endParaRPr/>
          </a:p>
          <a:p>
            <a:pPr marL="457200" lvl="0" indent="-311150" algn="l" rtl="0">
              <a:spcBef>
                <a:spcPts val="1200"/>
              </a:spcBef>
              <a:spcAft>
                <a:spcPts val="0"/>
              </a:spcAft>
              <a:buSzPts val="1300"/>
              <a:buChar char="●"/>
            </a:pPr>
            <a:r>
              <a:rPr lang="en"/>
              <a:t>Opening Bash</a:t>
            </a:r>
            <a:endParaRPr/>
          </a:p>
          <a:p>
            <a:pPr marL="457200" lvl="0" indent="-311150" algn="l" rtl="0">
              <a:spcBef>
                <a:spcPts val="0"/>
              </a:spcBef>
              <a:spcAft>
                <a:spcPts val="0"/>
              </a:spcAft>
              <a:buSzPts val="1300"/>
              <a:buChar char="●"/>
            </a:pPr>
            <a:r>
              <a:rPr lang="en"/>
              <a:t>And typing `git version`</a:t>
            </a:r>
            <a:endParaRPr/>
          </a:p>
          <a:p>
            <a:pPr marL="457200" lvl="0" indent="-311150" algn="l" rtl="0">
              <a:spcBef>
                <a:spcPts val="0"/>
              </a:spcBef>
              <a:spcAft>
                <a:spcPts val="0"/>
              </a:spcAft>
              <a:buSzPts val="1300"/>
              <a:buChar char="●"/>
            </a:pPr>
            <a:r>
              <a:rPr lang="en"/>
              <a:t>Hit enter</a:t>
            </a:r>
            <a:endParaRPr/>
          </a:p>
          <a:p>
            <a:pPr marL="457200" lvl="0" indent="-311150" algn="l" rtl="0">
              <a:spcBef>
                <a:spcPts val="0"/>
              </a:spcBef>
              <a:spcAft>
                <a:spcPts val="0"/>
              </a:spcAft>
              <a:buSzPts val="1300"/>
              <a:buChar char="●"/>
            </a:pPr>
            <a:r>
              <a:rPr lang="en"/>
              <a:t>You will see if git is installed already or not</a:t>
            </a:r>
            <a:endParaRPr/>
          </a:p>
          <a:p>
            <a:pPr marL="457200" lvl="0" indent="-311150" algn="l" rtl="0">
              <a:spcBef>
                <a:spcPts val="0"/>
              </a:spcBef>
              <a:spcAft>
                <a:spcPts val="0"/>
              </a:spcAft>
              <a:buSzPts val="1300"/>
              <a:buChar char="●"/>
            </a:pPr>
            <a:r>
              <a:rPr lang="en"/>
              <a:t>If not, then go to the link below which should download the installer automatically</a:t>
            </a:r>
            <a:endParaRPr/>
          </a:p>
          <a:p>
            <a:pPr marL="0" lvl="0" indent="0" algn="l" rtl="0">
              <a:spcBef>
                <a:spcPts val="1200"/>
              </a:spcBef>
              <a:spcAft>
                <a:spcPts val="0"/>
              </a:spcAft>
              <a:buNone/>
            </a:pPr>
            <a:r>
              <a:rPr lang="en" u="sng">
                <a:solidFill>
                  <a:schemeClr val="hlink"/>
                </a:solidFill>
                <a:hlinkClick r:id="rId3"/>
              </a:rPr>
              <a:t>https://sourceforge.net/projects/git-osx-installer/files/git-2.23.0-intel-universal-mavericks.dmg/download?use_mirror=autoselect</a:t>
            </a:r>
            <a:r>
              <a:rPr lang="en"/>
              <a:t> </a:t>
            </a:r>
            <a:endParaRPr/>
          </a:p>
          <a:p>
            <a:pPr marL="0" lvl="0" indent="0" algn="l" rtl="0">
              <a:spcBef>
                <a:spcPts val="1200"/>
              </a:spcBef>
              <a:spcAft>
                <a:spcPts val="1200"/>
              </a:spcAft>
              <a:buNone/>
            </a:pPr>
            <a:r>
              <a:rPr lang="en"/>
              <a:t>(Homebrew can also be used to install git if that is already installed)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Windows</a:t>
            </a:r>
            <a:endParaRPr/>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 `git version` in the command line</a:t>
            </a:r>
            <a:endParaRPr/>
          </a:p>
          <a:p>
            <a:pPr marL="0" lvl="0" indent="0" algn="l" rtl="0">
              <a:spcBef>
                <a:spcPts val="1200"/>
              </a:spcBef>
              <a:spcAft>
                <a:spcPts val="0"/>
              </a:spcAft>
              <a:buNone/>
            </a:pPr>
            <a:r>
              <a:rPr lang="en"/>
              <a:t>If not installed, then go to </a:t>
            </a:r>
            <a:r>
              <a:rPr lang="en" u="sng">
                <a:solidFill>
                  <a:schemeClr val="hlink"/>
                </a:solidFill>
                <a:hlinkClick r:id="rId3"/>
              </a:rPr>
              <a:t>https://gitforwindows.org/</a:t>
            </a:r>
            <a:r>
              <a:rPr lang="en"/>
              <a:t> and install</a:t>
            </a:r>
            <a:endParaRPr/>
          </a:p>
          <a:p>
            <a:pPr marL="0" lvl="0" indent="0" algn="l" rtl="0">
              <a:spcBef>
                <a:spcPts val="1200"/>
              </a:spcBef>
              <a:spcAft>
                <a:spcPts val="0"/>
              </a:spcAft>
              <a:buNone/>
            </a:pPr>
            <a:r>
              <a:rPr lang="en"/>
              <a:t>Alternatively, you can install Windows Subsystem for Linux and install using the Linux method</a:t>
            </a:r>
            <a:endParaRPr/>
          </a:p>
          <a:p>
            <a:pPr marL="0" lvl="0" indent="0" algn="l" rtl="0">
              <a:spcBef>
                <a:spcPts val="1200"/>
              </a:spcBef>
              <a:spcAft>
                <a:spcPts val="0"/>
              </a:spcAft>
              <a:buNone/>
            </a:pPr>
            <a:r>
              <a:rPr lang="en"/>
              <a:t>To install WSL, in powershell, run `wsl --install`</a:t>
            </a:r>
            <a:endParaRPr/>
          </a:p>
          <a:p>
            <a:pPr marL="0" lvl="0" indent="0" algn="l" rtl="0">
              <a:spcBef>
                <a:spcPts val="1200"/>
              </a:spcBef>
              <a:spcAft>
                <a:spcPts val="1200"/>
              </a:spcAft>
              <a:buNone/>
            </a:pPr>
            <a:r>
              <a:rPr lang="en"/>
              <a:t>See </a:t>
            </a:r>
            <a:r>
              <a:rPr lang="en" u="sng">
                <a:solidFill>
                  <a:schemeClr val="hlink"/>
                </a:solidFill>
                <a:hlinkClick r:id="rId4"/>
              </a:rPr>
              <a:t>https://learn.microsoft.com/en-us/windows/wsl/install</a:t>
            </a:r>
            <a:r>
              <a:rPr lang="en"/>
              <a:t> for more info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Linux</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Open the terminal and type `git version` to see if it is installed</a:t>
            </a:r>
            <a:endParaRPr/>
          </a:p>
          <a:p>
            <a:pPr marL="0" lvl="0" indent="0" algn="l" rtl="0">
              <a:spcBef>
                <a:spcPts val="1200"/>
              </a:spcBef>
              <a:spcAft>
                <a:spcPts val="0"/>
              </a:spcAft>
              <a:buNone/>
            </a:pPr>
            <a:r>
              <a:rPr lang="en"/>
              <a:t>Otherwise, type `sudo apt install git`</a:t>
            </a:r>
            <a:endParaRPr/>
          </a:p>
          <a:p>
            <a:pPr marL="0" lvl="0" indent="0" algn="l" rtl="0">
              <a:spcBef>
                <a:spcPts val="1200"/>
              </a:spcBef>
              <a:spcAft>
                <a:spcPts val="1200"/>
              </a:spcAft>
              <a:buNone/>
            </a:pPr>
            <a:r>
              <a:rPr lang="en"/>
              <a:t>Enter your username and password and git should now be installed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Installing VSCode (Visual Studio Code)</a:t>
            </a:r>
            <a:endParaRPr/>
          </a:p>
        </p:txBody>
      </p:sp>
      <p:sp>
        <p:nvSpPr>
          <p:cNvPr id="176" name="Google Shape;176;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VSCode is not installed, make sure to install that before using Github Desktop since it uses Visual Studio Code by default. </a:t>
            </a:r>
            <a:endParaRPr/>
          </a:p>
          <a:p>
            <a:pPr marL="0" lvl="0" indent="0" algn="l" rtl="0">
              <a:spcBef>
                <a:spcPts val="1200"/>
              </a:spcBef>
              <a:spcAft>
                <a:spcPts val="1200"/>
              </a:spcAft>
              <a:buNone/>
            </a:pPr>
            <a:r>
              <a:rPr lang="en"/>
              <a:t>Download here: </a:t>
            </a:r>
            <a:r>
              <a:rPr lang="en" u="sng">
                <a:solidFill>
                  <a:schemeClr val="hlink"/>
                </a:solidFill>
                <a:hlinkClick r:id="rId3"/>
              </a:rPr>
              <a:t>https://code.visualstudio.com/Download</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Github Desktop (easiest way to start with git)</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1965</Words>
  <Application>Microsoft Office PowerPoint</Application>
  <PresentationFormat>On-screen Show (16:9)</PresentationFormat>
  <Paragraphs>151</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Lato</vt:lpstr>
      <vt:lpstr>Montserrat</vt:lpstr>
      <vt:lpstr>Focus</vt:lpstr>
      <vt:lpstr>Git &amp; Github Tutorial</vt:lpstr>
      <vt:lpstr>Creating a Github Account</vt:lpstr>
      <vt:lpstr>PowerPoint Presentation</vt:lpstr>
      <vt:lpstr>Getting Git Installed</vt:lpstr>
      <vt:lpstr>Mac</vt:lpstr>
      <vt:lpstr>Windows</vt:lpstr>
      <vt:lpstr>Linux</vt:lpstr>
      <vt:lpstr>Installing VSCode (Visual Studio Code)</vt:lpstr>
      <vt:lpstr>Github Desktop (easiest way to start with git)</vt:lpstr>
      <vt:lpstr>Installation</vt:lpstr>
      <vt:lpstr>Difference between remote and local repository</vt:lpstr>
      <vt:lpstr>Cloning the Remote Repository (HTTPS)</vt:lpstr>
      <vt:lpstr>Adding Changes to the Repository</vt:lpstr>
      <vt:lpstr>Getting the Most Recent Changes using Pull</vt:lpstr>
      <vt:lpstr>Merge</vt:lpstr>
      <vt:lpstr>Merge Conflicts 1</vt:lpstr>
      <vt:lpstr>Merge Conflicts 2</vt:lpstr>
      <vt:lpstr>Merge Conflicts 3 (VS Code 1)</vt:lpstr>
      <vt:lpstr>Merge Conflicts 3 (VS Code 2)</vt:lpstr>
      <vt:lpstr>Merge Conflicts 3 (VS Code 3)</vt:lpstr>
      <vt:lpstr>Merge Conflicts 3 (VS Code 4)</vt:lpstr>
      <vt:lpstr>Git in VSCode (second easiest; still has GUI)</vt:lpstr>
      <vt:lpstr>VSCode vs Github Desktop</vt:lpstr>
      <vt:lpstr>Cloning the Repository</vt:lpstr>
      <vt:lpstr>Reopening the Project</vt:lpstr>
      <vt:lpstr>Adding Changes to the Repository 1</vt:lpstr>
      <vt:lpstr>Adding Changes to the Repository 2</vt:lpstr>
      <vt:lpstr>Getting the Most Recent Changes using Pull</vt:lpstr>
      <vt:lpstr>Merge Conflicts</vt:lpstr>
      <vt:lpstr>Merge Conflicts (continued)</vt:lpstr>
      <vt:lpstr>Git in Terminal (hardest to figure out; easiest to use)</vt:lpstr>
      <vt:lpstr>Summary</vt:lpstr>
      <vt:lpstr>Link to Repository w/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 Tutorial</dc:title>
  <cp:lastModifiedBy>David Condroski</cp:lastModifiedBy>
  <cp:revision>1</cp:revision>
  <dcterms:modified xsi:type="dcterms:W3CDTF">2023-05-23T02:49:10Z</dcterms:modified>
</cp:coreProperties>
</file>