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4"/>
  </p:sldMasterIdLst>
  <p:notesMasterIdLst>
    <p:notesMasterId r:id="rId23"/>
  </p:notesMasterIdLst>
  <p:sldIdLst>
    <p:sldId id="256" r:id="rId5"/>
    <p:sldId id="257" r:id="rId6"/>
    <p:sldId id="273" r:id="rId7"/>
    <p:sldId id="258" r:id="rId8"/>
    <p:sldId id="287" r:id="rId9"/>
    <p:sldId id="288" r:id="rId10"/>
    <p:sldId id="279" r:id="rId11"/>
    <p:sldId id="289" r:id="rId12"/>
    <p:sldId id="267" r:id="rId13"/>
    <p:sldId id="276" r:id="rId14"/>
    <p:sldId id="280" r:id="rId15"/>
    <p:sldId id="290" r:id="rId16"/>
    <p:sldId id="291" r:id="rId17"/>
    <p:sldId id="292" r:id="rId18"/>
    <p:sldId id="293" r:id="rId19"/>
    <p:sldId id="277" r:id="rId20"/>
    <p:sldId id="28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9BE73-4518-41C1-B1CF-FF236EA5FFB7}" v="101" dt="2024-12-03T01:39:18.627"/>
    <p1510:client id="{458707CF-2C3A-F5CF-3CFF-C1F53ABE81C3}" v="376" dt="2024-12-03T04:41:59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0"/>
    <p:restoredTop sz="94713"/>
  </p:normalViewPr>
  <p:slideViewPr>
    <p:cSldViewPr snapToGrid="0">
      <p:cViewPr varScale="1">
        <p:scale>
          <a:sx n="128" d="100"/>
          <a:sy n="128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8FAD6-0145-524C-B684-00C5BC1A7DA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B9714-268F-EC44-93AE-3FAAC5C7E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1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B9714-268F-EC44-93AE-3FAAC5C7E8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4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18A0C-AE3E-FBF5-B92C-F2E78D30E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E09865-4E89-ED80-CA7A-8C0277B216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3416E6-C33D-065F-7EF0-25056EC20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2C1B0-8600-68BC-40B6-CF6D5A26C1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B9714-268F-EC44-93AE-3FAAC5C7E8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4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DE4D-176C-A941-8318-070A9F5D48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2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306D8-C61F-2C3E-B0B2-E01DE55A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D754BA-67FC-2793-D121-8EA18F98F3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EB24FB-549F-68E6-8CD3-AA0D9BEE6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0A1FD-A3F5-493D-927F-B5F4AC056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DE4D-176C-A941-8318-070A9F5D48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9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60EAA-2B8F-F912-10F2-1C0D4443E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59C92-553E-8166-F34C-C8BB392C9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7014A-A346-4CAD-7754-0732C39F2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F77C0-2BE0-C574-B87B-BCD982054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DE4D-176C-A941-8318-070A9F5D48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96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61DD8-B4FF-20D8-620F-09AE34457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6021BF-46C8-22B3-967C-572BE4494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12EBB-356F-78CF-555A-75E750F4F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7515E-7026-52CC-7538-4538AFE69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DE4D-176C-A941-8318-070A9F5D48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6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587CD-78D3-5273-362A-035F99819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1ADDF-D74F-913A-E941-616E8AA11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A07D0-2677-1DBF-E5DD-C89DBBEE1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5900D-13C7-0616-C9D1-D779A8781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DE4D-176C-A941-8318-070A9F5D48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2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26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8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8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9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2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EC743F4-8769-40B4-85DF-6CB8DE9F66AA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7072C6A3-A81D-9E92-4CDF-F00B729AF0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5101912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6" imgH="425" progId="TCLayout.ActiveDocument.1">
                  <p:embed/>
                </p:oleObj>
              </mc:Choice>
              <mc:Fallback>
                <p:oleObj name="think-cell Slide" r:id="rId14" imgW="426" imgH="42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FCF1CB6-7D42-3A5E-C888-890ED7D7FF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96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CA78833-E277-D414-D392-1511ED39DAF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2031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5" progId="TCLayout.ActiveDocument.1">
                  <p:embed/>
                </p:oleObj>
              </mc:Choice>
              <mc:Fallback>
                <p:oleObj name="think-cell Slide" r:id="rId3" imgW="426" imgH="425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CA78833-E277-D414-D392-1511ED39DA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6792" y="481150"/>
            <a:ext cx="7727181" cy="1715397"/>
          </a:xfrm>
        </p:spPr>
        <p:txBody>
          <a:bodyPr vert="horz">
            <a:normAutofit fontScale="90000"/>
          </a:bodyPr>
          <a:lstStyle/>
          <a:p>
            <a:r>
              <a:rPr lang="en-US" sz="6000" b="1" dirty="0"/>
              <a:t>Web-Property Property-Hub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4842" y="3137327"/>
            <a:ext cx="4371080" cy="26935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tx1"/>
                </a:solidFill>
              </a:rPr>
              <a:t>Project Presentation</a:t>
            </a:r>
          </a:p>
          <a:p>
            <a:pPr>
              <a:lnSpc>
                <a:spcPct val="114999"/>
              </a:lnSpc>
            </a:pPr>
            <a:r>
              <a:rPr lang="en-US" sz="2000" dirty="0">
                <a:solidFill>
                  <a:schemeClr val="tx1"/>
                </a:solidFill>
              </a:rPr>
              <a:t>Team Name:</a:t>
            </a: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tx1"/>
                </a:solidFill>
              </a:rPr>
              <a:t>PROPERTY </a:t>
            </a:r>
            <a:r>
              <a:rPr lang="en-US" sz="2000" dirty="0">
                <a:solidFill>
                  <a:schemeClr val="tx1"/>
                </a:solidFill>
              </a:rPr>
              <a:t>CRAFTERS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tx1"/>
                </a:solidFill>
              </a:rPr>
              <a:t>Team members: 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tx1"/>
                </a:solidFill>
              </a:rPr>
              <a:t>Walid Abdullahi (Leader), Stuart </a:t>
            </a:r>
            <a:r>
              <a:rPr lang="en-US" sz="2000" dirty="0" err="1">
                <a:solidFill>
                  <a:schemeClr val="tx1"/>
                </a:solidFill>
              </a:rPr>
              <a:t>Idehen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7A1D-8FFC-4A6A-ABAF-AEA78A44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437" y="298770"/>
            <a:ext cx="6979125" cy="794534"/>
          </a:xfrm>
        </p:spPr>
        <p:txBody>
          <a:bodyPr/>
          <a:lstStyle/>
          <a:p>
            <a:r>
              <a:rPr lang="en-US" dirty="0"/>
              <a:t>SCRUM METHOD 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95DE-2824-C7B5-804F-505156D7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240" y="1550505"/>
            <a:ext cx="9815090" cy="4820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  <a:ea typeface="+mn-lt"/>
                <a:cs typeface="+mn-lt"/>
              </a:rPr>
              <a:t>SCRUM Benefits in our Project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 sz="1800" b="1" dirty="0">
              <a:solidFill>
                <a:schemeClr val="tx1"/>
              </a:solidFill>
            </a:endParaRPr>
          </a:p>
          <a:p>
            <a:pPr marL="473710" indent="-342900">
              <a:buFont typeface="Arial"/>
              <a:buChar char="•"/>
            </a:pPr>
            <a:r>
              <a:rPr lang="en-US" sz="2000" i="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Task Prioritization</a:t>
            </a:r>
            <a:r>
              <a:rPr lang="en-US" sz="2000" i="0" dirty="0">
                <a:solidFill>
                  <a:schemeClr val="tx1"/>
                </a:solidFill>
                <a:ea typeface="+mn-lt"/>
                <a:cs typeface="+mn-lt"/>
              </a:rPr>
              <a:t>: </a:t>
            </a:r>
          </a:p>
          <a:p>
            <a:pPr marL="702310" lvl="1" indent="-342900">
              <a:buFont typeface="Arial"/>
              <a:buChar char="•"/>
            </a:pPr>
            <a:r>
              <a:rPr lang="en-US" sz="2000" i="0" dirty="0">
                <a:solidFill>
                  <a:schemeClr val="tx1"/>
                </a:solidFill>
                <a:ea typeface="+mn-lt"/>
                <a:cs typeface="+mn-lt"/>
              </a:rPr>
              <a:t>Sprints ensured key features (e.g., user authentication) were prioritized.</a:t>
            </a:r>
          </a:p>
          <a:p>
            <a:pPr marL="47371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Collaboration</a:t>
            </a:r>
            <a:r>
              <a:rPr lang="en-US" sz="2000" i="0" dirty="0">
                <a:solidFill>
                  <a:schemeClr val="tx1"/>
                </a:solidFill>
                <a:ea typeface="+mn-lt"/>
                <a:cs typeface="+mn-lt"/>
              </a:rPr>
              <a:t>: </a:t>
            </a:r>
          </a:p>
          <a:p>
            <a:pPr marL="702310" lvl="1" indent="-342900">
              <a:buFont typeface="Arial"/>
              <a:buChar char="•"/>
            </a:pPr>
            <a:r>
              <a:rPr lang="en-US" sz="2000" i="0" dirty="0">
                <a:solidFill>
                  <a:schemeClr val="tx1"/>
                </a:solidFill>
                <a:ea typeface="+mn-lt"/>
                <a:cs typeface="+mn-lt"/>
              </a:rPr>
              <a:t>Clear division of tasks allowed both team members to work efficiently and independently.</a:t>
            </a:r>
          </a:p>
          <a:p>
            <a:pPr marL="130810" indent="0">
              <a:buNone/>
            </a:pPr>
            <a:r>
              <a:rPr lang="en-US" b="1" i="1" dirty="0">
                <a:solidFill>
                  <a:schemeClr val="tx1"/>
                </a:solidFill>
                <a:ea typeface="+mn-lt"/>
                <a:cs typeface="+mn-lt"/>
              </a:rPr>
              <a:t>Future Benefits of SCRUM</a:t>
            </a:r>
            <a:r>
              <a:rPr lang="en-US" sz="2000" b="1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 sz="2000" b="1" dirty="0">
              <a:solidFill>
                <a:schemeClr val="tx1"/>
              </a:solidFill>
            </a:endParaRPr>
          </a:p>
          <a:p>
            <a:pPr marL="47371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SCRUM’s iterative framework ensures scalability and adaptability as the platform evolves.</a:t>
            </a:r>
          </a:p>
          <a:p>
            <a:pPr marL="47371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Task prioritization based on user value ensures delivery of impactful features in future projects.</a:t>
            </a:r>
          </a:p>
          <a:p>
            <a:pPr marL="473710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Retrospectives foster continuous improvement and address challenges effectively.</a:t>
            </a:r>
          </a:p>
          <a:p>
            <a:pPr marL="359410" indent="-359410">
              <a:buClr>
                <a:srgbClr val="8FA3A3"/>
              </a:buClr>
              <a:buFont typeface="Arial" panose="05000000000000000000" pitchFamily="2" charset="2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59410" indent="-359410">
              <a:buFont typeface="Arial" panose="05000000000000000000" pitchFamily="2" charset="2"/>
              <a:buChar char="•"/>
            </a:pPr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7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7AA0780-93F2-A547-F0AC-6A00258F1DF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6" imgH="425" progId="TCLayout.ActiveDocument.1">
                  <p:embed/>
                </p:oleObj>
              </mc:Choice>
              <mc:Fallback>
                <p:oleObj name="think-cell Slide" r:id="rId4" imgW="426" imgH="42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7AA0780-93F2-A547-F0AC-6A00258F1D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53519DF-A3CE-8FA2-77B2-1DF76D94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95" y="276209"/>
            <a:ext cx="10179725" cy="643632"/>
          </a:xfrm>
        </p:spPr>
        <p:txBody>
          <a:bodyPr vert="horz">
            <a:normAutofit/>
          </a:bodyPr>
          <a:lstStyle/>
          <a:p>
            <a:r>
              <a:rPr lang="en-US" sz="2000" dirty="0">
                <a:ea typeface="+mj-lt"/>
                <a:cs typeface="+mj-lt"/>
              </a:rPr>
              <a:t>Technical Implementation: Navigation &amp; Effective styling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0D61C9-ADAC-6E90-E4E4-78DDE3F9854D}"/>
              </a:ext>
            </a:extLst>
          </p:cNvPr>
          <p:cNvSpPr txBox="1"/>
          <p:nvPr/>
        </p:nvSpPr>
        <p:spPr>
          <a:xfrm>
            <a:off x="792352" y="1333851"/>
            <a:ext cx="2182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tx1"/>
                </a:solidFill>
                <a:ea typeface="+mn-lt"/>
                <a:cs typeface="+mn-lt"/>
              </a:rPr>
              <a:t>Code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en-US" sz="1400" b="1" dirty="0" err="1">
                <a:solidFill>
                  <a:schemeClr val="tx1"/>
                </a:solidFill>
                <a:ea typeface="+mn-lt"/>
                <a:cs typeface="+mn-lt"/>
              </a:rPr>
              <a:t>index.html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):</a:t>
            </a:r>
            <a:endParaRPr lang="en-US" sz="1400" b="1" i="0" dirty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4F415B-C042-B87B-7558-4EC67E150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373" y="1857071"/>
            <a:ext cx="5345662" cy="1735290"/>
          </a:xfrm>
        </p:spPr>
        <p:txBody>
          <a:bodyPr>
            <a:normAutofit/>
          </a:bodyPr>
          <a:lstStyle/>
          <a:p>
            <a:r>
              <a:rPr lang="en-US" sz="1400" dirty="0"/>
              <a:t>The navigation bar is consistently applied across all pages, creating familiarity and ease of access for users.</a:t>
            </a:r>
          </a:p>
          <a:p>
            <a:r>
              <a:rPr lang="en-US" sz="1400" dirty="0"/>
              <a:t>Each link is descriptive (e.g., "Register"), guiding users to specific functionalities without confusion.</a:t>
            </a:r>
          </a:p>
          <a:p>
            <a:r>
              <a:rPr lang="en-US" sz="1400" dirty="0"/>
              <a:t>Simple &lt;</a:t>
            </a:r>
            <a:r>
              <a:rPr lang="en-US" sz="1400" dirty="0" err="1"/>
              <a:t>ul</a:t>
            </a:r>
            <a:r>
              <a:rPr lang="en-US" sz="1400" dirty="0"/>
              <a:t>&gt; and &lt;li&gt; elements maintain a clean structure, and additional styling in </a:t>
            </a:r>
            <a:r>
              <a:rPr lang="en-US" sz="1400" dirty="0" err="1"/>
              <a:t>styles.css</a:t>
            </a:r>
            <a:r>
              <a:rPr lang="en-US" sz="1400" dirty="0"/>
              <a:t> enhances usability across devices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83839-2125-4162-3E79-164C52E04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3" y="3827393"/>
            <a:ext cx="5636591" cy="23241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1E89A2-F3A1-3E7C-1B4A-6A612093D8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37" y="3827394"/>
            <a:ext cx="5713925" cy="23241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027CFE-7DA6-CB3F-4818-11E7CBB4EB1A}"/>
              </a:ext>
            </a:extLst>
          </p:cNvPr>
          <p:cNvSpPr txBox="1"/>
          <p:nvPr/>
        </p:nvSpPr>
        <p:spPr>
          <a:xfrm>
            <a:off x="6947016" y="1333851"/>
            <a:ext cx="2182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tx1"/>
                </a:solidFill>
                <a:ea typeface="+mn-lt"/>
                <a:cs typeface="+mn-lt"/>
              </a:rPr>
              <a:t>Code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en-US" sz="1400" b="1" dirty="0" err="1">
                <a:solidFill>
                  <a:schemeClr val="tx1"/>
                </a:solidFill>
                <a:ea typeface="+mn-lt"/>
                <a:cs typeface="+mn-lt"/>
              </a:rPr>
              <a:t>buyer.html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):</a:t>
            </a:r>
            <a:endParaRPr lang="en-US" sz="1400" b="1" i="0" dirty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BC4F855-BA09-4AA2-49EF-3FDA5239C02C}"/>
              </a:ext>
            </a:extLst>
          </p:cNvPr>
          <p:cNvSpPr txBox="1">
            <a:spLocks/>
          </p:cNvSpPr>
          <p:nvPr/>
        </p:nvSpPr>
        <p:spPr>
          <a:xfrm>
            <a:off x="6355037" y="1857071"/>
            <a:ext cx="5345662" cy="173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consistent use of headers (&lt;h3&gt;) and styled paragraphs ensures readability and structured content..</a:t>
            </a:r>
          </a:p>
          <a:p>
            <a:r>
              <a:rPr lang="en-US" sz="1400" dirty="0"/>
              <a:t>The button provides clear call-to-action functionality, enhancing user interactivity.</a:t>
            </a:r>
          </a:p>
          <a:p>
            <a:r>
              <a:rPr lang="en-US" sz="1400" dirty="0"/>
              <a:t>Images with descriptive &lt;alt&gt; attributes improve accessibility and visually enrich the property display.</a:t>
            </a:r>
          </a:p>
        </p:txBody>
      </p:sp>
    </p:spTree>
    <p:extLst>
      <p:ext uri="{BB962C8B-B14F-4D97-AF65-F5344CB8AC3E}">
        <p14:creationId xmlns:p14="http://schemas.microsoft.com/office/powerpoint/2010/main" val="28471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E2391-D50D-A0B2-D45D-3C57C459F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3477109-62D1-0210-B20B-D094507985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6" imgH="425" progId="TCLayout.ActiveDocument.1">
                  <p:embed/>
                </p:oleObj>
              </mc:Choice>
              <mc:Fallback>
                <p:oleObj name="think-cell Slide" r:id="rId4" imgW="426" imgH="42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7AA0780-93F2-A547-F0AC-6A00258F1D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3583BDC-272B-3A9B-6C1B-7C6840E1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95" y="276209"/>
            <a:ext cx="10179725" cy="643632"/>
          </a:xfrm>
        </p:spPr>
        <p:txBody>
          <a:bodyPr vert="horz">
            <a:normAutofit/>
          </a:bodyPr>
          <a:lstStyle/>
          <a:p>
            <a:r>
              <a:rPr lang="en-US" sz="2000" dirty="0">
                <a:ea typeface="+mj-lt"/>
                <a:cs typeface="+mj-lt"/>
              </a:rPr>
              <a:t>Technical Implementation: form processing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DF9E1-2ACD-7996-9C21-9FC62A5CDB67}"/>
              </a:ext>
            </a:extLst>
          </p:cNvPr>
          <p:cNvSpPr txBox="1"/>
          <p:nvPr/>
        </p:nvSpPr>
        <p:spPr>
          <a:xfrm>
            <a:off x="832109" y="2168738"/>
            <a:ext cx="2182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tx1"/>
                </a:solidFill>
                <a:ea typeface="+mn-lt"/>
                <a:cs typeface="+mn-lt"/>
              </a:rPr>
              <a:t>Code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en-US" sz="1400" b="1" dirty="0" err="1">
                <a:solidFill>
                  <a:schemeClr val="tx1"/>
                </a:solidFill>
                <a:ea typeface="+mn-lt"/>
                <a:cs typeface="+mn-lt"/>
              </a:rPr>
              <a:t>register.html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):</a:t>
            </a:r>
            <a:endParaRPr lang="en-US" sz="1400" b="1" i="0" dirty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7F4F2A-822A-9547-A65E-EBF5FDD27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130" y="2691958"/>
            <a:ext cx="5345662" cy="1735290"/>
          </a:xfrm>
        </p:spPr>
        <p:txBody>
          <a:bodyPr>
            <a:normAutofit/>
          </a:bodyPr>
          <a:lstStyle/>
          <a:p>
            <a:r>
              <a:rPr lang="en-US" sz="1400" dirty="0"/>
              <a:t>The form uses semantic elements like &lt;label&gt; and type="email" for accessibility and ensuring proper data validation.</a:t>
            </a:r>
          </a:p>
          <a:p>
            <a:r>
              <a:rPr lang="en-US" sz="1400" dirty="0"/>
              <a:t>The action="</a:t>
            </a:r>
            <a:r>
              <a:rPr lang="en-US" sz="1400" dirty="0" err="1"/>
              <a:t>register.php</a:t>
            </a:r>
            <a:r>
              <a:rPr lang="en-US" sz="1400" dirty="0"/>
              <a:t>" attribute securely sends user input to the backend, separating processing logic from the UI.</a:t>
            </a:r>
          </a:p>
          <a:p>
            <a:r>
              <a:rPr lang="en-US" sz="1400" dirty="0"/>
              <a:t>Required fields (required attribute) enforce input validation at the browser level, reducing server load​.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916E6-42AB-8E90-0F50-0B4BFE16C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686" y="1381492"/>
            <a:ext cx="5870276" cy="520029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1069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807E7-1E25-8146-819A-A987A954F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05C6A8A-0B1A-C543-D66A-4D25D1E338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6" imgH="425" progId="TCLayout.ActiveDocument.1">
                  <p:embed/>
                </p:oleObj>
              </mc:Choice>
              <mc:Fallback>
                <p:oleObj name="think-cell Slide" r:id="rId4" imgW="426" imgH="42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3477109-62D1-0210-B20B-D094507985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2B9029C-6AA4-7EB3-C615-62C3C343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95" y="276209"/>
            <a:ext cx="10179725" cy="643632"/>
          </a:xfrm>
        </p:spPr>
        <p:txBody>
          <a:bodyPr vert="horz">
            <a:normAutofit/>
          </a:bodyPr>
          <a:lstStyle/>
          <a:p>
            <a:r>
              <a:rPr lang="en-US" sz="2000" dirty="0">
                <a:ea typeface="+mj-lt"/>
                <a:cs typeface="+mj-lt"/>
              </a:rPr>
              <a:t>Technical Implementation: login--for registration &amp; users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DF490-DED0-6633-505C-5027CD396F45}"/>
              </a:ext>
            </a:extLst>
          </p:cNvPr>
          <p:cNvSpPr txBox="1"/>
          <p:nvPr/>
        </p:nvSpPr>
        <p:spPr>
          <a:xfrm>
            <a:off x="7980066" y="2049469"/>
            <a:ext cx="2182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tx1"/>
                </a:solidFill>
                <a:ea typeface="+mn-lt"/>
                <a:cs typeface="+mn-lt"/>
              </a:rPr>
              <a:t>Code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en-US" sz="1400" b="1" dirty="0" err="1">
                <a:solidFill>
                  <a:schemeClr val="tx1"/>
                </a:solidFill>
                <a:ea typeface="+mn-lt"/>
                <a:cs typeface="+mn-lt"/>
              </a:rPr>
              <a:t>login.php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):</a:t>
            </a:r>
            <a:endParaRPr lang="en-US" sz="1400" b="1" i="0" dirty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00FE24-6E7E-C292-5057-8C8DDA76D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3261" y="2711836"/>
            <a:ext cx="5345662" cy="2158337"/>
          </a:xfrm>
        </p:spPr>
        <p:txBody>
          <a:bodyPr>
            <a:normAutofit/>
          </a:bodyPr>
          <a:lstStyle/>
          <a:p>
            <a:r>
              <a:rPr lang="en-US" sz="1400" dirty="0"/>
              <a:t>Form Processing: Captures username and password from a POST request and ensures secure input handling.</a:t>
            </a:r>
          </a:p>
          <a:p>
            <a:r>
              <a:rPr lang="en-US" sz="1400" dirty="0"/>
              <a:t>User Validation: Uses a prepared statement to query the database for the username, preventing SQL injection.</a:t>
            </a:r>
          </a:p>
          <a:p>
            <a:r>
              <a:rPr lang="en-US" sz="1400" dirty="0"/>
              <a:t>Authentication and Sessions: Verifies the password securely with </a:t>
            </a:r>
            <a:r>
              <a:rPr lang="en-US" sz="1400" dirty="0" err="1"/>
              <a:t>password_verify</a:t>
            </a:r>
            <a:r>
              <a:rPr lang="en-US" sz="1400" dirty="0"/>
              <a:t>() and initializes session variables ($_SESSION['username'], $_SESSION['role']) for user access.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521A5-7F67-6630-4C9C-0F537BD140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0" y="1512957"/>
            <a:ext cx="6248400" cy="43688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338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7EDB0-C32E-B457-2909-27E376DB9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D3A2DA70-DA8D-0771-8B3C-F863B7AB4E6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6" imgH="425" progId="TCLayout.ActiveDocument.1">
                  <p:embed/>
                </p:oleObj>
              </mc:Choice>
              <mc:Fallback>
                <p:oleObj name="think-cell Slide" r:id="rId4" imgW="426" imgH="42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3477109-62D1-0210-B20B-D094507985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311B189-736D-EF7C-C429-BEC5D3E5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95" y="276209"/>
            <a:ext cx="10179725" cy="643632"/>
          </a:xfrm>
        </p:spPr>
        <p:txBody>
          <a:bodyPr vert="horz">
            <a:normAutofit/>
          </a:bodyPr>
          <a:lstStyle/>
          <a:p>
            <a:r>
              <a:rPr lang="en-US" sz="2000" dirty="0">
                <a:ea typeface="+mj-lt"/>
                <a:cs typeface="+mj-lt"/>
              </a:rPr>
              <a:t>Technical Implementation: logic used (Implementation)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59227B-0DA3-3D12-861D-278B269E22EC}"/>
              </a:ext>
            </a:extLst>
          </p:cNvPr>
          <p:cNvSpPr txBox="1"/>
          <p:nvPr/>
        </p:nvSpPr>
        <p:spPr>
          <a:xfrm>
            <a:off x="1995344" y="1550966"/>
            <a:ext cx="2182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tx1"/>
                </a:solidFill>
                <a:ea typeface="+mn-lt"/>
                <a:cs typeface="+mn-lt"/>
              </a:rPr>
              <a:t>Code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en-US" sz="1400" b="1" dirty="0" err="1">
                <a:solidFill>
                  <a:schemeClr val="tx1"/>
                </a:solidFill>
                <a:ea typeface="+mn-lt"/>
                <a:cs typeface="+mn-lt"/>
              </a:rPr>
              <a:t>admin.html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):</a:t>
            </a:r>
            <a:endParaRPr lang="en-US" sz="1400" b="1" i="0" dirty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824F4C-A0A5-C4F2-7D6B-55530BB3C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522" y="1812576"/>
            <a:ext cx="5494406" cy="36591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r>
              <a:rPr lang="en-US" sz="1600" dirty="0"/>
              <a:t>Hierarchical Structure: </a:t>
            </a:r>
          </a:p>
          <a:p>
            <a:pPr lvl="1"/>
            <a:r>
              <a:rPr lang="en-US" sz="1400" dirty="0"/>
              <a:t>Uses &lt;h3&gt; headings and &lt;</a:t>
            </a:r>
            <a:r>
              <a:rPr lang="en-US" sz="1400" dirty="0" err="1"/>
              <a:t>ul</a:t>
            </a:r>
            <a:r>
              <a:rPr lang="en-US" sz="1400" dirty="0"/>
              <a:t>&gt; lists to organize and display data, ensuring a logical flow of information for administrators.</a:t>
            </a:r>
          </a:p>
          <a:p>
            <a:r>
              <a:rPr lang="en-US" sz="1600" dirty="0"/>
              <a:t>Logical Grouping: </a:t>
            </a:r>
          </a:p>
          <a:p>
            <a:pPr lvl="1"/>
            <a:r>
              <a:rPr lang="en-US" sz="1400" dirty="0"/>
              <a:t>The snippet logically categorizes data into sections to present insights clearly and efficiently.</a:t>
            </a:r>
          </a:p>
          <a:p>
            <a:r>
              <a:rPr lang="en-US" sz="1600" dirty="0"/>
              <a:t>Actionable Insights: </a:t>
            </a:r>
          </a:p>
          <a:p>
            <a:pPr lvl="1"/>
            <a:r>
              <a:rPr lang="en-US" sz="1400" dirty="0"/>
              <a:t>Provides administrators with key metrics (e.g., property distribution, user activity) to support platform performance analysis and decision-making.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71473-0DA8-E4F3-431B-7056CB59A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71" y="1062354"/>
            <a:ext cx="5494406" cy="551943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592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55AC-1587-16CE-6900-524BBE5DD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A036CA7-B200-B678-4472-5A2C572D47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6" imgH="425" progId="TCLayout.ActiveDocument.1">
                  <p:embed/>
                </p:oleObj>
              </mc:Choice>
              <mc:Fallback>
                <p:oleObj name="think-cell Slide" r:id="rId4" imgW="426" imgH="42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5C6A8A-0B1A-C543-D66A-4D25D1E338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654485C-3B25-E0EC-4FE9-D0ED5BE0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56" y="206635"/>
            <a:ext cx="10179725" cy="523220"/>
          </a:xfrm>
        </p:spPr>
        <p:txBody>
          <a:bodyPr vert="horz">
            <a:normAutofit fontScale="90000"/>
          </a:bodyPr>
          <a:lstStyle/>
          <a:p>
            <a:r>
              <a:rPr lang="en-US" sz="2000" dirty="0">
                <a:ea typeface="+mj-lt"/>
                <a:cs typeface="+mj-lt"/>
              </a:rPr>
              <a:t>Technical Implementation: application of design principles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AB16B0-4BAD-92AF-49A5-2B8917A6A01C}"/>
              </a:ext>
            </a:extLst>
          </p:cNvPr>
          <p:cNvSpPr txBox="1"/>
          <p:nvPr/>
        </p:nvSpPr>
        <p:spPr>
          <a:xfrm>
            <a:off x="7767406" y="969313"/>
            <a:ext cx="2182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chemeClr val="tx1"/>
                </a:solidFill>
                <a:ea typeface="+mn-lt"/>
                <a:cs typeface="+mn-lt"/>
              </a:rPr>
              <a:t>Code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en-US" sz="1400" b="1" dirty="0" err="1">
                <a:ea typeface="+mn-lt"/>
                <a:cs typeface="+mn-lt"/>
              </a:rPr>
              <a:t>styles.css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):</a:t>
            </a:r>
            <a:endParaRPr lang="en-US" sz="1400" b="1" i="0" dirty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129C57-4949-A6B2-916E-3B4D24AE8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77949" y="1372738"/>
            <a:ext cx="5826557" cy="1787906"/>
          </a:xfrm>
        </p:spPr>
        <p:txBody>
          <a:bodyPr>
            <a:normAutofit/>
          </a:bodyPr>
          <a:lstStyle/>
          <a:p>
            <a:r>
              <a:rPr lang="en-US" sz="1400" dirty="0"/>
              <a:t>The use of a shadow (box-shadow) and rounded corners (border-radius) creates a modern, visually appealing design for forms.</a:t>
            </a:r>
          </a:p>
          <a:p>
            <a:r>
              <a:rPr lang="en-US" sz="1400" dirty="0"/>
              <a:t>Clear spacing and bold labels improve readability, while full-width input fields enhance usability.</a:t>
            </a:r>
          </a:p>
          <a:p>
            <a:r>
              <a:rPr lang="en-US" sz="1400" dirty="0"/>
              <a:t>Hover effects and button styling provide visual feedback, improving the user experience​.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DAA08-35C7-BD8A-D22E-80ADB4E51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52" y="1152939"/>
            <a:ext cx="4370621" cy="528817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9E05AF-0C1D-7C9A-2082-96DE36FDF7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28" y="3329609"/>
            <a:ext cx="3073400" cy="31115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734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E992352C-7589-1906-349E-D6658E778D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33279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5" progId="TCLayout.ActiveDocument.1">
                  <p:embed/>
                </p:oleObj>
              </mc:Choice>
              <mc:Fallback>
                <p:oleObj name="think-cell Slide" r:id="rId3" imgW="426" imgH="425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992352C-7589-1906-349E-D6658E778D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DA32257-71F6-D7B2-B53A-4A38D533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07" y="178904"/>
            <a:ext cx="9681913" cy="496957"/>
          </a:xfrm>
        </p:spPr>
        <p:txBody>
          <a:bodyPr vert="horz">
            <a:normAutofit fontScale="90000"/>
          </a:bodyPr>
          <a:lstStyle/>
          <a:p>
            <a:r>
              <a:rPr lang="en-US" sz="3600" dirty="0"/>
              <a:t>Technical Implementation: Testing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5407C-5737-AC82-0D97-18E8E26D4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018" y="854765"/>
            <a:ext cx="11231218" cy="58243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Testing Scenarios and Expected Outcomes:</a:t>
            </a:r>
          </a:p>
          <a:p>
            <a:r>
              <a:rPr lang="en-US" i="1" dirty="0"/>
              <a:t>User Registration</a:t>
            </a:r>
          </a:p>
          <a:p>
            <a:pPr lvl="1"/>
            <a:r>
              <a:rPr lang="en-US" sz="1500" b="1" dirty="0"/>
              <a:t>Scenario: </a:t>
            </a:r>
            <a:r>
              <a:rPr lang="en-US" sz="1500" dirty="0"/>
              <a:t>Submit valid inputs (e.g., valid email, complete fields).</a:t>
            </a:r>
          </a:p>
          <a:p>
            <a:pPr lvl="1"/>
            <a:r>
              <a:rPr lang="en-US" sz="1500" b="1" dirty="0"/>
              <a:t>Expected Outcome</a:t>
            </a:r>
            <a:r>
              <a:rPr lang="en-US" sz="1500" dirty="0"/>
              <a:t>: Registration succeeds, data is securely stored in MongoDB, and passwords are hashed – </a:t>
            </a:r>
            <a:r>
              <a:rPr lang="en-US" sz="1500" b="1" dirty="0"/>
              <a:t>PASSED</a:t>
            </a:r>
            <a:r>
              <a:rPr lang="en-US" sz="1500" dirty="0"/>
              <a:t>.</a:t>
            </a:r>
          </a:p>
          <a:p>
            <a:r>
              <a:rPr lang="en-US" i="1" dirty="0"/>
              <a:t>Login Redirection</a:t>
            </a:r>
          </a:p>
          <a:p>
            <a:pPr lvl="1"/>
            <a:r>
              <a:rPr lang="en-US" sz="1500" b="1" dirty="0"/>
              <a:t>Scenario</a:t>
            </a:r>
            <a:r>
              <a:rPr lang="en-US" sz="1500" dirty="0"/>
              <a:t>: Enter valid credentials for different roles (buyer, seller, admin).</a:t>
            </a:r>
          </a:p>
          <a:p>
            <a:pPr lvl="1"/>
            <a:r>
              <a:rPr lang="en-US" sz="1500" b="1" dirty="0"/>
              <a:t>Expected Outcome</a:t>
            </a:r>
            <a:r>
              <a:rPr lang="en-US" sz="1500" dirty="0"/>
              <a:t>: Users are redirected to their respective dashboards based on their roles – </a:t>
            </a:r>
            <a:r>
              <a:rPr lang="en-US" sz="1500" b="1" dirty="0"/>
              <a:t>PASSED</a:t>
            </a:r>
            <a:r>
              <a:rPr lang="en-US" sz="1500" dirty="0"/>
              <a:t>.</a:t>
            </a:r>
          </a:p>
          <a:p>
            <a:r>
              <a:rPr lang="en-US" i="1" dirty="0"/>
              <a:t>Property Management</a:t>
            </a:r>
          </a:p>
          <a:p>
            <a:pPr lvl="1"/>
            <a:r>
              <a:rPr lang="en-US" sz="1500" b="1" dirty="0"/>
              <a:t>Scenario</a:t>
            </a:r>
            <a:r>
              <a:rPr lang="en-US" sz="1500" dirty="0"/>
              <a:t>: Add, update, or delete a property listing through the seller dashboard.</a:t>
            </a:r>
          </a:p>
          <a:p>
            <a:pPr lvl="1"/>
            <a:r>
              <a:rPr lang="en-US" sz="1500" b="1" dirty="0"/>
              <a:t>Expected Outcome</a:t>
            </a:r>
            <a:r>
              <a:rPr lang="en-US" sz="1500" dirty="0"/>
              <a:t>: MongoDB reflects the changes, and updated listings are displayed dynamically – </a:t>
            </a:r>
            <a:r>
              <a:rPr lang="en-US" sz="1500" b="1" dirty="0"/>
              <a:t>PASSED</a:t>
            </a:r>
            <a:r>
              <a:rPr lang="en-US" sz="1500" dirty="0"/>
              <a:t>.</a:t>
            </a:r>
          </a:p>
          <a:p>
            <a:r>
              <a:rPr lang="en-US" i="1" dirty="0"/>
              <a:t>Search Functionality</a:t>
            </a:r>
          </a:p>
          <a:p>
            <a:pPr lvl="1"/>
            <a:r>
              <a:rPr lang="en-US" sz="1500" b="1" dirty="0"/>
              <a:t>Scenario:</a:t>
            </a:r>
            <a:r>
              <a:rPr lang="en-US" sz="1500" dirty="0"/>
              <a:t>  Apply filters (e.g., location or price range) during property search.</a:t>
            </a:r>
          </a:p>
          <a:p>
            <a:pPr lvl="1"/>
            <a:r>
              <a:rPr lang="en-US" sz="1500" b="1" dirty="0"/>
              <a:t>Expected Outcome</a:t>
            </a:r>
            <a:r>
              <a:rPr lang="en-US" sz="1500" dirty="0"/>
              <a:t>: Search results update dynamically to match the applied filters – </a:t>
            </a:r>
            <a:r>
              <a:rPr lang="en-US" sz="1500" b="1" dirty="0"/>
              <a:t>PASSED</a:t>
            </a:r>
            <a:r>
              <a:rPr lang="en-US" sz="1500" dirty="0"/>
              <a:t>.</a:t>
            </a:r>
          </a:p>
          <a:p>
            <a:r>
              <a:rPr lang="en-US" i="1" dirty="0"/>
              <a:t>Dashboard Insights</a:t>
            </a:r>
          </a:p>
          <a:p>
            <a:pPr lvl="1"/>
            <a:r>
              <a:rPr lang="en-US" sz="1500" b="1" dirty="0"/>
              <a:t>Scenario</a:t>
            </a:r>
            <a:r>
              <a:rPr lang="en-US" sz="1500" dirty="0"/>
              <a:t>: View user and property counts on the admin dashboard.</a:t>
            </a:r>
          </a:p>
          <a:p>
            <a:pPr lvl="1"/>
            <a:r>
              <a:rPr lang="en-US" sz="1500" b="1" dirty="0"/>
              <a:t>Expected Outcome</a:t>
            </a:r>
            <a:r>
              <a:rPr lang="en-US" sz="1500" dirty="0"/>
              <a:t>: Counts accurately reflect the MongoDB data – </a:t>
            </a:r>
            <a:r>
              <a:rPr lang="en-US" sz="1500" b="1" dirty="0"/>
              <a:t>PASSED</a:t>
            </a:r>
            <a:r>
              <a:rPr lang="en-US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25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8FEF1-3359-4CB5-A8D0-590CC7AAA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3817F04-4104-401E-0DFA-7BBBD2317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5" progId="TCLayout.ActiveDocument.1">
                  <p:embed/>
                </p:oleObj>
              </mc:Choice>
              <mc:Fallback>
                <p:oleObj name="think-cell Slide" r:id="rId3" imgW="426" imgH="42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3817F04-4104-401E-0DFA-7BBBD2317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4B0048-72AC-402D-A3C1-9820731D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191" y="422786"/>
            <a:ext cx="10213200" cy="690049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DEMONSTRATION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000326-A085-F449-CA56-51889AD03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16" y="1445729"/>
            <a:ext cx="7974885" cy="4719159"/>
          </a:xfrm>
          <a:ln w="63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07253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0BDB-E04B-4B5B-7544-29A9341A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642" y="1714500"/>
            <a:ext cx="4776500" cy="22019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7200"/>
              <a:t>Thank you!</a:t>
            </a:r>
          </a:p>
        </p:txBody>
      </p:sp>
      <p:pic>
        <p:nvPicPr>
          <p:cNvPr id="3" name="Picture 2" descr="UGA Department of Housing and Consumer Economics Presentation To Athe…">
            <a:extLst>
              <a:ext uri="{FF2B5EF4-FFF2-40B4-BE49-F238E27FC236}">
                <a16:creationId xmlns:a16="http://schemas.microsoft.com/office/drawing/2014/main" id="{504D9763-9FC4-EC44-234A-A2F403F3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815" y="-2655"/>
            <a:ext cx="5035421" cy="2846773"/>
          </a:xfrm>
          <a:prstGeom prst="rect">
            <a:avLst/>
          </a:prstGeom>
        </p:spPr>
      </p:pic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4D22A56E-A4D5-814A-80D3-5BC308CCC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43" y="4079721"/>
            <a:ext cx="2077834" cy="277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0231-8FBE-89AF-EA2E-81F942F1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136496"/>
            <a:ext cx="10213200" cy="1112836"/>
          </a:xfrm>
        </p:spPr>
        <p:txBody>
          <a:bodyPr>
            <a:normAutofit/>
          </a:bodyPr>
          <a:lstStyle/>
          <a:p>
            <a:r>
              <a:rPr lang="en-US" sz="3600" dirty="0"/>
              <a:t>Team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D811-130C-F417-C33F-DF4A912C6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0" y="1409401"/>
            <a:ext cx="10213200" cy="50212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59410" indent="-359410">
              <a:lnSpc>
                <a:spcPct val="100000"/>
              </a:lnSpc>
              <a:buFont typeface="Arial"/>
              <a:buChar char="•"/>
            </a:pP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Team 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Members and Roles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:</a:t>
            </a:r>
          </a:p>
          <a:p>
            <a:pPr marL="645160" lvl="1" indent="-285750">
              <a:lnSpc>
                <a:spcPct val="100000"/>
              </a:lnSpc>
              <a:buFont typeface="Arial"/>
              <a:buChar char="•"/>
            </a:pPr>
            <a:r>
              <a:rPr lang="en-US" sz="1800" i="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Walid Abdullahi: </a:t>
            </a:r>
          </a:p>
          <a:p>
            <a:pPr marL="359410" lvl="1">
              <a:lnSpc>
                <a:spcPct val="100000"/>
              </a:lnSpc>
            </a:pPr>
            <a:r>
              <a:rPr lang="en-US" sz="1800" i="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Responsible for implementing design and structure of the project.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1365250" indent="-359410">
              <a:lnSpc>
                <a:spcPct val="100000"/>
              </a:lnSpc>
              <a:buClr>
                <a:srgbClr val="8FA3A3"/>
              </a:buClr>
              <a:buFont typeface="Wingdings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Led </a:t>
            </a:r>
            <a:r>
              <a:rPr lang="en-US" sz="1800" i="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the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project and implemented critical features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including user registration</a:t>
            </a:r>
            <a:r>
              <a:rPr lang="en-US" sz="1800" i="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login and database connectivity.</a:t>
            </a:r>
            <a:endParaRPr lang="en-US" dirty="0">
              <a:solidFill>
                <a:schemeClr val="bg2">
                  <a:lumMod val="10000"/>
                </a:schemeClr>
              </a:solidFill>
              <a:ea typeface="+mn-lt"/>
              <a:cs typeface="+mn-lt"/>
            </a:endParaRPr>
          </a:p>
          <a:p>
            <a:pPr marL="1365250" lvl="2" indent="-359410">
              <a:lnSpc>
                <a:spcPct val="100000"/>
              </a:lnSpc>
              <a:buClr>
                <a:srgbClr val="8FA3A3"/>
              </a:buClr>
              <a:buFont typeface="Wingdings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Develop the backend logic for securely storing user data and validate credentials and property management tools with advanced search functionality</a:t>
            </a:r>
            <a:r>
              <a:rPr lang="en-US" sz="1800" i="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59410" lvl="1" indent="0">
              <a:lnSpc>
                <a:spcPct val="100000"/>
              </a:lnSpc>
              <a:buFontTx/>
              <a:buNone/>
            </a:pPr>
            <a:endParaRPr lang="en-US" sz="1800" i="0" dirty="0">
              <a:solidFill>
                <a:schemeClr val="bg2">
                  <a:lumMod val="10000"/>
                </a:schemeClr>
              </a:solidFill>
              <a:ea typeface="+mn-lt"/>
              <a:cs typeface="+mn-lt"/>
            </a:endParaRPr>
          </a:p>
          <a:p>
            <a:pPr marL="645160" lvl="1" indent="-285750">
              <a:lnSpc>
                <a:spcPct val="100000"/>
              </a:lnSpc>
              <a:buFont typeface="Arial"/>
              <a:buChar char="•"/>
            </a:pPr>
            <a:r>
              <a:rPr lang="en-US" sz="1800" i="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Stuart Idehen: </a:t>
            </a:r>
          </a:p>
          <a:p>
            <a:pPr marL="359410" lvl="1">
              <a:lnSpc>
                <a:spcPct val="100000"/>
              </a:lnSpc>
            </a:pPr>
            <a:r>
              <a:rPr lang="en-US" sz="1800" i="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Developed the UI layout and Testing.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1365250" lvl="2" indent="-359410">
              <a:lnSpc>
                <a:spcPct val="100000"/>
              </a:lnSpc>
              <a:buClr>
                <a:srgbClr val="8FA3A3"/>
              </a:buClr>
              <a:buFont typeface="Wingdings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Style and refine property cards dashboards and general UI while ensuring responsive design for mobile and desktop compatibility.</a:t>
            </a:r>
          </a:p>
          <a:p>
            <a:pPr marL="1365250" lvl="2" indent="-359410">
              <a:lnSpc>
                <a:spcPct val="100000"/>
              </a:lnSpc>
              <a:buClr>
                <a:srgbClr val="8FA3A3"/>
              </a:buClr>
              <a:buFont typeface="Wingdings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Test backend workflows (registration, login, and database queries) and perform security checks for form handling and database integration.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1365250" lvl="2" indent="-359410">
              <a:lnSpc>
                <a:spcPct val="100000"/>
              </a:lnSpc>
              <a:buClr>
                <a:srgbClr val="8FA3A3"/>
              </a:buClr>
              <a:buFont typeface="Wingdings"/>
              <a:buChar char="§"/>
            </a:pPr>
            <a:endParaRPr lang="en-US" sz="1800" i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4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4506-8AB3-EA84-157C-4E2C14DD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670" y="126437"/>
            <a:ext cx="6328800" cy="11128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Statement &amp; Objectives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BF72-4A60-1B60-C6EA-EDF5B367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57" y="1473416"/>
            <a:ext cx="8877782" cy="48462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Problem Statement</a:t>
            </a:r>
            <a:r>
              <a:rPr lang="en-US" sz="1600" dirty="0">
                <a:solidFill>
                  <a:schemeClr val="tx2"/>
                </a:solidFill>
              </a:rPr>
              <a:t>: </a:t>
            </a:r>
          </a:p>
          <a:p>
            <a:pPr marL="359410" indent="-35941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real estate industry faces challenges in connecting buyers, sellers, and administrators due to fragmented platforms and inefficient property management tools.  There is a need for a unified, secure, and user-friendly platform that streamlines property transactions.  With our project Web-Property, we aim to create a platform connecting property buyers and sellers in a seamless manner. </a:t>
            </a:r>
          </a:p>
          <a:p>
            <a:pPr marL="359410" indent="-35941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Objectives</a:t>
            </a:r>
            <a:r>
              <a:rPr lang="en-US" sz="1600" dirty="0">
                <a:solidFill>
                  <a:schemeClr val="tx2"/>
                </a:solidFill>
              </a:rPr>
              <a:t>: </a:t>
            </a:r>
          </a:p>
          <a:p>
            <a:pPr marL="719455" lvl="2" indent="-35941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/>
              </a:rPr>
              <a:t>User-Centric Dashboards: Develop tailored dashboards for buyers, sellers, and administrators, each offering intuitive tools for property search, management, and platform oversight.</a:t>
            </a:r>
          </a:p>
          <a:p>
            <a:pPr marL="719455" lvl="2" indent="-35941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/>
              </a:rPr>
              <a:t>Core Functionalities: Implement secure user registration, property listing and management, advanced search, and filtering tools to ensure efficient transactions.</a:t>
            </a:r>
          </a:p>
          <a:p>
            <a:pPr marL="719455" lvl="2" indent="-35941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cs typeface="Arial"/>
              </a:rPr>
              <a:t>Responsive and Secure Design: Create a responsive UI with intuitive navigation and implement security measures for data handling and form submissions.</a:t>
            </a:r>
            <a:endParaRPr lang="en-US" altLang="en-US" sz="1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cs typeface="Arial"/>
            </a:endParaRPr>
          </a:p>
          <a:p>
            <a:pPr marL="359410" indent="-359410">
              <a:lnSpc>
                <a:spcPct val="140000"/>
              </a:lnSpc>
              <a:buFont typeface="Arial" panose="05000000000000000000" pitchFamily="2" charset="2"/>
              <a:buChar char="•"/>
            </a:pPr>
            <a:endParaRPr lang="en-US" sz="1000" dirty="0"/>
          </a:p>
          <a:p>
            <a:pPr marL="359410" indent="-359410">
              <a:lnSpc>
                <a:spcPct val="140000"/>
              </a:lnSpc>
              <a:buFont typeface="Arial" panose="05000000000000000000" pitchFamily="2" charset="2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446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D3AE-04CB-27E2-519A-3704828F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8770"/>
            <a:ext cx="7729728" cy="118872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Project Overview</a:t>
            </a:r>
            <a:r>
              <a:rPr lang="en-US" dirty="0"/>
              <a:t>                          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DE5A8-2C20-0AE0-FBC6-448342E3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704" y="1713058"/>
            <a:ext cx="10221623" cy="40510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Property-Hub | Web Property 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dirty="0"/>
              <a:t>Property-Hub is a web platform designed to seamlessly connect property buyers and sellers while offering robust management tools for administrators. It features three dedicated portals: Buyer Dashboard, Seller Dashboard, and Admin Dashboard – each tailored to specific user needs. 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dirty="0"/>
              <a:t>Key functionalities include secure user registration and login, property listing and management, advanced search and filtering, and business analytics. 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dirty="0"/>
              <a:t>The platform prioritizes responsive design, intuitive navigation, and secure data handling with database integration.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dirty="0"/>
              <a:t>The platform aims to create an efficient and intuitive space for property transactions, empowering users with the tools they need to manage, search, and analyze real estate data effectively.</a:t>
            </a:r>
            <a:endParaRPr lang="en-US" sz="18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6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64354-AC9A-E983-8D8A-CC64319F8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B479-D4C2-4850-B374-63B8CCDD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8770"/>
            <a:ext cx="7729728" cy="118872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KEY FEATURES (A)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8DD62-EF38-B695-9AD3-9C7BF9008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704" y="1713058"/>
            <a:ext cx="10221623" cy="40510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Role-Based Dashboards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dirty="0"/>
              <a:t>Buyers can search and filter property listings and manage a </a:t>
            </a:r>
            <a:r>
              <a:rPr lang="en-US" dirty="0" err="1"/>
              <a:t>wishlist</a:t>
            </a:r>
            <a:r>
              <a:rPr lang="en-US" dirty="0"/>
              <a:t>.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dirty="0"/>
              <a:t>Sellers can manage property listings with options to add, edit, and delete properties.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dirty="0"/>
              <a:t>Administrators have access to analytics, user activity monitoring, and platform management tools. 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User Authentication 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dirty="0"/>
              <a:t>A secure login and registration system ensures only authorized access.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dirty="0"/>
              <a:t>Role selection during registration directs users to the appropriate dashboard.</a:t>
            </a:r>
          </a:p>
        </p:txBody>
      </p:sp>
    </p:spTree>
    <p:extLst>
      <p:ext uri="{BB962C8B-B14F-4D97-AF65-F5344CB8AC3E}">
        <p14:creationId xmlns:p14="http://schemas.microsoft.com/office/powerpoint/2010/main" val="254721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6FFFE-D8A2-0268-9B41-2CAEFF187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AA46-BE44-A566-F60A-60EEE1CD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8770"/>
            <a:ext cx="7729728" cy="118872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KEY FEATURES (B)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D953D-C0F6-79AC-BC66-1091F827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704" y="1713058"/>
            <a:ext cx="10221623" cy="40510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Dynamic Property Management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dirty="0"/>
              <a:t>Buyers interact with dynamic property cards showcasing property details.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dirty="0"/>
              <a:t>Sellers utilize tools to update and monitor listings.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Responsive and Modern Design 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dirty="0"/>
              <a:t>CSS-based styling ensures a seamless user experience across all devices.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dirty="0"/>
              <a:t>Consistent navigation and layout enhance usability.</a:t>
            </a:r>
          </a:p>
        </p:txBody>
      </p:sp>
    </p:spTree>
    <p:extLst>
      <p:ext uri="{BB962C8B-B14F-4D97-AF65-F5344CB8AC3E}">
        <p14:creationId xmlns:p14="http://schemas.microsoft.com/office/powerpoint/2010/main" val="217262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0872-4774-E1BC-8DD5-B765F6D1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685" y="378283"/>
            <a:ext cx="7386629" cy="695143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and Design (a) 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C875181-4E14-C0AE-523A-BDC1B9B8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53" y="1572459"/>
            <a:ext cx="10221623" cy="40510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Architecture and Design: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sz="1700" b="1" dirty="0" err="1"/>
              <a:t>admin.html</a:t>
            </a:r>
            <a:r>
              <a:rPr lang="en-US" sz="1700" dirty="0"/>
              <a:t>: Provides the Admin Dashboard interface with analytics and tools for monitoring platform performance.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sz="1700" b="1" dirty="0" err="1"/>
              <a:t>buyer.html</a:t>
            </a:r>
            <a:r>
              <a:rPr lang="en-US" sz="1700" dirty="0"/>
              <a:t>: Serves as the Buyer Dashboard, offering property search, </a:t>
            </a:r>
            <a:r>
              <a:rPr lang="en-US" sz="1700" dirty="0" err="1"/>
              <a:t>wishlist</a:t>
            </a:r>
            <a:r>
              <a:rPr lang="en-US" sz="1700" dirty="0"/>
              <a:t> management, and dynamic property card displays.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sz="1700" b="1" dirty="0" err="1"/>
              <a:t>db_connect.php</a:t>
            </a:r>
            <a:r>
              <a:rPr lang="en-US" sz="1700" dirty="0"/>
              <a:t>: Handles database connection logic to facilitate secure interactions between the application and the database.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sz="1700" b="1" dirty="0" err="1"/>
              <a:t>index.html</a:t>
            </a:r>
            <a:r>
              <a:rPr lang="en-US" sz="1700" dirty="0"/>
              <a:t>: Acts as the landing page, introducing the platform's features and linking to registration and login pages​.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sz="1700" b="1" dirty="0" err="1"/>
              <a:t>login.html</a:t>
            </a:r>
            <a:r>
              <a:rPr lang="en-US" sz="1700" dirty="0"/>
              <a:t>: Provides a login form for user authentication, directing users to role-specific dashboards upon successful login.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sz="1700" b="1" dirty="0" err="1"/>
              <a:t>login.php</a:t>
            </a:r>
            <a:r>
              <a:rPr lang="en-US" sz="1700" dirty="0"/>
              <a:t>: Processes user login requests by validating credentials and managing session data securely.</a:t>
            </a:r>
          </a:p>
        </p:txBody>
      </p:sp>
    </p:spTree>
    <p:extLst>
      <p:ext uri="{BB962C8B-B14F-4D97-AF65-F5344CB8AC3E}">
        <p14:creationId xmlns:p14="http://schemas.microsoft.com/office/powerpoint/2010/main" val="409986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955FA-606A-31B6-21A0-C1872BD29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9EB4-201B-CD78-C600-34CA7D3F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685" y="378283"/>
            <a:ext cx="7386629" cy="695143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and Design (B) 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DA11795-E756-E815-43F7-51EF3B1FE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87" y="1711607"/>
            <a:ext cx="10221623" cy="40510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Architecture and Design: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b="1" dirty="0" err="1"/>
              <a:t>register.html</a:t>
            </a:r>
            <a:r>
              <a:rPr lang="en-US" dirty="0"/>
              <a:t>: Features a user registration form with role selection, collecting details to create buyer, seller, or admin accounts.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b="1" dirty="0" err="1"/>
              <a:t>register.php</a:t>
            </a:r>
            <a:r>
              <a:rPr lang="en-US" dirty="0"/>
              <a:t>: Handles backend logic for user registration, storing user details securely in the database.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b="1" dirty="0" err="1"/>
              <a:t>seller.html</a:t>
            </a:r>
            <a:r>
              <a:rPr lang="en-US" dirty="0"/>
              <a:t>: Provides the Seller Dashboard with tools to manage property listings, including options to add, edit, and delete properties.</a:t>
            </a:r>
          </a:p>
          <a:p>
            <a:pPr marL="359410" indent="-359410">
              <a:buFont typeface="Arial" panose="020B0604020202020204" pitchFamily="34" charset="0"/>
              <a:buChar char="•"/>
            </a:pPr>
            <a:r>
              <a:rPr lang="en-US" b="1" dirty="0" err="1"/>
              <a:t>styles.css</a:t>
            </a:r>
            <a:r>
              <a:rPr lang="en-US" dirty="0"/>
              <a:t>: Contains shared CSS styles to ensure consistent design, responsive layouts, and user-friendly navigation across the platform.</a:t>
            </a:r>
          </a:p>
        </p:txBody>
      </p:sp>
    </p:spTree>
    <p:extLst>
      <p:ext uri="{BB962C8B-B14F-4D97-AF65-F5344CB8AC3E}">
        <p14:creationId xmlns:p14="http://schemas.microsoft.com/office/powerpoint/2010/main" val="114085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8570139A-A643-EFC8-DC94-DE4B7EA0D6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91640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5" progId="TCLayout.ActiveDocument.1">
                  <p:embed/>
                </p:oleObj>
              </mc:Choice>
              <mc:Fallback>
                <p:oleObj name="think-cell Slide" r:id="rId3" imgW="426" imgH="42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570139A-A643-EFC8-DC94-DE4B7EA0D6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CA6077C-C0B8-F9E8-5753-AD5159C0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939" y="192748"/>
            <a:ext cx="8278376" cy="443356"/>
          </a:xfrm>
        </p:spPr>
        <p:txBody>
          <a:bodyPr vert="horz">
            <a:noAutofit/>
          </a:bodyPr>
          <a:lstStyle/>
          <a:p>
            <a:r>
              <a:rPr lang="en-US" sz="2000" dirty="0"/>
              <a:t>Scrum Method in Project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DA826-C8AC-3E72-CA74-0D7378CA8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2" y="785191"/>
            <a:ext cx="11181522" cy="6003235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The Property-Hub project was divided into sprints and tasks in order to distribute and manage responsibilities between two team members effectively.</a:t>
            </a:r>
          </a:p>
          <a:p>
            <a:r>
              <a:rPr lang="en-US" sz="1400" b="1" dirty="0"/>
              <a:t>How we applied SCRUM</a:t>
            </a:r>
            <a:r>
              <a:rPr lang="en-US" sz="1400" dirty="0"/>
              <a:t>: Daily Stand-ups:  15-minutes to discuss tasks completed thus far and future To-Do activities.</a:t>
            </a:r>
          </a:p>
          <a:p>
            <a:r>
              <a:rPr lang="en-US" sz="1400" b="1" dirty="0"/>
              <a:t>Sprint 1: Foundation Setup</a:t>
            </a:r>
          </a:p>
          <a:p>
            <a:pPr lvl="1"/>
            <a:r>
              <a:rPr lang="en-US" sz="1400" b="1" dirty="0"/>
              <a:t>Objective: Functional user registration and login system, laying the foundation for role-based dashboards.</a:t>
            </a:r>
          </a:p>
          <a:p>
            <a:pPr lvl="1"/>
            <a:r>
              <a:rPr lang="en-US" sz="1400" dirty="0"/>
              <a:t>Member A: Create </a:t>
            </a:r>
            <a:r>
              <a:rPr lang="en-US" sz="1400" dirty="0" err="1"/>
              <a:t>register.html</a:t>
            </a:r>
            <a:r>
              <a:rPr lang="en-US" sz="1400" dirty="0"/>
              <a:t> and </a:t>
            </a:r>
            <a:r>
              <a:rPr lang="en-US" sz="1400" dirty="0" err="1"/>
              <a:t>login.html</a:t>
            </a:r>
            <a:r>
              <a:rPr lang="en-US" sz="1400" dirty="0"/>
              <a:t> pages with user-friendly forms for data input​. Ensure proper styling and responsive design for these pages using </a:t>
            </a:r>
            <a:r>
              <a:rPr lang="en-US" sz="1400" dirty="0" err="1"/>
              <a:t>styles.css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Member B: Develop the </a:t>
            </a:r>
            <a:r>
              <a:rPr lang="en-US" sz="1400" dirty="0" err="1"/>
              <a:t>admin.html</a:t>
            </a:r>
            <a:r>
              <a:rPr lang="en-US" sz="1400" dirty="0"/>
              <a:t> dashboard to display platform analytics and user activity. Create backend logic to populate dashboards dynamically (e.g., load properties).</a:t>
            </a:r>
          </a:p>
          <a:p>
            <a:r>
              <a:rPr lang="en-US" sz="1400" b="1" dirty="0"/>
              <a:t>Sprint 2: Dashboard Implementation</a:t>
            </a:r>
          </a:p>
          <a:p>
            <a:pPr lvl="1"/>
            <a:r>
              <a:rPr lang="en-US" sz="1400" b="1" dirty="0"/>
              <a:t>Objective: Completed dashboards tailored to user roles, integrated with the database for dynamic content.</a:t>
            </a:r>
          </a:p>
          <a:p>
            <a:pPr lvl="1"/>
            <a:r>
              <a:rPr lang="en-US" sz="1400" dirty="0"/>
              <a:t>Member A:  Design </a:t>
            </a:r>
            <a:r>
              <a:rPr lang="en-US" sz="1400" dirty="0" err="1"/>
              <a:t>buyer.html</a:t>
            </a:r>
            <a:r>
              <a:rPr lang="en-US" sz="1400" dirty="0"/>
              <a:t> and </a:t>
            </a:r>
            <a:r>
              <a:rPr lang="en-US" sz="1400" dirty="0" err="1"/>
              <a:t>seller.html</a:t>
            </a:r>
            <a:r>
              <a:rPr lang="en-US" sz="1400" dirty="0"/>
              <a:t> dashboards, adding sections for search, property management, and </a:t>
            </a:r>
            <a:r>
              <a:rPr lang="en-US" sz="1400" dirty="0" err="1"/>
              <a:t>wishlist</a:t>
            </a:r>
            <a:r>
              <a:rPr lang="en-US" sz="1400" dirty="0"/>
              <a:t> functionality. Refine UI elements using </a:t>
            </a:r>
            <a:r>
              <a:rPr lang="en-US" sz="1400" dirty="0" err="1"/>
              <a:t>styles.css</a:t>
            </a:r>
            <a:r>
              <a:rPr lang="en-US" sz="1400" dirty="0"/>
              <a:t> to ensure consistency and responsiveness​.</a:t>
            </a:r>
          </a:p>
          <a:p>
            <a:pPr lvl="1"/>
            <a:r>
              <a:rPr lang="en-US" sz="1400" dirty="0"/>
              <a:t>Member B: Develop the </a:t>
            </a:r>
            <a:r>
              <a:rPr lang="en-US" sz="1400" dirty="0" err="1"/>
              <a:t>admin.html</a:t>
            </a:r>
            <a:r>
              <a:rPr lang="en-US" sz="1400" dirty="0"/>
              <a:t> dashboard to display platform analytics and user activity. Create backend logic to populate dashboards dynamically.</a:t>
            </a:r>
          </a:p>
          <a:p>
            <a:r>
              <a:rPr lang="en-US" sz="1400" b="1" dirty="0"/>
              <a:t>Sprint 3: Advanced Features and Finalization</a:t>
            </a:r>
          </a:p>
          <a:p>
            <a:pPr lvl="1"/>
            <a:r>
              <a:rPr lang="en-US" sz="1400" b="1" dirty="0"/>
              <a:t>Objective:  A fully functional, secure, and polished platform ready for deployment.</a:t>
            </a:r>
          </a:p>
          <a:p>
            <a:pPr lvl="1"/>
            <a:r>
              <a:rPr lang="en-US" sz="1400" dirty="0"/>
              <a:t>Member A:  Refine the design of property cards in </a:t>
            </a:r>
            <a:r>
              <a:rPr lang="en-US" sz="1400" dirty="0" err="1"/>
              <a:t>buyer.html</a:t>
            </a:r>
            <a:r>
              <a:rPr lang="en-US" sz="1400" dirty="0"/>
              <a:t> and </a:t>
            </a:r>
            <a:r>
              <a:rPr lang="en-US" sz="1400" dirty="0" err="1"/>
              <a:t>seller.html</a:t>
            </a:r>
            <a:r>
              <a:rPr lang="en-US" sz="1400" dirty="0"/>
              <a:t> to display property details dynamically. Test and optimize the platform for responsive design and cross-browser compatibility.</a:t>
            </a:r>
          </a:p>
          <a:p>
            <a:pPr lvl="1"/>
            <a:r>
              <a:rPr lang="en-US" sz="1400" dirty="0"/>
              <a:t>Member B: Develop backend logic for property search functionality and seller property management tools (add, edit, delete). Conduct security testing to ensure secure form handling and database interactions.</a:t>
            </a:r>
            <a:endParaRPr lang="en-US" sz="1300" dirty="0"/>
          </a:p>
          <a:p>
            <a:pPr lvl="1"/>
            <a:endParaRPr lang="en-US" sz="1300" dirty="0"/>
          </a:p>
          <a:p>
            <a:endParaRPr lang="en-US" sz="1300" dirty="0"/>
          </a:p>
          <a:p>
            <a:pPr lvl="1"/>
            <a:endParaRPr lang="en-US" sz="1300" dirty="0"/>
          </a:p>
          <a:p>
            <a:endParaRPr lang="en-US" sz="1300" dirty="0"/>
          </a:p>
          <a:p>
            <a:endParaRPr lang="en-US" sz="1300" dirty="0"/>
          </a:p>
          <a:p>
            <a:pPr lvl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767082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5327a5-791e-43b7-a660-eb5f04d7817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4C9CAAC1FBA48A09D4CF1681AA413" ma:contentTypeVersion="16" ma:contentTypeDescription="Create a new document." ma:contentTypeScope="" ma:versionID="fc77c62bb25d819b84c4d6e37a8cf0c3">
  <xsd:schema xmlns:xsd="http://www.w3.org/2001/XMLSchema" xmlns:xs="http://www.w3.org/2001/XMLSchema" xmlns:p="http://schemas.microsoft.com/office/2006/metadata/properties" xmlns:ns3="135327a5-791e-43b7-a660-eb5f04d78171" xmlns:ns4="f6316f4a-4457-42f7-a38d-9aa911c0b5c5" targetNamespace="http://schemas.microsoft.com/office/2006/metadata/properties" ma:root="true" ma:fieldsID="6a5f2304bb77a3558d94b486af4616db" ns3:_="" ns4:_="">
    <xsd:import namespace="135327a5-791e-43b7-a660-eb5f04d78171"/>
    <xsd:import namespace="f6316f4a-4457-42f7-a38d-9aa911c0b5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327a5-791e-43b7-a660-eb5f04d781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316f4a-4457-42f7-a38d-9aa911c0b5c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03ABE-7516-49FC-921A-62C60ED7B4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B51FED-4EC7-4243-86DF-E9B60914F926}">
  <ds:schemaRefs>
    <ds:schemaRef ds:uri="135327a5-791e-43b7-a660-eb5f04d78171"/>
    <ds:schemaRef ds:uri="f6316f4a-4457-42f7-a38d-9aa911c0b5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AD6EDC-3771-4763-81BE-5019D42957B5}">
  <ds:schemaRefs>
    <ds:schemaRef ds:uri="135327a5-791e-43b7-a660-eb5f04d78171"/>
    <ds:schemaRef ds:uri="f6316f4a-4457-42f7-a38d-9aa911c0b5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{0E4CD9E3-AD87-7549-8D8E-A859B31655F0}tf10001120</Template>
  <TotalTime>1371</TotalTime>
  <Words>1781</Words>
  <Application>Microsoft Macintosh PowerPoint</Application>
  <PresentationFormat>Widescreen</PresentationFormat>
  <Paragraphs>152</Paragraphs>
  <Slides>18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Wingdings</vt:lpstr>
      <vt:lpstr>Parcel</vt:lpstr>
      <vt:lpstr>think-cell Slide</vt:lpstr>
      <vt:lpstr>Web-Property Property-Hub</vt:lpstr>
      <vt:lpstr>Team Information</vt:lpstr>
      <vt:lpstr>Problem Statement &amp; Objectives        </vt:lpstr>
      <vt:lpstr>Project Overview                          </vt:lpstr>
      <vt:lpstr>KEY FEATURES (A) : </vt:lpstr>
      <vt:lpstr>KEY FEATURES (B) : </vt:lpstr>
      <vt:lpstr>Architecture and Design (a) </vt:lpstr>
      <vt:lpstr>Architecture and Design (B) </vt:lpstr>
      <vt:lpstr>Scrum Method in Project Management</vt:lpstr>
      <vt:lpstr>SCRUM METHOD BENEFITS </vt:lpstr>
      <vt:lpstr>Technical Implementation: Navigation &amp; Effective styling</vt:lpstr>
      <vt:lpstr>Technical Implementation: form processing</vt:lpstr>
      <vt:lpstr>Technical Implementation: login--for registration &amp; users</vt:lpstr>
      <vt:lpstr>Technical Implementation: logic used (Implementation)</vt:lpstr>
      <vt:lpstr>Technical Implementation: application of design principles</vt:lpstr>
      <vt:lpstr>Technical Implementation: Testing</vt:lpstr>
      <vt:lpstr>DEMONSTRATION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Walid Abdullahi</dc:creator>
  <cp:lastModifiedBy>Stuart</cp:lastModifiedBy>
  <cp:revision>213</cp:revision>
  <dcterms:created xsi:type="dcterms:W3CDTF">2013-07-15T20:26:40Z</dcterms:created>
  <dcterms:modified xsi:type="dcterms:W3CDTF">2024-12-16T23:15:48Z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0x0101004B64C9CAAC1FBA48A09D4CF1681AA413</vt:lpwstr>
  </property>
</Properties>
</file>