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301" r:id="rId24"/>
    <p:sldId id="285" r:id="rId25"/>
    <p:sldId id="265" r:id="rId26"/>
    <p:sldId id="266" r:id="rId27"/>
    <p:sldId id="267" r:id="rId28"/>
    <p:sldId id="268" r:id="rId29"/>
    <p:sldId id="269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5"/>
    <p:restoredTop sz="94771"/>
  </p:normalViewPr>
  <p:slideViewPr>
    <p:cSldViewPr snapToGrid="0">
      <p:cViewPr varScale="1">
        <p:scale>
          <a:sx n="133" d="100"/>
          <a:sy n="133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All resources will be made available.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Book</a:t>
            </a:r>
            <a:endParaRPr lang="bg-B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More of an memory refresh and introduction than a deep dive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Participation is encouraged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5c8e8ea31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5c8e8ea31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5c8e8ea31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5c8e8ea31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have a logic for instantiating for example an Animal, and we want to reuse that logic - we would of course want to move that logic to a seperate class so as to not duplicate it.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factory pattern is more just following the principles of good OOP than a pattern. ( avoiding code duplication 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5c8e8ea31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5c8e8ea31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 work with abstractions instead of the concretions of the previous slide.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5c8e8ea31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5c8e8ea31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when specific combinations of products are required. For example: when handling components for both windows and mac. All are components, but not all work together. Or for instance when creating an app with themes - dark themed components do not work well with light themed ones.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5c8e8ea31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5c8e8ea31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5c8e8ea31_0_1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5c8e8ea31_0_1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5c8e8ea31_0_1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5c8e8ea31_0_1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 this since its a good idea to avoid globals.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state changes are not testable.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5c8e8ea31_0_1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5c8e8ea31_0_1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Wraps the action so that actions can be treated as entities, thus providing the ability to iterate, undo, and redo actions.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5c8e8ea31_0_1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5c8e8ea31_0_1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we want to make a customisable remote control and it has 3 buttons. We can't hardcode the logic for each button so we encapsulate that logic in commands and attach a command to each button.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5c8e8ea31_0_1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5c8e8ea31_0_1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5c8e8ea3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5c8e8ea3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Encapsulates a piece of logic that can then be viewed as an Entity.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Allows us to change the behavior of a class without changing it. 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5c8e8ea31_0_1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5c8e8ea31_0_1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5c8e8ea31_0_1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55c8e8ea31_0_1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Wraps the specific class so that the interface becomes compatible with our existing application.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5c8e8ea31_0_1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55c8e8ea31_0_1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we have a set of API's we use that all accept a json object as input parameters. What happens if we have to use an API that accepts an XML?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Adapters can be one-way or two-way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5c8e8ea31_0_1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55c8e8ea31_0_1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we have a set of API's we use that all accept a json object as input parameters. What happens if we have to use an API that accepts an XML?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Adapters can be one-way or two-way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96829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55c8e8ea31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55c8e8ea31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5c8e8ea31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5c8e8ea31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783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5c8e8ea31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5c8e8ea31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Better example in next slides. </a:t>
            </a:r>
            <a:r>
              <a:rPr lang="en" dirty="0"/>
              <a:t>We are making a coffee shop. We have beverages and condiments. Prices vary based on ingredients.  Defining all of the permutations of beverage-condiment is not ideal. We end up with a "class explosion".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Also what if we want "double milk" in our coffee?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6579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5c8e8ea31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5c8e8ea31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Decorators have an IBeverage and are an IBeverage and thus can be wrapped around the concrete beverage, or another decorator and can calculate their price based on that.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89880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5c8e8ea3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5c8e8ea3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example is the stream API in C#. FileStream and StdOutStream are concrete and can be instantiated ( they have a source to read/write to, while CryptoStreamDecorator and BufferedStreamDecorator rely on there already being a stream that they can alter.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53110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5c8e8ea31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5c8e8ea31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36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5c8e8ea3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5c8e8ea3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works when behaviour is shared from parent to child. If we want to share behaviour in the horizontal plane and we know we can have any number of siblings - we should look at Strategy pattern.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55c8e8ea31_0_1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55c8e8ea31_0_1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Basically wraps some logic in a user friendly interface</a:t>
            </a: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55c8e8ea31_0_1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55c8e8ea31_0_1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making a coffee shop. We have beverages and condiments. Prices vary based on ingredients.  Defining all of the permutations of beverage-condiment is not ideal. We end up with a "class explosion".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what if we want "double milk" in our coffee?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55c8e8ea31_0_1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55c8e8ea31_0_1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making a coffee shop. We have beverages and condiments. Prices vary based on ingredients.  Defining all of the permutations of beverage-condiment is not ideal. We end up with a "class explosion".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what if we want "double milk" in our coffee?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55c8e8ea31_0_1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55c8e8ea31_0_1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making a coffee shop. We have beverages and condiments. Prices vary based on ingredients.  Defining all of the permutations of beverage-condiment is not ideal. We end up with a "class explosion".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what if we want "double milk" in our coffee?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5c8e8ea31_0_1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5c8e8ea31_0_1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556c5b98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556c5b98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- controls access something on a different server, namespace, application…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- controls access to an expensive resource - basically caching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Protection - controls access to something based on the client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556c5b98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556c5b98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imagine we want to cache some requests. We can either alter our web client to first check cache, or we can encapsulate that logic.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556c5b98b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556c5b98b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worker here acts as a Remote and Virtual proxy because it's controlling an remote, expensive resource (http request).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556c5b98b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556c5b98b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UML diagram.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556c5b98b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556c5b98b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5c8e8ea3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5c8e8ea3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now apply any permutation of behaviours on a duck, without having to explicitly define each one.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5c8e8ea31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5c8e8ea31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5c8e8ea31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5c8e8ea31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c8e8ea3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5c8e8ea31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polling, push-push, push-pull, pull-pull, pull-push.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SQS - poll,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SNS, Email - push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5c8e8ea31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5c8e8ea31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station here has a collection of Observers which it can notify on each change to temperature.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5c8e8ea31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5c8e8ea31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9144000" cy="383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9144000" cy="383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2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0" y="0"/>
            <a:ext cx="9144000" cy="383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3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0" y="0"/>
            <a:ext cx="9144000" cy="383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510450" y="3182339"/>
            <a:ext cx="8123100" cy="13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Ivan </a:t>
            </a:r>
            <a:r>
              <a:rPr lang="en" dirty="0" err="1"/>
              <a:t>Siderov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Inspired by the book "Head first design patterns" by Elisabeth Freeman and Kathy Sierra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>
            <a:spLocks noGrp="1"/>
          </p:cNvSpPr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 pattern</a:t>
            </a:r>
            <a:endParaRPr/>
          </a:p>
        </p:txBody>
      </p:sp>
      <p:sp>
        <p:nvSpPr>
          <p:cNvPr id="336" name="Google Shape;336;p31"/>
          <p:cNvSpPr txBox="1">
            <a:spLocks noGrp="1"/>
          </p:cNvSpPr>
          <p:nvPr>
            <p:ph type="subTitle" idx="1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The Factory method pattern defines an interface for creating an object, but lets subclasses decide what subclass to instantiate.</a:t>
            </a:r>
            <a:endParaRPr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/>
          <p:nvPr/>
        </p:nvSpPr>
        <p:spPr>
          <a:xfrm>
            <a:off x="139400" y="91700"/>
            <a:ext cx="57429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Simple Factory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2" name="Google Shape;342;p32"/>
          <p:cNvSpPr/>
          <p:nvPr/>
        </p:nvSpPr>
        <p:spPr>
          <a:xfrm>
            <a:off x="546562" y="2362510"/>
            <a:ext cx="23976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</a:t>
            </a:r>
            <a:r>
              <a:rPr lang="en" b="1"/>
              <a:t>create</a:t>
            </a:r>
            <a:r>
              <a:rPr lang="en"/>
              <a:t>();</a:t>
            </a:r>
            <a:endParaRPr/>
          </a:p>
        </p:txBody>
      </p:sp>
      <p:sp>
        <p:nvSpPr>
          <p:cNvPr id="343" name="Google Shape;343;p32"/>
          <p:cNvSpPr/>
          <p:nvPr/>
        </p:nvSpPr>
        <p:spPr>
          <a:xfrm>
            <a:off x="546603" y="2362150"/>
            <a:ext cx="23976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ProductFactory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6497800" y="2670550"/>
            <a:ext cx="17055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345" name="Google Shape;345;p32"/>
          <p:cNvSpPr/>
          <p:nvPr/>
        </p:nvSpPr>
        <p:spPr>
          <a:xfrm>
            <a:off x="6497548" y="2362150"/>
            <a:ext cx="17055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" name="Google Shape;369;p33">
            <a:extLst>
              <a:ext uri="{FF2B5EF4-FFF2-40B4-BE49-F238E27FC236}">
                <a16:creationId xmlns:a16="http://schemas.microsoft.com/office/drawing/2014/main" id="{300D6932-BCBD-DF48-89A1-E538D125C2A7}"/>
              </a:ext>
            </a:extLst>
          </p:cNvPr>
          <p:cNvCxnSpPr>
            <a:cxnSpLocks/>
            <a:stCxn id="342" idx="3"/>
            <a:endCxn id="345" idx="1"/>
          </p:cNvCxnSpPr>
          <p:nvPr/>
        </p:nvCxnSpPr>
        <p:spPr>
          <a:xfrm flipV="1">
            <a:off x="2944162" y="2516350"/>
            <a:ext cx="3553386" cy="1907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/>
          <p:nvPr/>
        </p:nvSpPr>
        <p:spPr>
          <a:xfrm>
            <a:off x="892550" y="1258010"/>
            <a:ext cx="17055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IProduct </a:t>
            </a:r>
            <a:r>
              <a:rPr lang="en" b="1"/>
              <a:t>create</a:t>
            </a:r>
            <a:r>
              <a:rPr lang="en"/>
              <a:t>();</a:t>
            </a:r>
            <a:endParaRPr/>
          </a:p>
        </p:txBody>
      </p:sp>
      <p:sp>
        <p:nvSpPr>
          <p:cNvPr id="351" name="Google Shape;351;p33"/>
          <p:cNvSpPr/>
          <p:nvPr/>
        </p:nvSpPr>
        <p:spPr>
          <a:xfrm>
            <a:off x="892579" y="1257650"/>
            <a:ext cx="1705500" cy="30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IFactory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2" name="Google Shape;352;p33"/>
          <p:cNvSpPr txBox="1"/>
          <p:nvPr/>
        </p:nvSpPr>
        <p:spPr>
          <a:xfrm>
            <a:off x="139400" y="91700"/>
            <a:ext cx="57429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Factory method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3" name="Google Shape;353;p33"/>
          <p:cNvSpPr/>
          <p:nvPr/>
        </p:nvSpPr>
        <p:spPr>
          <a:xfrm>
            <a:off x="546587" y="3143860"/>
            <a:ext cx="23976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IProduct </a:t>
            </a:r>
            <a:r>
              <a:rPr lang="en" b="1"/>
              <a:t>create</a:t>
            </a:r>
            <a:r>
              <a:rPr lang="en"/>
              <a:t>();</a:t>
            </a:r>
            <a:endParaRPr/>
          </a:p>
        </p:txBody>
      </p:sp>
      <p:sp>
        <p:nvSpPr>
          <p:cNvPr id="354" name="Google Shape;354;p33"/>
          <p:cNvSpPr/>
          <p:nvPr/>
        </p:nvSpPr>
        <p:spPr>
          <a:xfrm>
            <a:off x="546628" y="3143500"/>
            <a:ext cx="23976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ConcreteProductFactory2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5" name="Google Shape;355;p33"/>
          <p:cNvSpPr/>
          <p:nvPr/>
        </p:nvSpPr>
        <p:spPr>
          <a:xfrm>
            <a:off x="546537" y="3925560"/>
            <a:ext cx="23976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IProduct </a:t>
            </a:r>
            <a:r>
              <a:rPr lang="en" b="1"/>
              <a:t>create</a:t>
            </a:r>
            <a:r>
              <a:rPr lang="en"/>
              <a:t>();</a:t>
            </a:r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546578" y="3925200"/>
            <a:ext cx="23976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ConcreteProductFactory3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7" name="Google Shape;357;p33"/>
          <p:cNvSpPr/>
          <p:nvPr/>
        </p:nvSpPr>
        <p:spPr>
          <a:xfrm>
            <a:off x="546562" y="2362510"/>
            <a:ext cx="23976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IProduct </a:t>
            </a:r>
            <a:r>
              <a:rPr lang="en" b="1"/>
              <a:t>create</a:t>
            </a:r>
            <a:r>
              <a:rPr lang="en"/>
              <a:t>();</a:t>
            </a:r>
            <a:endParaRPr/>
          </a:p>
        </p:txBody>
      </p:sp>
      <p:sp>
        <p:nvSpPr>
          <p:cNvPr id="358" name="Google Shape;358;p33"/>
          <p:cNvSpPr/>
          <p:nvPr/>
        </p:nvSpPr>
        <p:spPr>
          <a:xfrm>
            <a:off x="546603" y="2362150"/>
            <a:ext cx="23976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ConcreteProductFactory1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9" name="Google Shape;359;p33"/>
          <p:cNvSpPr/>
          <p:nvPr/>
        </p:nvSpPr>
        <p:spPr>
          <a:xfrm>
            <a:off x="6497550" y="1580800"/>
            <a:ext cx="17055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360" name="Google Shape;360;p33"/>
          <p:cNvSpPr/>
          <p:nvPr/>
        </p:nvSpPr>
        <p:spPr>
          <a:xfrm>
            <a:off x="6497298" y="1272400"/>
            <a:ext cx="1705500" cy="30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IProduct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1" name="Google Shape;361;p33"/>
          <p:cNvSpPr/>
          <p:nvPr/>
        </p:nvSpPr>
        <p:spPr>
          <a:xfrm>
            <a:off x="6497675" y="3451900"/>
            <a:ext cx="17055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362" name="Google Shape;362;p33"/>
          <p:cNvSpPr/>
          <p:nvPr/>
        </p:nvSpPr>
        <p:spPr>
          <a:xfrm>
            <a:off x="6497423" y="3143500"/>
            <a:ext cx="17055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ConcreteProduct2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3" name="Google Shape;363;p33"/>
          <p:cNvSpPr/>
          <p:nvPr/>
        </p:nvSpPr>
        <p:spPr>
          <a:xfrm>
            <a:off x="6497800" y="2670550"/>
            <a:ext cx="17055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364" name="Google Shape;364;p33"/>
          <p:cNvSpPr/>
          <p:nvPr/>
        </p:nvSpPr>
        <p:spPr>
          <a:xfrm>
            <a:off x="6497548" y="2362150"/>
            <a:ext cx="17055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ConcreteProduct1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5" name="Google Shape;365;p33"/>
          <p:cNvSpPr/>
          <p:nvPr/>
        </p:nvSpPr>
        <p:spPr>
          <a:xfrm>
            <a:off x="6497425" y="4233250"/>
            <a:ext cx="17055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366" name="Google Shape;366;p33"/>
          <p:cNvSpPr/>
          <p:nvPr/>
        </p:nvSpPr>
        <p:spPr>
          <a:xfrm>
            <a:off x="6497173" y="3924850"/>
            <a:ext cx="17055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ConcreteProduct3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67" name="Google Shape;367;p33"/>
          <p:cNvCxnSpPr>
            <a:stCxn id="364" idx="3"/>
            <a:endCxn id="360" idx="3"/>
          </p:cNvCxnSpPr>
          <p:nvPr/>
        </p:nvCxnSpPr>
        <p:spPr>
          <a:xfrm rot="10800000" flipH="1">
            <a:off x="8203048" y="1426750"/>
            <a:ext cx="600" cy="10896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8" name="Google Shape;368;p33"/>
          <p:cNvCxnSpPr>
            <a:stCxn id="362" idx="3"/>
            <a:endCxn id="360" idx="3"/>
          </p:cNvCxnSpPr>
          <p:nvPr/>
        </p:nvCxnSpPr>
        <p:spPr>
          <a:xfrm rot="10800000" flipH="1">
            <a:off x="8202923" y="1426600"/>
            <a:ext cx="600" cy="18711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9" name="Google Shape;369;p33"/>
          <p:cNvCxnSpPr>
            <a:stCxn id="366" idx="3"/>
            <a:endCxn id="360" idx="3"/>
          </p:cNvCxnSpPr>
          <p:nvPr/>
        </p:nvCxnSpPr>
        <p:spPr>
          <a:xfrm rot="10800000" flipH="1">
            <a:off x="8202673" y="1426750"/>
            <a:ext cx="600" cy="2652300"/>
          </a:xfrm>
          <a:prstGeom prst="bentConnector3">
            <a:avLst>
              <a:gd name="adj1" fmla="val 3970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0" name="Google Shape;370;p33"/>
          <p:cNvCxnSpPr>
            <a:stCxn id="358" idx="1"/>
            <a:endCxn id="351" idx="1"/>
          </p:cNvCxnSpPr>
          <p:nvPr/>
        </p:nvCxnSpPr>
        <p:spPr>
          <a:xfrm rot="10800000" flipH="1">
            <a:off x="546603" y="1411750"/>
            <a:ext cx="345900" cy="1104600"/>
          </a:xfrm>
          <a:prstGeom prst="bentConnector3">
            <a:avLst>
              <a:gd name="adj1" fmla="val -6884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1" name="Google Shape;371;p33"/>
          <p:cNvCxnSpPr>
            <a:stCxn id="354" idx="1"/>
            <a:endCxn id="351" idx="1"/>
          </p:cNvCxnSpPr>
          <p:nvPr/>
        </p:nvCxnSpPr>
        <p:spPr>
          <a:xfrm rot="10800000" flipH="1">
            <a:off x="546628" y="1411900"/>
            <a:ext cx="345900" cy="1885800"/>
          </a:xfrm>
          <a:prstGeom prst="bentConnector3">
            <a:avLst>
              <a:gd name="adj1" fmla="val -6884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2" name="Google Shape;372;p33"/>
          <p:cNvCxnSpPr>
            <a:stCxn id="356" idx="1"/>
            <a:endCxn id="351" idx="1"/>
          </p:cNvCxnSpPr>
          <p:nvPr/>
        </p:nvCxnSpPr>
        <p:spPr>
          <a:xfrm rot="10800000" flipH="1">
            <a:off x="546578" y="1411800"/>
            <a:ext cx="345900" cy="2667600"/>
          </a:xfrm>
          <a:prstGeom prst="bentConnector3">
            <a:avLst>
              <a:gd name="adj1" fmla="val -6884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/>
          <p:nvPr/>
        </p:nvSpPr>
        <p:spPr>
          <a:xfrm>
            <a:off x="546575" y="2362499"/>
            <a:ext cx="2397600" cy="87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IProduct </a:t>
            </a:r>
            <a:r>
              <a:rPr lang="en" b="1"/>
              <a:t>createProduct1</a:t>
            </a:r>
            <a:r>
              <a:rPr lang="en"/>
              <a:t>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IProduct </a:t>
            </a:r>
            <a:r>
              <a:rPr lang="en" b="1"/>
              <a:t>createProduct2</a:t>
            </a:r>
            <a:r>
              <a:rPr lang="en"/>
              <a:t>();</a:t>
            </a:r>
            <a:endParaRPr/>
          </a:p>
        </p:txBody>
      </p:sp>
      <p:sp>
        <p:nvSpPr>
          <p:cNvPr id="378" name="Google Shape;378;p34"/>
          <p:cNvSpPr/>
          <p:nvPr/>
        </p:nvSpPr>
        <p:spPr>
          <a:xfrm>
            <a:off x="546616" y="2362150"/>
            <a:ext cx="23976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ConcreteProductFactory1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9" name="Google Shape;379;p34"/>
          <p:cNvSpPr/>
          <p:nvPr/>
        </p:nvSpPr>
        <p:spPr>
          <a:xfrm>
            <a:off x="6497550" y="1580800"/>
            <a:ext cx="17055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380" name="Google Shape;380;p34"/>
          <p:cNvSpPr/>
          <p:nvPr/>
        </p:nvSpPr>
        <p:spPr>
          <a:xfrm>
            <a:off x="6497298" y="1272400"/>
            <a:ext cx="1705500" cy="30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IProduct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1" name="Google Shape;381;p34"/>
          <p:cNvSpPr/>
          <p:nvPr/>
        </p:nvSpPr>
        <p:spPr>
          <a:xfrm>
            <a:off x="6497675" y="3451900"/>
            <a:ext cx="17055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382" name="Google Shape;382;p34"/>
          <p:cNvSpPr/>
          <p:nvPr/>
        </p:nvSpPr>
        <p:spPr>
          <a:xfrm>
            <a:off x="6497423" y="3143500"/>
            <a:ext cx="17055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ConcreteProduct2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3" name="Google Shape;383;p34"/>
          <p:cNvSpPr/>
          <p:nvPr/>
        </p:nvSpPr>
        <p:spPr>
          <a:xfrm>
            <a:off x="6497800" y="2670550"/>
            <a:ext cx="17055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384" name="Google Shape;384;p34"/>
          <p:cNvSpPr/>
          <p:nvPr/>
        </p:nvSpPr>
        <p:spPr>
          <a:xfrm>
            <a:off x="6497548" y="2362150"/>
            <a:ext cx="17055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ConcreteProduct1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85" name="Google Shape;385;p34"/>
          <p:cNvCxnSpPr>
            <a:stCxn id="384" idx="3"/>
            <a:endCxn id="380" idx="3"/>
          </p:cNvCxnSpPr>
          <p:nvPr/>
        </p:nvCxnSpPr>
        <p:spPr>
          <a:xfrm rot="10800000" flipH="1">
            <a:off x="8203048" y="1426750"/>
            <a:ext cx="600" cy="10896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" name="Google Shape;386;p34"/>
          <p:cNvCxnSpPr>
            <a:stCxn id="382" idx="3"/>
            <a:endCxn id="380" idx="3"/>
          </p:cNvCxnSpPr>
          <p:nvPr/>
        </p:nvCxnSpPr>
        <p:spPr>
          <a:xfrm rot="10800000" flipH="1">
            <a:off x="8202923" y="1426600"/>
            <a:ext cx="600" cy="18711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7" name="Google Shape;387;p34"/>
          <p:cNvSpPr/>
          <p:nvPr/>
        </p:nvSpPr>
        <p:spPr>
          <a:xfrm>
            <a:off x="887525" y="1077099"/>
            <a:ext cx="2512500" cy="87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IProduct </a:t>
            </a:r>
            <a:r>
              <a:rPr lang="en" b="1"/>
              <a:t>createProduct1</a:t>
            </a:r>
            <a:r>
              <a:rPr lang="en"/>
              <a:t>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IProduct </a:t>
            </a:r>
            <a:r>
              <a:rPr lang="en" b="1"/>
              <a:t>createProduct2</a:t>
            </a:r>
            <a:r>
              <a:rPr lang="en"/>
              <a:t>();</a:t>
            </a:r>
            <a:endParaRPr/>
          </a:p>
        </p:txBody>
      </p:sp>
      <p:sp>
        <p:nvSpPr>
          <p:cNvPr id="388" name="Google Shape;388;p34"/>
          <p:cNvSpPr/>
          <p:nvPr/>
        </p:nvSpPr>
        <p:spPr>
          <a:xfrm>
            <a:off x="887568" y="1076750"/>
            <a:ext cx="2512500" cy="30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IFactory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9" name="Google Shape;389;p34"/>
          <p:cNvSpPr/>
          <p:nvPr/>
        </p:nvSpPr>
        <p:spPr>
          <a:xfrm>
            <a:off x="546550" y="3338724"/>
            <a:ext cx="2397600" cy="87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IProduct </a:t>
            </a:r>
            <a:r>
              <a:rPr lang="en" b="1"/>
              <a:t>createProduct1</a:t>
            </a:r>
            <a:r>
              <a:rPr lang="en"/>
              <a:t>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IProduct </a:t>
            </a:r>
            <a:r>
              <a:rPr lang="en" b="1"/>
              <a:t>createProduct2</a:t>
            </a:r>
            <a:r>
              <a:rPr lang="en"/>
              <a:t>();</a:t>
            </a: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546591" y="3338375"/>
            <a:ext cx="23976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ConcreteProductFactory2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91" name="Google Shape;391;p34"/>
          <p:cNvCxnSpPr>
            <a:stCxn id="378" idx="1"/>
            <a:endCxn id="388" idx="1"/>
          </p:cNvCxnSpPr>
          <p:nvPr/>
        </p:nvCxnSpPr>
        <p:spPr>
          <a:xfrm rot="10800000" flipH="1">
            <a:off x="546616" y="1230850"/>
            <a:ext cx="341100" cy="1285500"/>
          </a:xfrm>
          <a:prstGeom prst="bentConnector3">
            <a:avLst>
              <a:gd name="adj1" fmla="val -6981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2" name="Google Shape;392;p34"/>
          <p:cNvCxnSpPr>
            <a:stCxn id="390" idx="1"/>
            <a:endCxn id="388" idx="1"/>
          </p:cNvCxnSpPr>
          <p:nvPr/>
        </p:nvCxnSpPr>
        <p:spPr>
          <a:xfrm rot="10800000" flipH="1">
            <a:off x="546591" y="1230875"/>
            <a:ext cx="341100" cy="2261700"/>
          </a:xfrm>
          <a:prstGeom prst="bentConnector3">
            <a:avLst>
              <a:gd name="adj1" fmla="val -6981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3" name="Google Shape;393;p34"/>
          <p:cNvSpPr txBox="1"/>
          <p:nvPr/>
        </p:nvSpPr>
        <p:spPr>
          <a:xfrm>
            <a:off x="139400" y="91700"/>
            <a:ext cx="87015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Abstract factory method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 pattern</a:t>
            </a:r>
            <a:endParaRPr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1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The Singleton pattern insures that a class has only one instance, and provides a global access to it.</a:t>
            </a:r>
            <a:endParaRPr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/>
          <p:nvPr/>
        </p:nvSpPr>
        <p:spPr>
          <a:xfrm>
            <a:off x="139400" y="91700"/>
            <a:ext cx="57429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Singleton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2762246" y="2227385"/>
            <a:ext cx="31200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Singleton </a:t>
            </a:r>
            <a:r>
              <a:rPr lang="en" b="1"/>
              <a:t>getInstance</a:t>
            </a:r>
            <a:r>
              <a:rPr lang="en"/>
              <a:t>();</a:t>
            </a:r>
            <a:endParaRPr/>
          </a:p>
        </p:txBody>
      </p:sp>
      <p:sp>
        <p:nvSpPr>
          <p:cNvPr id="411" name="Google Shape;411;p37"/>
          <p:cNvSpPr/>
          <p:nvPr/>
        </p:nvSpPr>
        <p:spPr>
          <a:xfrm>
            <a:off x="2762300" y="2227025"/>
            <a:ext cx="31200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Singleton</a:t>
            </a:r>
            <a:endParaRPr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"/>
          <p:cNvSpPr txBox="1">
            <a:spLocks noGrp="1"/>
          </p:cNvSpPr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pattern</a:t>
            </a:r>
            <a:endParaRPr/>
          </a:p>
        </p:txBody>
      </p:sp>
      <p:sp>
        <p:nvSpPr>
          <p:cNvPr id="417" name="Google Shape;417;p38"/>
          <p:cNvSpPr txBox="1">
            <a:spLocks noGrp="1"/>
          </p:cNvSpPr>
          <p:nvPr>
            <p:ph type="subTitle" idx="1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The Command method encapsulates a request as an object, thereby letting you </a:t>
            </a:r>
            <a:r>
              <a:rPr lang="en" b="1" dirty="0" err="1"/>
              <a:t>paramethise</a:t>
            </a:r>
            <a:r>
              <a:rPr lang="en" b="1" dirty="0"/>
              <a:t> other objects with different requests, queue or log requests and supports undo operations.</a:t>
            </a:r>
            <a:endParaRPr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9"/>
          <p:cNvSpPr txBox="1"/>
          <p:nvPr/>
        </p:nvSpPr>
        <p:spPr>
          <a:xfrm>
            <a:off x="139400" y="91700"/>
            <a:ext cx="57429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Command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3" name="Google Shape;423;p39"/>
          <p:cNvSpPr/>
          <p:nvPr/>
        </p:nvSpPr>
        <p:spPr>
          <a:xfrm>
            <a:off x="3670475" y="1162237"/>
            <a:ext cx="17055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</a:t>
            </a:r>
            <a:r>
              <a:rPr lang="en" b="1"/>
              <a:t>execute</a:t>
            </a:r>
            <a:r>
              <a:rPr lang="en"/>
              <a:t>();</a:t>
            </a:r>
            <a:endParaRPr/>
          </a:p>
        </p:txBody>
      </p:sp>
      <p:sp>
        <p:nvSpPr>
          <p:cNvPr id="424" name="Google Shape;424;p39"/>
          <p:cNvSpPr/>
          <p:nvPr/>
        </p:nvSpPr>
        <p:spPr>
          <a:xfrm>
            <a:off x="3670223" y="853838"/>
            <a:ext cx="1705500" cy="30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ICommand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5" name="Google Shape;425;p39"/>
          <p:cNvSpPr/>
          <p:nvPr/>
        </p:nvSpPr>
        <p:spPr>
          <a:xfrm>
            <a:off x="3552800" y="1907988"/>
            <a:ext cx="1941000" cy="78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Lamp </a:t>
            </a:r>
            <a:r>
              <a:rPr lang="en" b="1"/>
              <a:t>l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</a:t>
            </a:r>
            <a:r>
              <a:rPr lang="en" b="1"/>
              <a:t>execute</a:t>
            </a:r>
            <a:r>
              <a:rPr lang="en"/>
              <a:t>();</a:t>
            </a:r>
            <a:endParaRPr/>
          </a:p>
        </p:txBody>
      </p:sp>
      <p:sp>
        <p:nvSpPr>
          <p:cNvPr id="426" name="Google Shape;426;p39"/>
          <p:cNvSpPr/>
          <p:nvPr/>
        </p:nvSpPr>
        <p:spPr>
          <a:xfrm>
            <a:off x="3552525" y="1599588"/>
            <a:ext cx="19410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ToggleCommand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303457" y="2697225"/>
            <a:ext cx="2578500" cy="96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ICommand </a:t>
            </a:r>
            <a:r>
              <a:rPr lang="en" b="1"/>
              <a:t>btn1Command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ICommand </a:t>
            </a:r>
            <a:r>
              <a:rPr lang="en" b="1"/>
              <a:t>btn2Command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ICommand </a:t>
            </a:r>
            <a:r>
              <a:rPr lang="en" b="1"/>
              <a:t>btn3Command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9"/>
          <p:cNvSpPr/>
          <p:nvPr/>
        </p:nvSpPr>
        <p:spPr>
          <a:xfrm>
            <a:off x="303075" y="2388825"/>
            <a:ext cx="25785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Remote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9" name="Google Shape;429;p39"/>
          <p:cNvSpPr/>
          <p:nvPr/>
        </p:nvSpPr>
        <p:spPr>
          <a:xfrm>
            <a:off x="6813825" y="2697225"/>
            <a:ext cx="2027100" cy="78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</a:t>
            </a:r>
            <a:r>
              <a:rPr lang="en" b="1"/>
              <a:t>toggle</a:t>
            </a:r>
            <a:r>
              <a:rPr lang="en"/>
              <a:t>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</a:t>
            </a:r>
            <a:r>
              <a:rPr lang="en" b="1"/>
              <a:t>dim</a:t>
            </a:r>
            <a:r>
              <a:rPr lang="en"/>
              <a:t>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</a:t>
            </a:r>
            <a:r>
              <a:rPr lang="en" b="1"/>
              <a:t>bright</a:t>
            </a:r>
            <a:r>
              <a:rPr lang="en"/>
              <a:t>();</a:t>
            </a:r>
            <a:endParaRPr/>
          </a:p>
        </p:txBody>
      </p:sp>
      <p:sp>
        <p:nvSpPr>
          <p:cNvPr id="430" name="Google Shape;430;p39"/>
          <p:cNvSpPr/>
          <p:nvPr/>
        </p:nvSpPr>
        <p:spPr>
          <a:xfrm>
            <a:off x="6813525" y="2388825"/>
            <a:ext cx="20271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Lamp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31" name="Google Shape;431;p39"/>
          <p:cNvCxnSpPr>
            <a:stCxn id="426" idx="3"/>
            <a:endCxn id="424" idx="3"/>
          </p:cNvCxnSpPr>
          <p:nvPr/>
        </p:nvCxnSpPr>
        <p:spPr>
          <a:xfrm rot="10800000">
            <a:off x="5375625" y="1007988"/>
            <a:ext cx="117900" cy="745800"/>
          </a:xfrm>
          <a:prstGeom prst="bentConnector3">
            <a:avLst>
              <a:gd name="adj1" fmla="val -20197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2" name="Google Shape;432;p39"/>
          <p:cNvSpPr/>
          <p:nvPr/>
        </p:nvSpPr>
        <p:spPr>
          <a:xfrm>
            <a:off x="3553063" y="3082238"/>
            <a:ext cx="1941000" cy="78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Lamp </a:t>
            </a:r>
            <a:r>
              <a:rPr lang="en" b="1"/>
              <a:t>l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</a:t>
            </a:r>
            <a:r>
              <a:rPr lang="en" b="1"/>
              <a:t>execute</a:t>
            </a:r>
            <a:r>
              <a:rPr lang="en"/>
              <a:t>();</a:t>
            </a:r>
            <a:endParaRPr/>
          </a:p>
        </p:txBody>
      </p:sp>
      <p:sp>
        <p:nvSpPr>
          <p:cNvPr id="433" name="Google Shape;433;p39"/>
          <p:cNvSpPr/>
          <p:nvPr/>
        </p:nvSpPr>
        <p:spPr>
          <a:xfrm>
            <a:off x="3552788" y="2773838"/>
            <a:ext cx="19410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DimCommand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4" name="Google Shape;434;p39"/>
          <p:cNvSpPr/>
          <p:nvPr/>
        </p:nvSpPr>
        <p:spPr>
          <a:xfrm>
            <a:off x="3552650" y="4256488"/>
            <a:ext cx="1941000" cy="78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Lamp </a:t>
            </a:r>
            <a:r>
              <a:rPr lang="en" b="1"/>
              <a:t>l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</a:t>
            </a:r>
            <a:r>
              <a:rPr lang="en" b="1"/>
              <a:t>execute</a:t>
            </a:r>
            <a:r>
              <a:rPr lang="en"/>
              <a:t>();</a:t>
            </a:r>
            <a:endParaRPr/>
          </a:p>
        </p:txBody>
      </p:sp>
      <p:sp>
        <p:nvSpPr>
          <p:cNvPr id="435" name="Google Shape;435;p39"/>
          <p:cNvSpPr/>
          <p:nvPr/>
        </p:nvSpPr>
        <p:spPr>
          <a:xfrm>
            <a:off x="3552375" y="3948088"/>
            <a:ext cx="19410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BrightCommand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36" name="Google Shape;436;p39"/>
          <p:cNvCxnSpPr>
            <a:stCxn id="427" idx="3"/>
            <a:endCxn id="424" idx="1"/>
          </p:cNvCxnSpPr>
          <p:nvPr/>
        </p:nvCxnSpPr>
        <p:spPr>
          <a:xfrm rot="10800000" flipH="1">
            <a:off x="2881957" y="1008075"/>
            <a:ext cx="788400" cy="21702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7" name="Google Shape;437;p39"/>
          <p:cNvCxnSpPr>
            <a:stCxn id="425" idx="3"/>
            <a:endCxn id="430" idx="1"/>
          </p:cNvCxnSpPr>
          <p:nvPr/>
        </p:nvCxnSpPr>
        <p:spPr>
          <a:xfrm>
            <a:off x="5493800" y="2299638"/>
            <a:ext cx="1319700" cy="2433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8" name="Google Shape;438;p39"/>
          <p:cNvCxnSpPr>
            <a:stCxn id="432" idx="3"/>
            <a:endCxn id="430" idx="1"/>
          </p:cNvCxnSpPr>
          <p:nvPr/>
        </p:nvCxnSpPr>
        <p:spPr>
          <a:xfrm rot="10800000" flipH="1">
            <a:off x="5494063" y="2542988"/>
            <a:ext cx="1319400" cy="9309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9" name="Google Shape;439;p39"/>
          <p:cNvCxnSpPr>
            <a:stCxn id="434" idx="3"/>
            <a:endCxn id="430" idx="1"/>
          </p:cNvCxnSpPr>
          <p:nvPr/>
        </p:nvCxnSpPr>
        <p:spPr>
          <a:xfrm rot="10800000" flipH="1">
            <a:off x="5493650" y="2543038"/>
            <a:ext cx="1320000" cy="21051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"/>
          <p:cNvSpPr txBox="1"/>
          <p:nvPr/>
        </p:nvSpPr>
        <p:spPr>
          <a:xfrm>
            <a:off x="139400" y="91700"/>
            <a:ext cx="57429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Command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5" name="Google Shape;445;p40"/>
          <p:cNvSpPr/>
          <p:nvPr/>
        </p:nvSpPr>
        <p:spPr>
          <a:xfrm>
            <a:off x="3719375" y="1700062"/>
            <a:ext cx="17055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</a:t>
            </a:r>
            <a:r>
              <a:rPr lang="en" b="1"/>
              <a:t>execute</a:t>
            </a:r>
            <a:r>
              <a:rPr lang="en"/>
              <a:t>();</a:t>
            </a:r>
            <a:endParaRPr/>
          </a:p>
        </p:txBody>
      </p:sp>
      <p:sp>
        <p:nvSpPr>
          <p:cNvPr id="446" name="Google Shape;446;p40"/>
          <p:cNvSpPr/>
          <p:nvPr/>
        </p:nvSpPr>
        <p:spPr>
          <a:xfrm>
            <a:off x="3719123" y="1391663"/>
            <a:ext cx="1705500" cy="30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ICommand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7" name="Google Shape;447;p40"/>
          <p:cNvSpPr/>
          <p:nvPr/>
        </p:nvSpPr>
        <p:spPr>
          <a:xfrm>
            <a:off x="3601500" y="2558263"/>
            <a:ext cx="1941000" cy="78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</a:t>
            </a:r>
            <a:r>
              <a:rPr lang="en" b="1"/>
              <a:t>receiver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</a:t>
            </a:r>
            <a:r>
              <a:rPr lang="en" b="1"/>
              <a:t>execute</a:t>
            </a:r>
            <a:r>
              <a:rPr lang="en"/>
              <a:t>();</a:t>
            </a:r>
            <a:endParaRPr/>
          </a:p>
        </p:txBody>
      </p:sp>
      <p:sp>
        <p:nvSpPr>
          <p:cNvPr id="448" name="Google Shape;448;p40"/>
          <p:cNvSpPr/>
          <p:nvPr/>
        </p:nvSpPr>
        <p:spPr>
          <a:xfrm>
            <a:off x="3601225" y="2249863"/>
            <a:ext cx="19410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ConcreteCommand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9" name="Google Shape;449;p40"/>
          <p:cNvSpPr/>
          <p:nvPr/>
        </p:nvSpPr>
        <p:spPr>
          <a:xfrm>
            <a:off x="303375" y="2697225"/>
            <a:ext cx="20271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ICommand </a:t>
            </a:r>
            <a:r>
              <a:rPr lang="en" b="1"/>
              <a:t>command</a:t>
            </a:r>
            <a:r>
              <a:rPr lang="en"/>
              <a:t>;</a:t>
            </a:r>
            <a:endParaRPr/>
          </a:p>
        </p:txBody>
      </p:sp>
      <p:sp>
        <p:nvSpPr>
          <p:cNvPr id="450" name="Google Shape;450;p40"/>
          <p:cNvSpPr/>
          <p:nvPr/>
        </p:nvSpPr>
        <p:spPr>
          <a:xfrm>
            <a:off x="303075" y="2388825"/>
            <a:ext cx="20271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Invoker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1" name="Google Shape;451;p40"/>
          <p:cNvSpPr/>
          <p:nvPr/>
        </p:nvSpPr>
        <p:spPr>
          <a:xfrm>
            <a:off x="6813825" y="2697225"/>
            <a:ext cx="20271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</a:t>
            </a:r>
            <a:r>
              <a:rPr lang="en" b="1"/>
              <a:t>action</a:t>
            </a:r>
            <a:r>
              <a:rPr lang="en"/>
              <a:t>();</a:t>
            </a:r>
            <a:endParaRPr/>
          </a:p>
        </p:txBody>
      </p:sp>
      <p:sp>
        <p:nvSpPr>
          <p:cNvPr id="452" name="Google Shape;452;p40"/>
          <p:cNvSpPr/>
          <p:nvPr/>
        </p:nvSpPr>
        <p:spPr>
          <a:xfrm>
            <a:off x="6813525" y="2388825"/>
            <a:ext cx="20271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Receiver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53" name="Google Shape;453;p40"/>
          <p:cNvCxnSpPr>
            <a:stCxn id="449" idx="3"/>
            <a:endCxn id="446" idx="1"/>
          </p:cNvCxnSpPr>
          <p:nvPr/>
        </p:nvCxnSpPr>
        <p:spPr>
          <a:xfrm rot="10800000" flipH="1">
            <a:off x="2330475" y="1545975"/>
            <a:ext cx="1388700" cy="13344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" name="Google Shape;454;p40"/>
          <p:cNvCxnSpPr>
            <a:stCxn id="448" idx="3"/>
            <a:endCxn id="446" idx="3"/>
          </p:cNvCxnSpPr>
          <p:nvPr/>
        </p:nvCxnSpPr>
        <p:spPr>
          <a:xfrm rot="10800000">
            <a:off x="5424625" y="1545763"/>
            <a:ext cx="117600" cy="858300"/>
          </a:xfrm>
          <a:prstGeom prst="bentConnector3">
            <a:avLst>
              <a:gd name="adj1" fmla="val -20248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" name="Google Shape;455;p40"/>
          <p:cNvCxnSpPr>
            <a:stCxn id="447" idx="3"/>
            <a:endCxn id="452" idx="1"/>
          </p:cNvCxnSpPr>
          <p:nvPr/>
        </p:nvCxnSpPr>
        <p:spPr>
          <a:xfrm rot="10800000" flipH="1">
            <a:off x="5542500" y="2543113"/>
            <a:ext cx="1271100" cy="406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Strategy pattern</a:t>
            </a:r>
            <a:endParaRPr b="1"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1"/>
          </p:nvPr>
        </p:nvSpPr>
        <p:spPr>
          <a:xfrm>
            <a:off x="919975" y="3979825"/>
            <a:ext cx="7415400" cy="9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Defines a family of algorithms, encapsulates each one and makes them interchangeable. This makes it possible for the algorithm to vary independently from clients.</a:t>
            </a:r>
            <a:endParaRPr sz="2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2"/>
          <p:cNvSpPr txBox="1">
            <a:spLocks noGrp="1"/>
          </p:cNvSpPr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 pattern</a:t>
            </a:r>
            <a:endParaRPr/>
          </a:p>
        </p:txBody>
      </p:sp>
      <p:sp>
        <p:nvSpPr>
          <p:cNvPr id="466" name="Google Shape;466;p42"/>
          <p:cNvSpPr txBox="1">
            <a:spLocks noGrp="1"/>
          </p:cNvSpPr>
          <p:nvPr>
            <p:ph type="subTitle" idx="1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The Adapter converts an interface of a class to the interface that the client expects. Adapter lets classes work together that couldn't otherwise due to incompatible interfaces.</a:t>
            </a:r>
            <a:endParaRPr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4"/>
          <p:cNvSpPr txBox="1"/>
          <p:nvPr/>
        </p:nvSpPr>
        <p:spPr>
          <a:xfrm>
            <a:off x="139400" y="91700"/>
            <a:ext cx="57429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Adapter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0" name="Google Shape;490;p44"/>
          <p:cNvSpPr/>
          <p:nvPr/>
        </p:nvSpPr>
        <p:spPr>
          <a:xfrm>
            <a:off x="2959437" y="1718619"/>
            <a:ext cx="18513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</a:t>
            </a:r>
            <a:r>
              <a:rPr lang="en" b="1"/>
              <a:t>request</a:t>
            </a:r>
            <a:r>
              <a:rPr lang="en"/>
              <a:t>(Json </a:t>
            </a:r>
            <a:r>
              <a:rPr lang="en" b="1"/>
              <a:t>j</a:t>
            </a:r>
            <a:r>
              <a:rPr lang="en"/>
              <a:t>);</a:t>
            </a:r>
            <a:endParaRPr/>
          </a:p>
        </p:txBody>
      </p:sp>
      <p:sp>
        <p:nvSpPr>
          <p:cNvPr id="491" name="Google Shape;491;p44"/>
          <p:cNvSpPr/>
          <p:nvPr/>
        </p:nvSpPr>
        <p:spPr>
          <a:xfrm>
            <a:off x="2959162" y="1410225"/>
            <a:ext cx="1851300" cy="30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IApi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2" name="Google Shape;492;p44"/>
          <p:cNvSpPr/>
          <p:nvPr/>
        </p:nvSpPr>
        <p:spPr>
          <a:xfrm>
            <a:off x="2914450" y="2576813"/>
            <a:ext cx="1941000" cy="78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</a:t>
            </a:r>
            <a:r>
              <a:rPr lang="en" b="1"/>
              <a:t>request</a:t>
            </a:r>
            <a:r>
              <a:rPr lang="en"/>
              <a:t>(Json </a:t>
            </a:r>
            <a:r>
              <a:rPr lang="en" b="1"/>
              <a:t>j</a:t>
            </a:r>
            <a:r>
              <a:rPr lang="en"/>
              <a:t>);</a:t>
            </a:r>
            <a:endParaRPr/>
          </a:p>
        </p:txBody>
      </p:sp>
      <p:sp>
        <p:nvSpPr>
          <p:cNvPr id="493" name="Google Shape;493;p44"/>
          <p:cNvSpPr/>
          <p:nvPr/>
        </p:nvSpPr>
        <p:spPr>
          <a:xfrm>
            <a:off x="2914175" y="2268413"/>
            <a:ext cx="19410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Api1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4" name="Google Shape;494;p44"/>
          <p:cNvSpPr/>
          <p:nvPr/>
        </p:nvSpPr>
        <p:spPr>
          <a:xfrm>
            <a:off x="303375" y="2697225"/>
            <a:ext cx="20271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IApi </a:t>
            </a:r>
            <a:r>
              <a:rPr lang="en" b="1"/>
              <a:t>api</a:t>
            </a:r>
            <a:r>
              <a:rPr lang="en"/>
              <a:t>;</a:t>
            </a:r>
            <a:endParaRPr/>
          </a:p>
        </p:txBody>
      </p:sp>
      <p:sp>
        <p:nvSpPr>
          <p:cNvPr id="495" name="Google Shape;495;p44"/>
          <p:cNvSpPr/>
          <p:nvPr/>
        </p:nvSpPr>
        <p:spPr>
          <a:xfrm>
            <a:off x="303075" y="2388825"/>
            <a:ext cx="20271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Client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6" name="Google Shape;496;p44"/>
          <p:cNvSpPr/>
          <p:nvPr/>
        </p:nvSpPr>
        <p:spPr>
          <a:xfrm>
            <a:off x="5739046" y="2542800"/>
            <a:ext cx="26661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xml </a:t>
            </a:r>
            <a:r>
              <a:rPr lang="en" b="1" dirty="0" err="1"/>
              <a:t>specificRequest</a:t>
            </a:r>
            <a:r>
              <a:rPr lang="en" dirty="0"/>
              <a:t>(Xml </a:t>
            </a:r>
            <a:r>
              <a:rPr lang="en" b="1" dirty="0"/>
              <a:t>x</a:t>
            </a:r>
            <a:r>
              <a:rPr lang="en" dirty="0"/>
              <a:t>);</a:t>
            </a:r>
            <a:endParaRPr dirty="0"/>
          </a:p>
        </p:txBody>
      </p:sp>
      <p:sp>
        <p:nvSpPr>
          <p:cNvPr id="497" name="Google Shape;497;p44"/>
          <p:cNvSpPr/>
          <p:nvPr/>
        </p:nvSpPr>
        <p:spPr>
          <a:xfrm>
            <a:off x="5738651" y="2234400"/>
            <a:ext cx="26661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Api3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8" name="Google Shape;498;p44"/>
          <p:cNvSpPr/>
          <p:nvPr/>
        </p:nvSpPr>
        <p:spPr>
          <a:xfrm>
            <a:off x="2914713" y="3798763"/>
            <a:ext cx="1941000" cy="78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</a:t>
            </a:r>
            <a:r>
              <a:rPr lang="en" b="1"/>
              <a:t>request</a:t>
            </a:r>
            <a:r>
              <a:rPr lang="en"/>
              <a:t>(Json </a:t>
            </a:r>
            <a:r>
              <a:rPr lang="en" b="1"/>
              <a:t>j</a:t>
            </a:r>
            <a:r>
              <a:rPr lang="en"/>
              <a:t>);</a:t>
            </a:r>
            <a:endParaRPr/>
          </a:p>
        </p:txBody>
      </p:sp>
      <p:sp>
        <p:nvSpPr>
          <p:cNvPr id="499" name="Google Shape;499;p44"/>
          <p:cNvSpPr/>
          <p:nvPr/>
        </p:nvSpPr>
        <p:spPr>
          <a:xfrm>
            <a:off x="2914438" y="3490363"/>
            <a:ext cx="19410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Api2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00" name="Google Shape;500;p44"/>
          <p:cNvCxnSpPr>
            <a:stCxn id="494" idx="3"/>
            <a:endCxn id="491" idx="1"/>
          </p:cNvCxnSpPr>
          <p:nvPr/>
        </p:nvCxnSpPr>
        <p:spPr>
          <a:xfrm rot="10800000" flipH="1">
            <a:off x="2330475" y="1564575"/>
            <a:ext cx="628800" cy="13158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" name="Google Shape;501;p44"/>
          <p:cNvCxnSpPr>
            <a:stCxn id="493" idx="3"/>
            <a:endCxn id="491" idx="3"/>
          </p:cNvCxnSpPr>
          <p:nvPr/>
        </p:nvCxnSpPr>
        <p:spPr>
          <a:xfrm rot="10800000">
            <a:off x="4810475" y="1564313"/>
            <a:ext cx="44700" cy="858300"/>
          </a:xfrm>
          <a:prstGeom prst="bentConnector3">
            <a:avLst>
              <a:gd name="adj1" fmla="val -53271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" name="Google Shape;502;p44"/>
          <p:cNvCxnSpPr>
            <a:stCxn id="499" idx="3"/>
            <a:endCxn id="491" idx="3"/>
          </p:cNvCxnSpPr>
          <p:nvPr/>
        </p:nvCxnSpPr>
        <p:spPr>
          <a:xfrm rot="10800000">
            <a:off x="4810438" y="1564363"/>
            <a:ext cx="45000" cy="2080200"/>
          </a:xfrm>
          <a:prstGeom prst="bentConnector3">
            <a:avLst>
              <a:gd name="adj1" fmla="val -52916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3" name="Google Shape;503;p44"/>
          <p:cNvSpPr/>
          <p:nvPr/>
        </p:nvSpPr>
        <p:spPr>
          <a:xfrm>
            <a:off x="5406950" y="659925"/>
            <a:ext cx="2998200" cy="142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Api3 </a:t>
            </a:r>
            <a:r>
              <a:rPr lang="en" b="1"/>
              <a:t>api3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</a:t>
            </a:r>
            <a:r>
              <a:rPr lang="en" b="1"/>
              <a:t>request</a:t>
            </a:r>
            <a:r>
              <a:rPr lang="en"/>
              <a:t>(Json </a:t>
            </a:r>
            <a:r>
              <a:rPr lang="en" b="1"/>
              <a:t>j</a:t>
            </a:r>
            <a:r>
              <a:rPr lang="en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</a:t>
            </a:r>
            <a:r>
              <a:rPr lang="en" b="1"/>
              <a:t>parseXml</a:t>
            </a:r>
            <a:r>
              <a:rPr lang="en"/>
              <a:t>(Xml </a:t>
            </a:r>
            <a:r>
              <a:rPr lang="en" b="1"/>
              <a:t>x</a:t>
            </a:r>
            <a:r>
              <a:rPr lang="en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</a:t>
            </a:r>
            <a:r>
              <a:rPr lang="en" b="1"/>
              <a:t>parseJson</a:t>
            </a:r>
            <a:r>
              <a:rPr lang="en"/>
              <a:t>(Json </a:t>
            </a:r>
            <a:r>
              <a:rPr lang="en" b="1"/>
              <a:t>j</a:t>
            </a:r>
            <a:r>
              <a:rPr lang="en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4"/>
          <p:cNvSpPr/>
          <p:nvPr/>
        </p:nvSpPr>
        <p:spPr>
          <a:xfrm>
            <a:off x="5406524" y="351525"/>
            <a:ext cx="29982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Api3Adapter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05" name="Google Shape;505;p44"/>
          <p:cNvCxnSpPr>
            <a:stCxn id="504" idx="1"/>
            <a:endCxn id="491" idx="3"/>
          </p:cNvCxnSpPr>
          <p:nvPr/>
        </p:nvCxnSpPr>
        <p:spPr>
          <a:xfrm flipH="1">
            <a:off x="4810424" y="505725"/>
            <a:ext cx="596100" cy="1058700"/>
          </a:xfrm>
          <a:prstGeom prst="bentConnector3">
            <a:avLst>
              <a:gd name="adj1" fmla="val 52361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" name="Google Shape;506;p44"/>
          <p:cNvCxnSpPr>
            <a:stCxn id="503" idx="3"/>
            <a:endCxn id="497" idx="3"/>
          </p:cNvCxnSpPr>
          <p:nvPr/>
        </p:nvCxnSpPr>
        <p:spPr>
          <a:xfrm>
            <a:off x="8405150" y="1372425"/>
            <a:ext cx="600" cy="10161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 animBg="1"/>
      <p:bldP spid="50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4"/>
          <p:cNvSpPr txBox="1"/>
          <p:nvPr/>
        </p:nvSpPr>
        <p:spPr>
          <a:xfrm>
            <a:off x="139400" y="91700"/>
            <a:ext cx="57429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Adapter pattern</a:t>
            </a:r>
            <a:endParaRPr sz="4200" dirty="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0" name="Google Shape;490;p44"/>
          <p:cNvSpPr/>
          <p:nvPr/>
        </p:nvSpPr>
        <p:spPr>
          <a:xfrm>
            <a:off x="2959437" y="1718619"/>
            <a:ext cx="18513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void </a:t>
            </a:r>
            <a:r>
              <a:rPr lang="en-GB" b="1" dirty="0"/>
              <a:t>request</a:t>
            </a:r>
            <a:r>
              <a:rPr lang="en-GB" dirty="0"/>
              <a:t>();</a:t>
            </a:r>
          </a:p>
        </p:txBody>
      </p:sp>
      <p:sp>
        <p:nvSpPr>
          <p:cNvPr id="491" name="Google Shape;491;p44"/>
          <p:cNvSpPr/>
          <p:nvPr/>
        </p:nvSpPr>
        <p:spPr>
          <a:xfrm>
            <a:off x="2959162" y="1410225"/>
            <a:ext cx="1851300" cy="30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b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ITarget</a:t>
            </a:r>
            <a:endParaRPr lang="en-GB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2" name="Google Shape;492;p44"/>
          <p:cNvSpPr/>
          <p:nvPr/>
        </p:nvSpPr>
        <p:spPr>
          <a:xfrm>
            <a:off x="2914450" y="2576813"/>
            <a:ext cx="1941000" cy="78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/>
              <a:t>Adaptee</a:t>
            </a:r>
            <a:r>
              <a:rPr lang="en-GB" dirty="0"/>
              <a:t> </a:t>
            </a:r>
            <a:r>
              <a:rPr lang="en-GB" b="1" dirty="0" err="1"/>
              <a:t>adaptee</a:t>
            </a:r>
            <a:r>
              <a:rPr lang="en-GB" dirty="0"/>
              <a:t>;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void </a:t>
            </a:r>
            <a:r>
              <a:rPr lang="en-GB" b="1" dirty="0"/>
              <a:t>request</a:t>
            </a:r>
            <a:r>
              <a:rPr lang="en-GB" dirty="0"/>
              <a:t>();</a:t>
            </a:r>
          </a:p>
        </p:txBody>
      </p:sp>
      <p:sp>
        <p:nvSpPr>
          <p:cNvPr id="493" name="Google Shape;493;p44"/>
          <p:cNvSpPr/>
          <p:nvPr/>
        </p:nvSpPr>
        <p:spPr>
          <a:xfrm>
            <a:off x="2914175" y="2268413"/>
            <a:ext cx="19410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Adapter</a:t>
            </a:r>
          </a:p>
        </p:txBody>
      </p:sp>
      <p:sp>
        <p:nvSpPr>
          <p:cNvPr id="494" name="Google Shape;494;p44"/>
          <p:cNvSpPr/>
          <p:nvPr/>
        </p:nvSpPr>
        <p:spPr>
          <a:xfrm>
            <a:off x="303375" y="2697225"/>
            <a:ext cx="20271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/>
              <a:t>ITarget</a:t>
            </a:r>
            <a:r>
              <a:rPr lang="en-GB" dirty="0"/>
              <a:t> </a:t>
            </a:r>
            <a:r>
              <a:rPr lang="en-GB" b="1" dirty="0"/>
              <a:t>target</a:t>
            </a:r>
            <a:r>
              <a:rPr lang="en-GB" dirty="0"/>
              <a:t>;</a:t>
            </a:r>
          </a:p>
        </p:txBody>
      </p:sp>
      <p:sp>
        <p:nvSpPr>
          <p:cNvPr id="495" name="Google Shape;495;p44"/>
          <p:cNvSpPr/>
          <p:nvPr/>
        </p:nvSpPr>
        <p:spPr>
          <a:xfrm>
            <a:off x="303075" y="2388825"/>
            <a:ext cx="20271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Client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6" name="Google Shape;496;p44"/>
          <p:cNvSpPr/>
          <p:nvPr/>
        </p:nvSpPr>
        <p:spPr>
          <a:xfrm>
            <a:off x="5739046" y="2542800"/>
            <a:ext cx="2666100" cy="3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void </a:t>
            </a:r>
            <a:r>
              <a:rPr lang="en-GB" b="1" dirty="0" err="1"/>
              <a:t>specificRequest</a:t>
            </a:r>
            <a:r>
              <a:rPr lang="en-GB" dirty="0"/>
              <a:t>();</a:t>
            </a:r>
          </a:p>
        </p:txBody>
      </p:sp>
      <p:sp>
        <p:nvSpPr>
          <p:cNvPr id="497" name="Google Shape;497;p44"/>
          <p:cNvSpPr/>
          <p:nvPr/>
        </p:nvSpPr>
        <p:spPr>
          <a:xfrm>
            <a:off x="5738651" y="2234400"/>
            <a:ext cx="26661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Adaptee</a:t>
            </a:r>
            <a:endParaRPr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00" name="Google Shape;500;p44"/>
          <p:cNvCxnSpPr>
            <a:stCxn id="494" idx="3"/>
            <a:endCxn id="491" idx="1"/>
          </p:cNvCxnSpPr>
          <p:nvPr/>
        </p:nvCxnSpPr>
        <p:spPr>
          <a:xfrm rot="10800000" flipH="1">
            <a:off x="2330475" y="1564575"/>
            <a:ext cx="628800" cy="13158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" name="Google Shape;501;p44"/>
          <p:cNvCxnSpPr>
            <a:stCxn id="493" idx="3"/>
            <a:endCxn id="491" idx="3"/>
          </p:cNvCxnSpPr>
          <p:nvPr/>
        </p:nvCxnSpPr>
        <p:spPr>
          <a:xfrm rot="10800000">
            <a:off x="4810475" y="1564313"/>
            <a:ext cx="44700" cy="858300"/>
          </a:xfrm>
          <a:prstGeom prst="bentConnector3">
            <a:avLst>
              <a:gd name="adj1" fmla="val -53271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501;p44">
            <a:extLst>
              <a:ext uri="{FF2B5EF4-FFF2-40B4-BE49-F238E27FC236}">
                <a16:creationId xmlns:a16="http://schemas.microsoft.com/office/drawing/2014/main" id="{CD39CA34-B94A-3F47-B360-D6B6F963C025}"/>
              </a:ext>
            </a:extLst>
          </p:cNvPr>
          <p:cNvCxnSpPr>
            <a:cxnSpLocks/>
            <a:stCxn id="492" idx="3"/>
            <a:endCxn id="497" idx="1"/>
          </p:cNvCxnSpPr>
          <p:nvPr/>
        </p:nvCxnSpPr>
        <p:spPr>
          <a:xfrm flipV="1">
            <a:off x="4855450" y="2388600"/>
            <a:ext cx="883201" cy="57986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0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Decorator pattern</a:t>
            </a:r>
            <a:endParaRPr b="1"/>
          </a:p>
        </p:txBody>
      </p:sp>
      <p:sp>
        <p:nvSpPr>
          <p:cNvPr id="229" name="Google Shape;229;p26"/>
          <p:cNvSpPr txBox="1">
            <a:spLocks noGrp="1"/>
          </p:cNvSpPr>
          <p:nvPr>
            <p:ph type="subTitle" idx="1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The Decorator Pattern allows us to attach additional responsibilities to an object dynamically. It is an alternative to </a:t>
            </a:r>
            <a:r>
              <a:rPr lang="en" sz="2200" b="1" dirty="0" err="1"/>
              <a:t>subclassing</a:t>
            </a:r>
            <a:r>
              <a:rPr lang="en" sz="2200" b="1" dirty="0"/>
              <a:t> for extending </a:t>
            </a:r>
            <a:r>
              <a:rPr lang="en" sz="2200" b="1" dirty="0" err="1"/>
              <a:t>behaviour</a:t>
            </a:r>
            <a:r>
              <a:rPr lang="en" sz="2200" b="1" dirty="0"/>
              <a:t>.</a:t>
            </a:r>
            <a:endParaRPr sz="2200" b="1" dirty="0"/>
          </a:p>
        </p:txBody>
      </p:sp>
    </p:spTree>
    <p:extLst>
      <p:ext uri="{BB962C8B-B14F-4D97-AF65-F5344CB8AC3E}">
        <p14:creationId xmlns:p14="http://schemas.microsoft.com/office/powerpoint/2010/main" val="56311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/>
          <p:nvPr/>
        </p:nvSpPr>
        <p:spPr>
          <a:xfrm>
            <a:off x="5284600" y="704522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</a:t>
            </a: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5284629" y="704163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MilkCoffee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5285050" y="1460187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5285078" y="1459838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SugarCoffee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468525" y="1151798"/>
            <a:ext cx="1665600" cy="82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string </a:t>
            </a:r>
            <a:r>
              <a:rPr lang="en" sz="1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description</a:t>
            </a:r>
            <a:r>
              <a:rPr lang="en" sz="13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double </a:t>
            </a:r>
            <a:r>
              <a:rPr lang="en" sz="1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price</a:t>
            </a:r>
            <a:r>
              <a:rPr lang="en" sz="13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dirty="0"/>
          </a:p>
        </p:txBody>
      </p:sp>
      <p:sp>
        <p:nvSpPr>
          <p:cNvPr id="239" name="Google Shape;239;p27"/>
          <p:cNvSpPr/>
          <p:nvPr/>
        </p:nvSpPr>
        <p:spPr>
          <a:xfrm>
            <a:off x="468554" y="1151450"/>
            <a:ext cx="1665600" cy="30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IBeverage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27"/>
          <p:cNvSpPr/>
          <p:nvPr/>
        </p:nvSpPr>
        <p:spPr>
          <a:xfrm>
            <a:off x="448425" y="2348150"/>
            <a:ext cx="1705800" cy="82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13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string </a:t>
            </a:r>
            <a:r>
              <a:rPr lang="en-GB" sz="1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description</a:t>
            </a:r>
            <a:r>
              <a:rPr lang="en-GB" sz="13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</a:p>
          <a:p>
            <a:pPr lvl="0"/>
            <a:r>
              <a:rPr lang="en-GB" sz="13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double </a:t>
            </a:r>
            <a:r>
              <a:rPr lang="en-GB" sz="1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price</a:t>
            </a:r>
            <a:r>
              <a:rPr lang="en-GB" sz="13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lang="en-GB" sz="1200" dirty="0"/>
          </a:p>
        </p:txBody>
      </p:sp>
      <p:sp>
        <p:nvSpPr>
          <p:cNvPr id="241" name="Google Shape;241;p27"/>
          <p:cNvSpPr/>
          <p:nvPr/>
        </p:nvSpPr>
        <p:spPr>
          <a:xfrm>
            <a:off x="448442" y="2347800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7"/>
          <p:cNvSpPr txBox="1">
            <a:spLocks noGrp="1"/>
          </p:cNvSpPr>
          <p:nvPr>
            <p:ph type="body" idx="4294967295"/>
          </p:nvPr>
        </p:nvSpPr>
        <p:spPr>
          <a:xfrm>
            <a:off x="448796" y="2407052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Coffee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448375" y="3269975"/>
            <a:ext cx="1705800" cy="82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13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string </a:t>
            </a:r>
            <a:r>
              <a:rPr lang="en-GB" sz="1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description</a:t>
            </a:r>
            <a:r>
              <a:rPr lang="en-GB" sz="13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</a:p>
          <a:p>
            <a:pPr lvl="0"/>
            <a:r>
              <a:rPr lang="en-GB" sz="13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double </a:t>
            </a:r>
            <a:r>
              <a:rPr lang="en-GB" sz="1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price</a:t>
            </a:r>
            <a:r>
              <a:rPr lang="en-GB" sz="13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lang="en-GB" sz="1200" dirty="0"/>
          </a:p>
        </p:txBody>
      </p:sp>
      <p:sp>
        <p:nvSpPr>
          <p:cNvPr id="244" name="Google Shape;244;p27"/>
          <p:cNvSpPr/>
          <p:nvPr/>
        </p:nvSpPr>
        <p:spPr>
          <a:xfrm>
            <a:off x="448405" y="3269625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7"/>
          <p:cNvSpPr txBox="1">
            <a:spLocks noGrp="1"/>
          </p:cNvSpPr>
          <p:nvPr>
            <p:ph type="body" idx="4294967295"/>
          </p:nvPr>
        </p:nvSpPr>
        <p:spPr>
          <a:xfrm>
            <a:off x="448758" y="3328877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Tea</a:t>
            </a:r>
            <a:endParaRPr sz="1400" b="1">
              <a:solidFill>
                <a:schemeClr val="lt1"/>
              </a:solidFill>
            </a:endParaRPr>
          </a:p>
        </p:txBody>
      </p:sp>
      <p:cxnSp>
        <p:nvCxnSpPr>
          <p:cNvPr id="246" name="Google Shape;246;p27"/>
          <p:cNvCxnSpPr>
            <a:stCxn id="242" idx="1"/>
            <a:endCxn id="239" idx="1"/>
          </p:cNvCxnSpPr>
          <p:nvPr/>
        </p:nvCxnSpPr>
        <p:spPr>
          <a:xfrm rot="10800000" flipH="1">
            <a:off x="448796" y="1305602"/>
            <a:ext cx="19800" cy="1196400"/>
          </a:xfrm>
          <a:prstGeom prst="bentConnector3">
            <a:avLst>
              <a:gd name="adj1" fmla="val -120265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27"/>
          <p:cNvCxnSpPr>
            <a:stCxn id="245" idx="1"/>
            <a:endCxn id="239" idx="1"/>
          </p:cNvCxnSpPr>
          <p:nvPr/>
        </p:nvCxnSpPr>
        <p:spPr>
          <a:xfrm rot="10800000" flipH="1">
            <a:off x="448758" y="1305527"/>
            <a:ext cx="19800" cy="2118300"/>
          </a:xfrm>
          <a:prstGeom prst="bentConnector3">
            <a:avLst>
              <a:gd name="adj1" fmla="val -120265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8" name="Google Shape;248;p27"/>
          <p:cNvSpPr/>
          <p:nvPr/>
        </p:nvSpPr>
        <p:spPr>
          <a:xfrm>
            <a:off x="2866125" y="1582050"/>
            <a:ext cx="1705800" cy="82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string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description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double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price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p27"/>
          <p:cNvSpPr/>
          <p:nvPr/>
        </p:nvSpPr>
        <p:spPr>
          <a:xfrm>
            <a:off x="2866155" y="1581700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7"/>
          <p:cNvSpPr txBox="1">
            <a:spLocks noGrp="1"/>
          </p:cNvSpPr>
          <p:nvPr>
            <p:ph type="body" idx="4294967295"/>
          </p:nvPr>
        </p:nvSpPr>
        <p:spPr>
          <a:xfrm>
            <a:off x="2866508" y="1640952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Milk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251" name="Google Shape;251;p27"/>
          <p:cNvSpPr/>
          <p:nvPr/>
        </p:nvSpPr>
        <p:spPr>
          <a:xfrm>
            <a:off x="2866313" y="2537200"/>
            <a:ext cx="1705800" cy="82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string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description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double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price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27"/>
          <p:cNvSpPr/>
          <p:nvPr/>
        </p:nvSpPr>
        <p:spPr>
          <a:xfrm>
            <a:off x="2866342" y="2536850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7"/>
          <p:cNvSpPr txBox="1">
            <a:spLocks noGrp="1"/>
          </p:cNvSpPr>
          <p:nvPr>
            <p:ph type="body" idx="4294967295"/>
          </p:nvPr>
        </p:nvSpPr>
        <p:spPr>
          <a:xfrm>
            <a:off x="2866696" y="2596102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Sugar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254" name="Google Shape;254;p27"/>
          <p:cNvSpPr/>
          <p:nvPr/>
        </p:nvSpPr>
        <p:spPr>
          <a:xfrm>
            <a:off x="2866088" y="3492700"/>
            <a:ext cx="1705800" cy="82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string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description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double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price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2866117" y="3492350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4294967295"/>
          </p:nvPr>
        </p:nvSpPr>
        <p:spPr>
          <a:xfrm>
            <a:off x="2866471" y="3551602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Chocolate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5284600" y="2211337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5284628" y="2210988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ChocolateCoffee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5284675" y="2962825"/>
            <a:ext cx="24654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>
            <a:off x="5284717" y="2962475"/>
            <a:ext cx="24654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MilkChocolateCoffee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1" name="Google Shape;261;p27"/>
          <p:cNvSpPr/>
          <p:nvPr/>
        </p:nvSpPr>
        <p:spPr>
          <a:xfrm>
            <a:off x="5284700" y="3714675"/>
            <a:ext cx="24654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5284742" y="3714325"/>
            <a:ext cx="24654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SugarChocolateCoffee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3" name="Google Shape;263;p27"/>
          <p:cNvSpPr/>
          <p:nvPr/>
        </p:nvSpPr>
        <p:spPr>
          <a:xfrm>
            <a:off x="5284650" y="4466875"/>
            <a:ext cx="24654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5284692" y="4466525"/>
            <a:ext cx="24654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MilkSugarChocolateCoffee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5" name="Google Shape;265;p27"/>
          <p:cNvSpPr/>
          <p:nvPr/>
        </p:nvSpPr>
        <p:spPr>
          <a:xfrm>
            <a:off x="7127650" y="704522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</a:t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7127679" y="704163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MilkTea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7128100" y="1460187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>
            <a:off x="7128128" y="1459838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SugarTea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7127650" y="2211337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7127678" y="2210988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ChocolateTea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7924325" y="2962825"/>
            <a:ext cx="24654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7924367" y="2962475"/>
            <a:ext cx="24654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MilkChocolateTea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7924350" y="3714675"/>
            <a:ext cx="24654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274" name="Google Shape;274;p27"/>
          <p:cNvSpPr/>
          <p:nvPr/>
        </p:nvSpPr>
        <p:spPr>
          <a:xfrm>
            <a:off x="7924392" y="3714325"/>
            <a:ext cx="24654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SugarChocolateTea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7924300" y="4466875"/>
            <a:ext cx="24654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276" name="Google Shape;276;p27"/>
          <p:cNvSpPr/>
          <p:nvPr/>
        </p:nvSpPr>
        <p:spPr>
          <a:xfrm>
            <a:off x="7924342" y="4466525"/>
            <a:ext cx="24654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MilkSugarChocolateTea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139400" y="91700"/>
            <a:ext cx="45123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Decorator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45086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 animBg="1"/>
      <p:bldP spid="235" grpId="0" animBg="1"/>
      <p:bldP spid="236" grpId="0" animBg="1"/>
      <p:bldP spid="237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/>
          <p:nvPr/>
        </p:nvSpPr>
        <p:spPr>
          <a:xfrm>
            <a:off x="468525" y="1151798"/>
            <a:ext cx="1665600" cy="82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string </a:t>
            </a:r>
            <a:r>
              <a:rPr lang="en" sz="1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description</a:t>
            </a:r>
            <a:r>
              <a:rPr lang="en" sz="13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double </a:t>
            </a:r>
            <a:r>
              <a:rPr lang="en" sz="1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price</a:t>
            </a:r>
            <a:r>
              <a:rPr lang="en" sz="13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dirty="0"/>
          </a:p>
        </p:txBody>
      </p:sp>
      <p:sp>
        <p:nvSpPr>
          <p:cNvPr id="283" name="Google Shape;283;p28"/>
          <p:cNvSpPr/>
          <p:nvPr/>
        </p:nvSpPr>
        <p:spPr>
          <a:xfrm>
            <a:off x="468554" y="1151450"/>
            <a:ext cx="1665600" cy="30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IBeverage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4" name="Google Shape;284;p28"/>
          <p:cNvSpPr/>
          <p:nvPr/>
        </p:nvSpPr>
        <p:spPr>
          <a:xfrm>
            <a:off x="448425" y="2348150"/>
            <a:ext cx="1705800" cy="82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13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string </a:t>
            </a:r>
            <a:r>
              <a:rPr lang="en-GB" sz="1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description</a:t>
            </a:r>
            <a:r>
              <a:rPr lang="en-GB" sz="13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</a:p>
          <a:p>
            <a:pPr lvl="0"/>
            <a:r>
              <a:rPr lang="en-GB" sz="13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double </a:t>
            </a:r>
            <a:r>
              <a:rPr lang="en-GB" sz="1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price</a:t>
            </a:r>
            <a:r>
              <a:rPr lang="en-GB" sz="13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lang="en-GB" sz="1200" dirty="0"/>
          </a:p>
        </p:txBody>
      </p:sp>
      <p:sp>
        <p:nvSpPr>
          <p:cNvPr id="285" name="Google Shape;285;p28"/>
          <p:cNvSpPr/>
          <p:nvPr/>
        </p:nvSpPr>
        <p:spPr>
          <a:xfrm>
            <a:off x="448442" y="2347800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8"/>
          <p:cNvSpPr txBox="1">
            <a:spLocks noGrp="1"/>
          </p:cNvSpPr>
          <p:nvPr>
            <p:ph type="body" idx="4294967295"/>
          </p:nvPr>
        </p:nvSpPr>
        <p:spPr>
          <a:xfrm>
            <a:off x="448796" y="2407052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Coffee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448375" y="3269975"/>
            <a:ext cx="1705800" cy="82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13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string </a:t>
            </a:r>
            <a:r>
              <a:rPr lang="en-GB" sz="1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description</a:t>
            </a:r>
            <a:r>
              <a:rPr lang="en-GB" sz="13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</a:p>
          <a:p>
            <a:pPr lvl="0"/>
            <a:r>
              <a:rPr lang="en-GB" sz="13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double </a:t>
            </a:r>
            <a:r>
              <a:rPr lang="en-GB" sz="1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price</a:t>
            </a:r>
            <a:r>
              <a:rPr lang="en-GB" sz="13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lang="en-GB" sz="1200" dirty="0"/>
          </a:p>
        </p:txBody>
      </p:sp>
      <p:sp>
        <p:nvSpPr>
          <p:cNvPr id="288" name="Google Shape;288;p28"/>
          <p:cNvSpPr/>
          <p:nvPr/>
        </p:nvSpPr>
        <p:spPr>
          <a:xfrm>
            <a:off x="448405" y="3269625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8"/>
          <p:cNvSpPr txBox="1">
            <a:spLocks noGrp="1"/>
          </p:cNvSpPr>
          <p:nvPr>
            <p:ph type="body" idx="4294967295"/>
          </p:nvPr>
        </p:nvSpPr>
        <p:spPr>
          <a:xfrm>
            <a:off x="448758" y="3328877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Tea</a:t>
            </a:r>
            <a:endParaRPr sz="1400" b="1">
              <a:solidFill>
                <a:schemeClr val="lt1"/>
              </a:solidFill>
            </a:endParaRPr>
          </a:p>
        </p:txBody>
      </p:sp>
      <p:cxnSp>
        <p:nvCxnSpPr>
          <p:cNvPr id="290" name="Google Shape;290;p28"/>
          <p:cNvCxnSpPr>
            <a:stCxn id="286" idx="1"/>
            <a:endCxn id="283" idx="1"/>
          </p:cNvCxnSpPr>
          <p:nvPr/>
        </p:nvCxnSpPr>
        <p:spPr>
          <a:xfrm rot="10800000" flipH="1">
            <a:off x="448796" y="1305602"/>
            <a:ext cx="19800" cy="1196400"/>
          </a:xfrm>
          <a:prstGeom prst="bentConnector3">
            <a:avLst>
              <a:gd name="adj1" fmla="val -120265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" name="Google Shape;291;p28"/>
          <p:cNvCxnSpPr>
            <a:stCxn id="289" idx="1"/>
            <a:endCxn id="283" idx="1"/>
          </p:cNvCxnSpPr>
          <p:nvPr/>
        </p:nvCxnSpPr>
        <p:spPr>
          <a:xfrm rot="10800000" flipH="1">
            <a:off x="448758" y="1305527"/>
            <a:ext cx="19800" cy="2118300"/>
          </a:xfrm>
          <a:prstGeom prst="bentConnector3">
            <a:avLst>
              <a:gd name="adj1" fmla="val -120265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2" name="Google Shape;292;p28"/>
          <p:cNvSpPr/>
          <p:nvPr/>
        </p:nvSpPr>
        <p:spPr>
          <a:xfrm>
            <a:off x="6013175" y="1213225"/>
            <a:ext cx="1705800" cy="119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IBeverage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string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description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double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price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3" name="Google Shape;293;p28"/>
          <p:cNvSpPr/>
          <p:nvPr/>
        </p:nvSpPr>
        <p:spPr>
          <a:xfrm>
            <a:off x="6013192" y="1212875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MilkDecorator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94" name="Google Shape;294;p28"/>
          <p:cNvSpPr/>
          <p:nvPr/>
        </p:nvSpPr>
        <p:spPr>
          <a:xfrm>
            <a:off x="6013163" y="2594700"/>
            <a:ext cx="1705800" cy="119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IBeverage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string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description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double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price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5" name="Google Shape;295;p28"/>
          <p:cNvSpPr/>
          <p:nvPr/>
        </p:nvSpPr>
        <p:spPr>
          <a:xfrm>
            <a:off x="6013180" y="2594350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SugarDecorator</a:t>
            </a:r>
            <a:endParaRPr/>
          </a:p>
        </p:txBody>
      </p:sp>
      <p:cxnSp>
        <p:nvCxnSpPr>
          <p:cNvPr id="296" name="Google Shape;296;p28"/>
          <p:cNvCxnSpPr>
            <a:stCxn id="293" idx="3"/>
            <a:endCxn id="283" idx="1"/>
          </p:cNvCxnSpPr>
          <p:nvPr/>
        </p:nvCxnSpPr>
        <p:spPr>
          <a:xfrm rot="10800000">
            <a:off x="468592" y="1305575"/>
            <a:ext cx="7250400" cy="61500"/>
          </a:xfrm>
          <a:prstGeom prst="bentConnector5">
            <a:avLst>
              <a:gd name="adj1" fmla="val -3284"/>
              <a:gd name="adj2" fmla="val 591789"/>
              <a:gd name="adj3" fmla="val 103615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28"/>
          <p:cNvCxnSpPr>
            <a:stCxn id="295" idx="3"/>
            <a:endCxn id="283" idx="1"/>
          </p:cNvCxnSpPr>
          <p:nvPr/>
        </p:nvCxnSpPr>
        <p:spPr>
          <a:xfrm rot="10800000">
            <a:off x="468580" y="1305550"/>
            <a:ext cx="7250400" cy="1443000"/>
          </a:xfrm>
          <a:prstGeom prst="bentConnector5">
            <a:avLst>
              <a:gd name="adj1" fmla="val -3284"/>
              <a:gd name="adj2" fmla="val 121639"/>
              <a:gd name="adj3" fmla="val 103479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p28"/>
          <p:cNvCxnSpPr>
            <a:stCxn id="294" idx="1"/>
            <a:endCxn id="283" idx="3"/>
          </p:cNvCxnSpPr>
          <p:nvPr/>
        </p:nvCxnSpPr>
        <p:spPr>
          <a:xfrm rot="10800000">
            <a:off x="2134163" y="1305600"/>
            <a:ext cx="3879000" cy="1887300"/>
          </a:xfrm>
          <a:prstGeom prst="bentConnector3">
            <a:avLst>
              <a:gd name="adj1" fmla="val 1050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" name="Google Shape;299;p28"/>
          <p:cNvCxnSpPr>
            <a:stCxn id="292" idx="1"/>
            <a:endCxn id="283" idx="3"/>
          </p:cNvCxnSpPr>
          <p:nvPr/>
        </p:nvCxnSpPr>
        <p:spPr>
          <a:xfrm rot="10800000">
            <a:off x="2134175" y="1305625"/>
            <a:ext cx="3879000" cy="505800"/>
          </a:xfrm>
          <a:prstGeom prst="bentConnector3">
            <a:avLst>
              <a:gd name="adj1" fmla="val 10251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0" name="Google Shape;300;p28"/>
          <p:cNvSpPr txBox="1"/>
          <p:nvPr/>
        </p:nvSpPr>
        <p:spPr>
          <a:xfrm>
            <a:off x="139400" y="91700"/>
            <a:ext cx="45123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Decorator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80390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/>
          <p:nvPr/>
        </p:nvSpPr>
        <p:spPr>
          <a:xfrm>
            <a:off x="5566401" y="1299057"/>
            <a:ext cx="2389500" cy="12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</a:t>
            </a:r>
            <a:r>
              <a:rPr lang="en" b="1"/>
              <a:t>s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 </a:t>
            </a:r>
            <a:r>
              <a:rPr lang="en" b="1"/>
              <a:t>read</a:t>
            </a:r>
            <a:r>
              <a:rPr lang="en"/>
              <a:t>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</a:t>
            </a:r>
            <a:r>
              <a:rPr lang="en" b="1"/>
              <a:t>write</a:t>
            </a:r>
            <a:r>
              <a:rPr lang="en"/>
              <a:t>(byte </a:t>
            </a:r>
            <a:r>
              <a:rPr lang="en" b="1"/>
              <a:t>b</a:t>
            </a:r>
            <a:r>
              <a:rPr lang="en"/>
              <a:t>);</a:t>
            </a:r>
            <a:endParaRPr/>
          </a:p>
        </p:txBody>
      </p:sp>
      <p:sp>
        <p:nvSpPr>
          <p:cNvPr id="306" name="Google Shape;306;p29"/>
          <p:cNvSpPr/>
          <p:nvPr/>
        </p:nvSpPr>
        <p:spPr>
          <a:xfrm>
            <a:off x="5566442" y="1298700"/>
            <a:ext cx="23895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9"/>
          <p:cNvSpPr txBox="1">
            <a:spLocks noGrp="1"/>
          </p:cNvSpPr>
          <p:nvPr>
            <p:ph type="body" idx="4294967295"/>
          </p:nvPr>
        </p:nvSpPr>
        <p:spPr>
          <a:xfrm>
            <a:off x="5566937" y="1357952"/>
            <a:ext cx="23892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CryptoStreamDecorator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5566449" y="2744775"/>
            <a:ext cx="2389500" cy="12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</a:t>
            </a:r>
            <a:r>
              <a:rPr lang="en" b="1"/>
              <a:t>s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byte[] </a:t>
            </a:r>
            <a:r>
              <a:rPr lang="en" b="1"/>
              <a:t>read</a:t>
            </a:r>
            <a:r>
              <a:rPr lang="en"/>
              <a:t>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</a:t>
            </a:r>
            <a:r>
              <a:rPr lang="en" b="1"/>
              <a:t>write</a:t>
            </a:r>
            <a:r>
              <a:rPr lang="en"/>
              <a:t>(byte[] </a:t>
            </a:r>
            <a:r>
              <a:rPr lang="en" b="1"/>
              <a:t>b</a:t>
            </a:r>
            <a:r>
              <a:rPr lang="en"/>
              <a:t>);</a:t>
            </a:r>
            <a:endParaRPr/>
          </a:p>
        </p:txBody>
      </p:sp>
      <p:sp>
        <p:nvSpPr>
          <p:cNvPr id="309" name="Google Shape;309;p29"/>
          <p:cNvSpPr/>
          <p:nvPr/>
        </p:nvSpPr>
        <p:spPr>
          <a:xfrm>
            <a:off x="5566490" y="2744418"/>
            <a:ext cx="23895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body" idx="4294967295"/>
          </p:nvPr>
        </p:nvSpPr>
        <p:spPr>
          <a:xfrm>
            <a:off x="5566985" y="2803670"/>
            <a:ext cx="23892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BufferedStreamDecorator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311" name="Google Shape;311;p29"/>
          <p:cNvSpPr/>
          <p:nvPr/>
        </p:nvSpPr>
        <p:spPr>
          <a:xfrm>
            <a:off x="468525" y="1151798"/>
            <a:ext cx="1665600" cy="82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byte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read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void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write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(byte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);</a:t>
            </a:r>
            <a:endParaRPr/>
          </a:p>
        </p:txBody>
      </p:sp>
      <p:sp>
        <p:nvSpPr>
          <p:cNvPr id="312" name="Google Shape;312;p29"/>
          <p:cNvSpPr/>
          <p:nvPr/>
        </p:nvSpPr>
        <p:spPr>
          <a:xfrm>
            <a:off x="468554" y="1151450"/>
            <a:ext cx="1665600" cy="30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IStream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448425" y="2348150"/>
            <a:ext cx="1705800" cy="82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byte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read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void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write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(byte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);</a:t>
            </a:r>
            <a:endParaRPr/>
          </a:p>
        </p:txBody>
      </p:sp>
      <p:sp>
        <p:nvSpPr>
          <p:cNvPr id="314" name="Google Shape;314;p29"/>
          <p:cNvSpPr/>
          <p:nvPr/>
        </p:nvSpPr>
        <p:spPr>
          <a:xfrm>
            <a:off x="448442" y="2347800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9"/>
          <p:cNvSpPr txBox="1">
            <a:spLocks noGrp="1"/>
          </p:cNvSpPr>
          <p:nvPr>
            <p:ph type="body" idx="4294967295"/>
          </p:nvPr>
        </p:nvSpPr>
        <p:spPr>
          <a:xfrm>
            <a:off x="448796" y="2407052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FileStream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316" name="Google Shape;316;p29"/>
          <p:cNvSpPr/>
          <p:nvPr/>
        </p:nvSpPr>
        <p:spPr>
          <a:xfrm>
            <a:off x="448375" y="3269975"/>
            <a:ext cx="1705800" cy="82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byte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read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void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write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(byte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);</a:t>
            </a:r>
            <a:endParaRPr/>
          </a:p>
        </p:txBody>
      </p:sp>
      <p:sp>
        <p:nvSpPr>
          <p:cNvPr id="317" name="Google Shape;317;p29"/>
          <p:cNvSpPr/>
          <p:nvPr/>
        </p:nvSpPr>
        <p:spPr>
          <a:xfrm>
            <a:off x="448405" y="3269625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9"/>
          <p:cNvSpPr txBox="1">
            <a:spLocks noGrp="1"/>
          </p:cNvSpPr>
          <p:nvPr>
            <p:ph type="body" idx="4294967295"/>
          </p:nvPr>
        </p:nvSpPr>
        <p:spPr>
          <a:xfrm>
            <a:off x="448758" y="3328877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StdOutStream</a:t>
            </a:r>
            <a:endParaRPr sz="1400" b="1">
              <a:solidFill>
                <a:schemeClr val="lt1"/>
              </a:solidFill>
            </a:endParaRPr>
          </a:p>
        </p:txBody>
      </p:sp>
      <p:cxnSp>
        <p:nvCxnSpPr>
          <p:cNvPr id="319" name="Google Shape;319;p29"/>
          <p:cNvCxnSpPr>
            <a:stCxn id="315" idx="1"/>
            <a:endCxn id="312" idx="1"/>
          </p:cNvCxnSpPr>
          <p:nvPr/>
        </p:nvCxnSpPr>
        <p:spPr>
          <a:xfrm rot="10800000" flipH="1">
            <a:off x="448796" y="1305602"/>
            <a:ext cx="19800" cy="1196400"/>
          </a:xfrm>
          <a:prstGeom prst="bentConnector3">
            <a:avLst>
              <a:gd name="adj1" fmla="val -120265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29"/>
          <p:cNvCxnSpPr>
            <a:stCxn id="318" idx="1"/>
            <a:endCxn id="312" idx="1"/>
          </p:cNvCxnSpPr>
          <p:nvPr/>
        </p:nvCxnSpPr>
        <p:spPr>
          <a:xfrm rot="10800000" flipH="1">
            <a:off x="448758" y="1305527"/>
            <a:ext cx="19800" cy="2118300"/>
          </a:xfrm>
          <a:prstGeom prst="bentConnector3">
            <a:avLst>
              <a:gd name="adj1" fmla="val -120265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" name="Google Shape;321;p29"/>
          <p:cNvCxnSpPr>
            <a:stCxn id="307" idx="3"/>
            <a:endCxn id="312" idx="1"/>
          </p:cNvCxnSpPr>
          <p:nvPr/>
        </p:nvCxnSpPr>
        <p:spPr>
          <a:xfrm rot="10800000">
            <a:off x="468437" y="1305602"/>
            <a:ext cx="7487700" cy="147300"/>
          </a:xfrm>
          <a:prstGeom prst="bentConnector5">
            <a:avLst>
              <a:gd name="adj1" fmla="val -3180"/>
              <a:gd name="adj2" fmla="val 394960"/>
              <a:gd name="adj3" fmla="val 1034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29"/>
          <p:cNvCxnSpPr>
            <a:stCxn id="310" idx="3"/>
            <a:endCxn id="312" idx="1"/>
          </p:cNvCxnSpPr>
          <p:nvPr/>
        </p:nvCxnSpPr>
        <p:spPr>
          <a:xfrm rot="10800000">
            <a:off x="468485" y="1305620"/>
            <a:ext cx="7487700" cy="1593000"/>
          </a:xfrm>
          <a:prstGeom prst="bentConnector5">
            <a:avLst>
              <a:gd name="adj1" fmla="val -3180"/>
              <a:gd name="adj2" fmla="val 127892"/>
              <a:gd name="adj3" fmla="val 10336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Google Shape;323;p29"/>
          <p:cNvCxnSpPr>
            <a:stCxn id="305" idx="1"/>
            <a:endCxn id="312" idx="3"/>
          </p:cNvCxnSpPr>
          <p:nvPr/>
        </p:nvCxnSpPr>
        <p:spPr>
          <a:xfrm rot="10800000">
            <a:off x="2134101" y="1305657"/>
            <a:ext cx="3432300" cy="612300"/>
          </a:xfrm>
          <a:prstGeom prst="bentConnector3">
            <a:avLst>
              <a:gd name="adj1" fmla="val 1146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29"/>
          <p:cNvCxnSpPr>
            <a:stCxn id="308" idx="1"/>
            <a:endCxn id="312" idx="3"/>
          </p:cNvCxnSpPr>
          <p:nvPr/>
        </p:nvCxnSpPr>
        <p:spPr>
          <a:xfrm rot="10800000">
            <a:off x="2134149" y="1305675"/>
            <a:ext cx="3432300" cy="2058000"/>
          </a:xfrm>
          <a:prstGeom prst="bentConnector3">
            <a:avLst>
              <a:gd name="adj1" fmla="val 1146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5" name="Google Shape;325;p29"/>
          <p:cNvSpPr txBox="1"/>
          <p:nvPr/>
        </p:nvSpPr>
        <p:spPr>
          <a:xfrm>
            <a:off x="139400" y="91700"/>
            <a:ext cx="45123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Decorator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25186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107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484000" y="1530468"/>
            <a:ext cx="1449300" cy="12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484025" y="1530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4294967295"/>
          </p:nvPr>
        </p:nvSpPr>
        <p:spPr>
          <a:xfrm>
            <a:off x="484325" y="1589363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Duck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4294967295"/>
          </p:nvPr>
        </p:nvSpPr>
        <p:spPr>
          <a:xfrm>
            <a:off x="484325" y="1838488"/>
            <a:ext cx="14490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void </a:t>
            </a:r>
            <a:r>
              <a:rPr lang="en" sz="1300" b="1" dirty="0">
                <a:solidFill>
                  <a:schemeClr val="dk1"/>
                </a:solidFill>
              </a:rPr>
              <a:t>fly</a:t>
            </a:r>
            <a:r>
              <a:rPr lang="en" sz="1300" dirty="0">
                <a:solidFill>
                  <a:schemeClr val="dk1"/>
                </a:solidFill>
              </a:rPr>
              <a:t>();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void </a:t>
            </a:r>
            <a:r>
              <a:rPr lang="en" sz="1300" b="1" dirty="0">
                <a:solidFill>
                  <a:schemeClr val="dk1"/>
                </a:solidFill>
              </a:rPr>
              <a:t>land</a:t>
            </a:r>
            <a:r>
              <a:rPr lang="en" sz="1300" dirty="0">
                <a:solidFill>
                  <a:schemeClr val="dk1"/>
                </a:solidFill>
              </a:rPr>
              <a:t>();</a:t>
            </a:r>
            <a:r>
              <a:rPr lang="bg-BG" sz="1300" dirty="0">
                <a:solidFill>
                  <a:schemeClr val="dk1"/>
                </a:solidFill>
              </a:rPr>
              <a:t> // 1</a:t>
            </a:r>
            <a:endParaRPr sz="1300" dirty="0">
              <a:solidFill>
                <a:schemeClr val="dk1"/>
              </a:solidFill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483988" y="3201168"/>
            <a:ext cx="1449300" cy="12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484013" y="32008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4294967295"/>
          </p:nvPr>
        </p:nvSpPr>
        <p:spPr>
          <a:xfrm>
            <a:off x="484313" y="3260063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WildDuck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4294967295"/>
          </p:nvPr>
        </p:nvSpPr>
        <p:spPr>
          <a:xfrm>
            <a:off x="484300" y="3509214"/>
            <a:ext cx="14490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fly</a:t>
            </a:r>
            <a:r>
              <a:rPr lang="en" sz="1300">
                <a:solidFill>
                  <a:schemeClr val="dk1"/>
                </a:solidFill>
              </a:rPr>
              <a:t>(); // 1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2726200" y="3201168"/>
            <a:ext cx="1449300" cy="12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2726225" y="32008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4294967295"/>
          </p:nvPr>
        </p:nvSpPr>
        <p:spPr>
          <a:xfrm>
            <a:off x="2726525" y="3260063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CityDuck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4294967295"/>
          </p:nvPr>
        </p:nvSpPr>
        <p:spPr>
          <a:xfrm>
            <a:off x="2726525" y="3509788"/>
            <a:ext cx="14490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fly</a:t>
            </a:r>
            <a:r>
              <a:rPr lang="en" sz="1300">
                <a:solidFill>
                  <a:schemeClr val="dk1"/>
                </a:solidFill>
              </a:rPr>
              <a:t>(); // 2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968425" y="3201168"/>
            <a:ext cx="1449300" cy="12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4968450" y="32008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4294967295"/>
          </p:nvPr>
        </p:nvSpPr>
        <p:spPr>
          <a:xfrm>
            <a:off x="4968750" y="3260063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RubberDuck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4294967295"/>
          </p:nvPr>
        </p:nvSpPr>
        <p:spPr>
          <a:xfrm>
            <a:off x="4968750" y="3509488"/>
            <a:ext cx="14490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void </a:t>
            </a:r>
            <a:r>
              <a:rPr lang="en" sz="1300" b="1" dirty="0">
                <a:solidFill>
                  <a:schemeClr val="dk1"/>
                </a:solidFill>
              </a:rPr>
              <a:t>fly</a:t>
            </a:r>
            <a:r>
              <a:rPr lang="en" sz="1300" dirty="0">
                <a:solidFill>
                  <a:schemeClr val="dk1"/>
                </a:solidFill>
              </a:rPr>
              <a:t>(); // 3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void </a:t>
            </a:r>
            <a:r>
              <a:rPr lang="en" sz="1300" b="1" dirty="0">
                <a:solidFill>
                  <a:schemeClr val="dk1"/>
                </a:solidFill>
              </a:rPr>
              <a:t>land</a:t>
            </a:r>
            <a:r>
              <a:rPr lang="en" sz="1300" dirty="0">
                <a:solidFill>
                  <a:schemeClr val="dk1"/>
                </a:solidFill>
              </a:rPr>
              <a:t>(); // </a:t>
            </a:r>
            <a:r>
              <a:rPr lang="bg-BG" sz="1300" dirty="0">
                <a:solidFill>
                  <a:schemeClr val="dk1"/>
                </a:solidFill>
              </a:rPr>
              <a:t>2</a:t>
            </a:r>
            <a:endParaRPr sz="1300" dirty="0">
              <a:solidFill>
                <a:schemeClr val="dk1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7210675" y="3201343"/>
            <a:ext cx="1449300" cy="12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7210700" y="320098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4294967295"/>
          </p:nvPr>
        </p:nvSpPr>
        <p:spPr>
          <a:xfrm>
            <a:off x="7211000" y="3260238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RobotDuck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4294967295"/>
          </p:nvPr>
        </p:nvSpPr>
        <p:spPr>
          <a:xfrm>
            <a:off x="7211000" y="3509664"/>
            <a:ext cx="14490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void </a:t>
            </a:r>
            <a:r>
              <a:rPr lang="en" sz="1300" b="1" dirty="0">
                <a:solidFill>
                  <a:schemeClr val="dk1"/>
                </a:solidFill>
              </a:rPr>
              <a:t>fly</a:t>
            </a:r>
            <a:r>
              <a:rPr lang="en" sz="1300" dirty="0">
                <a:solidFill>
                  <a:schemeClr val="dk1"/>
                </a:solidFill>
              </a:rPr>
              <a:t>(); // 1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void </a:t>
            </a:r>
            <a:r>
              <a:rPr lang="en" sz="1300" b="1" dirty="0">
                <a:solidFill>
                  <a:schemeClr val="dk1"/>
                </a:solidFill>
              </a:rPr>
              <a:t>land</a:t>
            </a:r>
            <a:r>
              <a:rPr lang="en" sz="1300" dirty="0">
                <a:solidFill>
                  <a:schemeClr val="dk1"/>
                </a:solidFill>
              </a:rPr>
              <a:t>(); // </a:t>
            </a:r>
            <a:r>
              <a:rPr lang="bg-BG" sz="1300" dirty="0">
                <a:solidFill>
                  <a:schemeClr val="dk1"/>
                </a:solidFill>
              </a:rPr>
              <a:t>2</a:t>
            </a:r>
            <a:endParaRPr sz="1300" dirty="0">
              <a:solidFill>
                <a:schemeClr val="dk1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39400" y="91700"/>
            <a:ext cx="41712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Strategy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6" name="Google Shape;116;p19"/>
          <p:cNvCxnSpPr>
            <a:stCxn id="102" idx="1"/>
            <a:endCxn id="98" idx="1"/>
          </p:cNvCxnSpPr>
          <p:nvPr/>
        </p:nvCxnSpPr>
        <p:spPr>
          <a:xfrm rot="10800000" flipH="1">
            <a:off x="484300" y="2303364"/>
            <a:ext cx="600" cy="16707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9"/>
          <p:cNvCxnSpPr>
            <a:stCxn id="106" idx="1"/>
            <a:endCxn id="98" idx="3"/>
          </p:cNvCxnSpPr>
          <p:nvPr/>
        </p:nvCxnSpPr>
        <p:spPr>
          <a:xfrm rot="10800000">
            <a:off x="1933325" y="2303338"/>
            <a:ext cx="793200" cy="1671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9"/>
          <p:cNvCxnSpPr>
            <a:cxnSpLocks/>
            <a:stCxn id="110" idx="1"/>
            <a:endCxn id="98" idx="3"/>
          </p:cNvCxnSpPr>
          <p:nvPr/>
        </p:nvCxnSpPr>
        <p:spPr>
          <a:xfrm rot="10800000">
            <a:off x="1933350" y="2303338"/>
            <a:ext cx="3035400" cy="1671000"/>
          </a:xfrm>
          <a:prstGeom prst="bentConnector3">
            <a:avLst>
              <a:gd name="adj1" fmla="val 14006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19"/>
          <p:cNvCxnSpPr>
            <a:stCxn id="114" idx="1"/>
            <a:endCxn id="98" idx="3"/>
          </p:cNvCxnSpPr>
          <p:nvPr/>
        </p:nvCxnSpPr>
        <p:spPr>
          <a:xfrm rot="10800000">
            <a:off x="1933400" y="2303214"/>
            <a:ext cx="5277600" cy="1671300"/>
          </a:xfrm>
          <a:prstGeom prst="bentConnector3">
            <a:avLst>
              <a:gd name="adj1" fmla="val 7496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09" grpId="0" build="p"/>
      <p:bldP spid="110" grpId="0" uiExpand="1" build="p"/>
      <p:bldP spid="111" grpId="0" animBg="1"/>
      <p:bldP spid="112" grpId="0" animBg="1"/>
      <p:bldP spid="113" grpId="0" build="p"/>
      <p:bldP spid="11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2"/>
          <p:cNvSpPr txBox="1">
            <a:spLocks noGrp="1"/>
          </p:cNvSpPr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Facade pattern</a:t>
            </a:r>
            <a:endParaRPr b="1"/>
          </a:p>
        </p:txBody>
      </p:sp>
      <p:sp>
        <p:nvSpPr>
          <p:cNvPr id="640" name="Google Shape;640;p52"/>
          <p:cNvSpPr txBox="1">
            <a:spLocks noGrp="1"/>
          </p:cNvSpPr>
          <p:nvPr>
            <p:ph type="subTitle" idx="1"/>
          </p:nvPr>
        </p:nvSpPr>
        <p:spPr>
          <a:xfrm>
            <a:off x="828600" y="3972400"/>
            <a:ext cx="7486800" cy="9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The Facade Pattern provides a unified interface to a set of interfaces in a subsystem. Facade defines a higher level interface that makes the subsystem easier to use .</a:t>
            </a:r>
            <a:endParaRPr sz="2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3"/>
          <p:cNvSpPr/>
          <p:nvPr/>
        </p:nvSpPr>
        <p:spPr>
          <a:xfrm>
            <a:off x="6443263" y="1662972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</a:t>
            </a:r>
            <a:endParaRPr/>
          </a:p>
        </p:txBody>
      </p:sp>
      <p:sp>
        <p:nvSpPr>
          <p:cNvPr id="646" name="Google Shape;646;p53"/>
          <p:cNvSpPr/>
          <p:nvPr/>
        </p:nvSpPr>
        <p:spPr>
          <a:xfrm>
            <a:off x="6443291" y="1662613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Port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47" name="Google Shape;647;p53"/>
          <p:cNvSpPr/>
          <p:nvPr/>
        </p:nvSpPr>
        <p:spPr>
          <a:xfrm>
            <a:off x="6443263" y="2384175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648" name="Google Shape;648;p53"/>
          <p:cNvSpPr/>
          <p:nvPr/>
        </p:nvSpPr>
        <p:spPr>
          <a:xfrm>
            <a:off x="6443291" y="2383825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DataStream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49" name="Google Shape;649;p53"/>
          <p:cNvSpPr/>
          <p:nvPr/>
        </p:nvSpPr>
        <p:spPr>
          <a:xfrm>
            <a:off x="237800" y="2348150"/>
            <a:ext cx="20871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// ...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0" name="Google Shape;650;p53"/>
          <p:cNvSpPr/>
          <p:nvPr/>
        </p:nvSpPr>
        <p:spPr>
          <a:xfrm>
            <a:off x="237820" y="2347800"/>
            <a:ext cx="20871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53"/>
          <p:cNvSpPr txBox="1">
            <a:spLocks noGrp="1"/>
          </p:cNvSpPr>
          <p:nvPr>
            <p:ph type="body" idx="4294967295"/>
          </p:nvPr>
        </p:nvSpPr>
        <p:spPr>
          <a:xfrm>
            <a:off x="238252" y="2407052"/>
            <a:ext cx="20868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index.js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652" name="Google Shape;652;p53"/>
          <p:cNvSpPr txBox="1">
            <a:spLocks noGrp="1"/>
          </p:cNvSpPr>
          <p:nvPr>
            <p:ph type="body" idx="4294967295"/>
          </p:nvPr>
        </p:nvSpPr>
        <p:spPr>
          <a:xfrm>
            <a:off x="3323283" y="2339277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WServerFacade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653" name="Google Shape;653;p53"/>
          <p:cNvSpPr/>
          <p:nvPr/>
        </p:nvSpPr>
        <p:spPr>
          <a:xfrm>
            <a:off x="6443275" y="3105722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</a:t>
            </a:r>
            <a:endParaRPr/>
          </a:p>
        </p:txBody>
      </p:sp>
      <p:sp>
        <p:nvSpPr>
          <p:cNvPr id="654" name="Google Shape;654;p53"/>
          <p:cNvSpPr/>
          <p:nvPr/>
        </p:nvSpPr>
        <p:spPr>
          <a:xfrm>
            <a:off x="6443304" y="3105363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HttpParser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55" name="Google Shape;655;p53"/>
          <p:cNvSpPr txBox="1"/>
          <p:nvPr/>
        </p:nvSpPr>
        <p:spPr>
          <a:xfrm>
            <a:off x="139400" y="91700"/>
            <a:ext cx="45123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Facade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56" name="Google Shape;656;p53"/>
          <p:cNvCxnSpPr>
            <a:stCxn id="649" idx="3"/>
            <a:endCxn id="646" idx="1"/>
          </p:cNvCxnSpPr>
          <p:nvPr/>
        </p:nvCxnSpPr>
        <p:spPr>
          <a:xfrm rot="10800000" flipH="1">
            <a:off x="2324900" y="1816700"/>
            <a:ext cx="4118400" cy="876000"/>
          </a:xfrm>
          <a:prstGeom prst="bentConnector3">
            <a:avLst>
              <a:gd name="adj1" fmla="val 8279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7" name="Google Shape;657;p53"/>
          <p:cNvCxnSpPr>
            <a:stCxn id="649" idx="3"/>
            <a:endCxn id="654" idx="1"/>
          </p:cNvCxnSpPr>
          <p:nvPr/>
        </p:nvCxnSpPr>
        <p:spPr>
          <a:xfrm>
            <a:off x="2324900" y="2692700"/>
            <a:ext cx="4118400" cy="567000"/>
          </a:xfrm>
          <a:prstGeom prst="bentConnector3">
            <a:avLst>
              <a:gd name="adj1" fmla="val 8279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8" name="Google Shape;658;p53"/>
          <p:cNvCxnSpPr>
            <a:endCxn id="648" idx="1"/>
          </p:cNvCxnSpPr>
          <p:nvPr/>
        </p:nvCxnSpPr>
        <p:spPr>
          <a:xfrm rot="10800000" flipH="1">
            <a:off x="2324891" y="2538025"/>
            <a:ext cx="4118400" cy="162000"/>
          </a:xfrm>
          <a:prstGeom prst="bentConnector3">
            <a:avLst>
              <a:gd name="adj1" fmla="val 8279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9" name="Google Shape;659;p53"/>
          <p:cNvCxnSpPr>
            <a:stCxn id="653" idx="3"/>
            <a:endCxn id="648" idx="3"/>
          </p:cNvCxnSpPr>
          <p:nvPr/>
        </p:nvCxnSpPr>
        <p:spPr>
          <a:xfrm rot="10800000" flipH="1">
            <a:off x="8108875" y="2538122"/>
            <a:ext cx="600" cy="876300"/>
          </a:xfrm>
          <a:prstGeom prst="bentConnector3">
            <a:avLst>
              <a:gd name="adj1" fmla="val 396901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0" name="Google Shape;660;p53"/>
          <p:cNvCxnSpPr>
            <a:cxnSpLocks/>
            <a:stCxn id="647" idx="3"/>
            <a:endCxn id="646" idx="3"/>
          </p:cNvCxnSpPr>
          <p:nvPr/>
        </p:nvCxnSpPr>
        <p:spPr>
          <a:xfrm rot="10800000" flipH="1">
            <a:off x="8108863" y="1816875"/>
            <a:ext cx="600" cy="876000"/>
          </a:xfrm>
          <a:prstGeom prst="bentConnector3">
            <a:avLst>
              <a:gd name="adj1" fmla="val 3969228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4"/>
          <p:cNvSpPr/>
          <p:nvPr/>
        </p:nvSpPr>
        <p:spPr>
          <a:xfrm>
            <a:off x="6443263" y="1662972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</a:t>
            </a:r>
            <a:endParaRPr/>
          </a:p>
        </p:txBody>
      </p:sp>
      <p:sp>
        <p:nvSpPr>
          <p:cNvPr id="666" name="Google Shape;666;p54"/>
          <p:cNvSpPr/>
          <p:nvPr/>
        </p:nvSpPr>
        <p:spPr>
          <a:xfrm>
            <a:off x="6443291" y="1662613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Port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67" name="Google Shape;667;p54"/>
          <p:cNvSpPr/>
          <p:nvPr/>
        </p:nvSpPr>
        <p:spPr>
          <a:xfrm>
            <a:off x="6443263" y="2384175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668" name="Google Shape;668;p54"/>
          <p:cNvSpPr/>
          <p:nvPr/>
        </p:nvSpPr>
        <p:spPr>
          <a:xfrm>
            <a:off x="6443291" y="2383825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DataStream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69" name="Google Shape;669;p54"/>
          <p:cNvSpPr/>
          <p:nvPr/>
        </p:nvSpPr>
        <p:spPr>
          <a:xfrm>
            <a:off x="237800" y="2348150"/>
            <a:ext cx="20871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WebServerFacade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ws;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0" name="Google Shape;670;p54"/>
          <p:cNvSpPr/>
          <p:nvPr/>
        </p:nvSpPr>
        <p:spPr>
          <a:xfrm>
            <a:off x="237820" y="2347800"/>
            <a:ext cx="20871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54"/>
          <p:cNvSpPr txBox="1">
            <a:spLocks noGrp="1"/>
          </p:cNvSpPr>
          <p:nvPr>
            <p:ph type="body" idx="4294967295"/>
          </p:nvPr>
        </p:nvSpPr>
        <p:spPr>
          <a:xfrm>
            <a:off x="238252" y="2407052"/>
            <a:ext cx="20868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index.js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672" name="Google Shape;672;p54"/>
          <p:cNvSpPr/>
          <p:nvPr/>
        </p:nvSpPr>
        <p:spPr>
          <a:xfrm>
            <a:off x="3322900" y="2280375"/>
            <a:ext cx="1705800" cy="72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void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listen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3" name="Google Shape;673;p54"/>
          <p:cNvSpPr/>
          <p:nvPr/>
        </p:nvSpPr>
        <p:spPr>
          <a:xfrm>
            <a:off x="3322930" y="2280025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54"/>
          <p:cNvSpPr txBox="1">
            <a:spLocks noGrp="1"/>
          </p:cNvSpPr>
          <p:nvPr>
            <p:ph type="body" idx="4294967295"/>
          </p:nvPr>
        </p:nvSpPr>
        <p:spPr>
          <a:xfrm>
            <a:off x="3323283" y="2339277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WebServerFacade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675" name="Google Shape;675;p54"/>
          <p:cNvSpPr/>
          <p:nvPr/>
        </p:nvSpPr>
        <p:spPr>
          <a:xfrm>
            <a:off x="6443275" y="3105722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</a:t>
            </a:r>
            <a:endParaRPr/>
          </a:p>
        </p:txBody>
      </p:sp>
      <p:sp>
        <p:nvSpPr>
          <p:cNvPr id="676" name="Google Shape;676;p54"/>
          <p:cNvSpPr/>
          <p:nvPr/>
        </p:nvSpPr>
        <p:spPr>
          <a:xfrm>
            <a:off x="6443304" y="3105363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HttpParser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77" name="Google Shape;677;p54"/>
          <p:cNvSpPr txBox="1"/>
          <p:nvPr/>
        </p:nvSpPr>
        <p:spPr>
          <a:xfrm>
            <a:off x="139400" y="91700"/>
            <a:ext cx="45123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Facade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78" name="Google Shape;678;p54"/>
          <p:cNvCxnSpPr>
            <a:endCxn id="674" idx="1"/>
          </p:cNvCxnSpPr>
          <p:nvPr/>
        </p:nvCxnSpPr>
        <p:spPr>
          <a:xfrm rot="10800000" flipH="1">
            <a:off x="2324883" y="2434227"/>
            <a:ext cx="998400" cy="258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9" name="Google Shape;679;p54"/>
          <p:cNvCxnSpPr>
            <a:stCxn id="672" idx="3"/>
            <a:endCxn id="666" idx="1"/>
          </p:cNvCxnSpPr>
          <p:nvPr/>
        </p:nvCxnSpPr>
        <p:spPr>
          <a:xfrm rot="10800000" flipH="1">
            <a:off x="5028700" y="1816875"/>
            <a:ext cx="1414500" cy="8241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0" name="Google Shape;680;p54"/>
          <p:cNvCxnSpPr>
            <a:endCxn id="676" idx="1"/>
          </p:cNvCxnSpPr>
          <p:nvPr/>
        </p:nvCxnSpPr>
        <p:spPr>
          <a:xfrm>
            <a:off x="5036004" y="2644563"/>
            <a:ext cx="1407300" cy="615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1" name="Google Shape;681;p54"/>
          <p:cNvCxnSpPr>
            <a:stCxn id="672" idx="3"/>
            <a:endCxn id="668" idx="1"/>
          </p:cNvCxnSpPr>
          <p:nvPr/>
        </p:nvCxnSpPr>
        <p:spPr>
          <a:xfrm rot="10800000" flipH="1">
            <a:off x="5028700" y="2538075"/>
            <a:ext cx="1414500" cy="1029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2" name="Google Shape;682;p54"/>
          <p:cNvCxnSpPr>
            <a:stCxn id="675" idx="3"/>
            <a:endCxn id="668" idx="3"/>
          </p:cNvCxnSpPr>
          <p:nvPr/>
        </p:nvCxnSpPr>
        <p:spPr>
          <a:xfrm rot="10800000" flipH="1">
            <a:off x="8108875" y="2538122"/>
            <a:ext cx="600" cy="876300"/>
          </a:xfrm>
          <a:prstGeom prst="bentConnector3">
            <a:avLst>
              <a:gd name="adj1" fmla="val 396901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3" name="Google Shape;683;p54"/>
          <p:cNvCxnSpPr>
            <a:stCxn id="667" idx="3"/>
            <a:endCxn id="666" idx="3"/>
          </p:cNvCxnSpPr>
          <p:nvPr/>
        </p:nvCxnSpPr>
        <p:spPr>
          <a:xfrm rot="10800000" flipH="1">
            <a:off x="8108863" y="1816875"/>
            <a:ext cx="600" cy="876000"/>
          </a:xfrm>
          <a:prstGeom prst="bentConnector3">
            <a:avLst>
              <a:gd name="adj1" fmla="val 3969228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5"/>
          <p:cNvSpPr/>
          <p:nvPr/>
        </p:nvSpPr>
        <p:spPr>
          <a:xfrm>
            <a:off x="6443263" y="1662972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</a:t>
            </a:r>
            <a:endParaRPr/>
          </a:p>
        </p:txBody>
      </p:sp>
      <p:sp>
        <p:nvSpPr>
          <p:cNvPr id="689" name="Google Shape;689;p55"/>
          <p:cNvSpPr/>
          <p:nvPr/>
        </p:nvSpPr>
        <p:spPr>
          <a:xfrm>
            <a:off x="6443291" y="1662613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SubComponent1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90" name="Google Shape;690;p55"/>
          <p:cNvSpPr/>
          <p:nvPr/>
        </p:nvSpPr>
        <p:spPr>
          <a:xfrm>
            <a:off x="6443263" y="2384175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691" name="Google Shape;691;p55"/>
          <p:cNvSpPr/>
          <p:nvPr/>
        </p:nvSpPr>
        <p:spPr>
          <a:xfrm>
            <a:off x="6443291" y="2383825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SubComponent2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92" name="Google Shape;692;p55"/>
          <p:cNvSpPr/>
          <p:nvPr/>
        </p:nvSpPr>
        <p:spPr>
          <a:xfrm>
            <a:off x="237800" y="2348150"/>
            <a:ext cx="20871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Facade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3" name="Google Shape;693;p55"/>
          <p:cNvSpPr/>
          <p:nvPr/>
        </p:nvSpPr>
        <p:spPr>
          <a:xfrm>
            <a:off x="237820" y="2347800"/>
            <a:ext cx="20871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55"/>
          <p:cNvSpPr txBox="1">
            <a:spLocks noGrp="1"/>
          </p:cNvSpPr>
          <p:nvPr>
            <p:ph type="body" idx="4294967295"/>
          </p:nvPr>
        </p:nvSpPr>
        <p:spPr>
          <a:xfrm>
            <a:off x="238252" y="2407052"/>
            <a:ext cx="20868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Client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695" name="Google Shape;695;p55"/>
          <p:cNvSpPr/>
          <p:nvPr/>
        </p:nvSpPr>
        <p:spPr>
          <a:xfrm>
            <a:off x="3322900" y="2280375"/>
            <a:ext cx="1705800" cy="72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void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method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6" name="Google Shape;696;p55"/>
          <p:cNvSpPr/>
          <p:nvPr/>
        </p:nvSpPr>
        <p:spPr>
          <a:xfrm>
            <a:off x="3322930" y="2280025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55"/>
          <p:cNvSpPr txBox="1">
            <a:spLocks noGrp="1"/>
          </p:cNvSpPr>
          <p:nvPr>
            <p:ph type="body" idx="4294967295"/>
          </p:nvPr>
        </p:nvSpPr>
        <p:spPr>
          <a:xfrm>
            <a:off x="3323283" y="2339277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Facade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698" name="Google Shape;698;p55"/>
          <p:cNvSpPr/>
          <p:nvPr/>
        </p:nvSpPr>
        <p:spPr>
          <a:xfrm>
            <a:off x="6443275" y="3105722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</a:t>
            </a:r>
            <a:endParaRPr/>
          </a:p>
        </p:txBody>
      </p:sp>
      <p:sp>
        <p:nvSpPr>
          <p:cNvPr id="699" name="Google Shape;699;p55"/>
          <p:cNvSpPr/>
          <p:nvPr/>
        </p:nvSpPr>
        <p:spPr>
          <a:xfrm>
            <a:off x="6443304" y="3105363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SubComponent3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00" name="Google Shape;700;p55"/>
          <p:cNvSpPr txBox="1"/>
          <p:nvPr/>
        </p:nvSpPr>
        <p:spPr>
          <a:xfrm>
            <a:off x="139400" y="91700"/>
            <a:ext cx="45123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Facade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01" name="Google Shape;701;p55"/>
          <p:cNvCxnSpPr>
            <a:endCxn id="697" idx="1"/>
          </p:cNvCxnSpPr>
          <p:nvPr/>
        </p:nvCxnSpPr>
        <p:spPr>
          <a:xfrm rot="10800000" flipH="1">
            <a:off x="2324883" y="2434227"/>
            <a:ext cx="998400" cy="258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2" name="Google Shape;702;p55"/>
          <p:cNvCxnSpPr>
            <a:stCxn id="695" idx="3"/>
            <a:endCxn id="689" idx="1"/>
          </p:cNvCxnSpPr>
          <p:nvPr/>
        </p:nvCxnSpPr>
        <p:spPr>
          <a:xfrm rot="10800000" flipH="1">
            <a:off x="5028700" y="1816875"/>
            <a:ext cx="1414500" cy="8241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3" name="Google Shape;703;p55"/>
          <p:cNvCxnSpPr>
            <a:endCxn id="699" idx="1"/>
          </p:cNvCxnSpPr>
          <p:nvPr/>
        </p:nvCxnSpPr>
        <p:spPr>
          <a:xfrm>
            <a:off x="5036004" y="2644563"/>
            <a:ext cx="1407300" cy="615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4" name="Google Shape;704;p55"/>
          <p:cNvCxnSpPr>
            <a:stCxn id="695" idx="3"/>
            <a:endCxn id="691" idx="1"/>
          </p:cNvCxnSpPr>
          <p:nvPr/>
        </p:nvCxnSpPr>
        <p:spPr>
          <a:xfrm rot="10800000" flipH="1">
            <a:off x="5028700" y="2538075"/>
            <a:ext cx="1414500" cy="1029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5" name="Google Shape;705;p55"/>
          <p:cNvCxnSpPr>
            <a:stCxn id="698" idx="3"/>
            <a:endCxn id="691" idx="3"/>
          </p:cNvCxnSpPr>
          <p:nvPr/>
        </p:nvCxnSpPr>
        <p:spPr>
          <a:xfrm rot="10800000" flipH="1">
            <a:off x="8108875" y="2538122"/>
            <a:ext cx="600" cy="876300"/>
          </a:xfrm>
          <a:prstGeom prst="bentConnector3">
            <a:avLst>
              <a:gd name="adj1" fmla="val 396901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6" name="Google Shape;706;p55"/>
          <p:cNvCxnSpPr>
            <a:stCxn id="690" idx="3"/>
            <a:endCxn id="689" idx="3"/>
          </p:cNvCxnSpPr>
          <p:nvPr/>
        </p:nvCxnSpPr>
        <p:spPr>
          <a:xfrm rot="10800000" flipH="1">
            <a:off x="8108863" y="1816875"/>
            <a:ext cx="600" cy="876000"/>
          </a:xfrm>
          <a:prstGeom prst="bentConnector3">
            <a:avLst>
              <a:gd name="adj1" fmla="val 3969228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7"/>
          <p:cNvSpPr txBox="1">
            <a:spLocks noGrp="1"/>
          </p:cNvSpPr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Proxy pattern</a:t>
            </a:r>
            <a:endParaRPr b="1"/>
          </a:p>
        </p:txBody>
      </p:sp>
      <p:sp>
        <p:nvSpPr>
          <p:cNvPr id="717" name="Google Shape;717;p57"/>
          <p:cNvSpPr txBox="1">
            <a:spLocks noGrp="1"/>
          </p:cNvSpPr>
          <p:nvPr>
            <p:ph type="subTitle" idx="1"/>
          </p:nvPr>
        </p:nvSpPr>
        <p:spPr>
          <a:xfrm>
            <a:off x="828600" y="3972400"/>
            <a:ext cx="7486800" cy="9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The Proxy Pattern provides a surrogate or placeholder for another object in order to gain access to it.</a:t>
            </a:r>
            <a:endParaRPr sz="2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/>
          <p:nvPr/>
        </p:nvSpPr>
        <p:spPr>
          <a:xfrm>
            <a:off x="6443263" y="2384175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723" name="Google Shape;723;p58"/>
          <p:cNvSpPr/>
          <p:nvPr/>
        </p:nvSpPr>
        <p:spPr>
          <a:xfrm>
            <a:off x="6443291" y="2383825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WebServer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24" name="Google Shape;724;p58"/>
          <p:cNvSpPr/>
          <p:nvPr/>
        </p:nvSpPr>
        <p:spPr>
          <a:xfrm>
            <a:off x="237800" y="2348150"/>
            <a:ext cx="20871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// ...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5" name="Google Shape;725;p58"/>
          <p:cNvSpPr/>
          <p:nvPr/>
        </p:nvSpPr>
        <p:spPr>
          <a:xfrm>
            <a:off x="237820" y="2347800"/>
            <a:ext cx="20871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58"/>
          <p:cNvSpPr txBox="1">
            <a:spLocks noGrp="1"/>
          </p:cNvSpPr>
          <p:nvPr>
            <p:ph type="body" idx="4294967295"/>
          </p:nvPr>
        </p:nvSpPr>
        <p:spPr>
          <a:xfrm>
            <a:off x="238252" y="2407052"/>
            <a:ext cx="20868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WebClient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727" name="Google Shape;727;p58"/>
          <p:cNvSpPr txBox="1">
            <a:spLocks noGrp="1"/>
          </p:cNvSpPr>
          <p:nvPr>
            <p:ph type="body" idx="4294967295"/>
          </p:nvPr>
        </p:nvSpPr>
        <p:spPr>
          <a:xfrm>
            <a:off x="3323283" y="2339277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WServerFacade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728" name="Google Shape;728;p58"/>
          <p:cNvSpPr txBox="1"/>
          <p:nvPr/>
        </p:nvSpPr>
        <p:spPr>
          <a:xfrm>
            <a:off x="139400" y="91700"/>
            <a:ext cx="45123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Proxy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29" name="Google Shape;729;p58"/>
          <p:cNvCxnSpPr>
            <a:endCxn id="723" idx="1"/>
          </p:cNvCxnSpPr>
          <p:nvPr/>
        </p:nvCxnSpPr>
        <p:spPr>
          <a:xfrm rot="10800000" flipH="1">
            <a:off x="2324891" y="2538025"/>
            <a:ext cx="4118400" cy="162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9"/>
          <p:cNvSpPr/>
          <p:nvPr/>
        </p:nvSpPr>
        <p:spPr>
          <a:xfrm>
            <a:off x="6443263" y="2384175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735" name="Google Shape;735;p59"/>
          <p:cNvSpPr/>
          <p:nvPr/>
        </p:nvSpPr>
        <p:spPr>
          <a:xfrm>
            <a:off x="6443291" y="2383825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WebServer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36" name="Google Shape;736;p59"/>
          <p:cNvSpPr/>
          <p:nvPr/>
        </p:nvSpPr>
        <p:spPr>
          <a:xfrm>
            <a:off x="237800" y="2348150"/>
            <a:ext cx="20871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// ...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7" name="Google Shape;737;p59"/>
          <p:cNvSpPr/>
          <p:nvPr/>
        </p:nvSpPr>
        <p:spPr>
          <a:xfrm>
            <a:off x="237820" y="2347800"/>
            <a:ext cx="20871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59"/>
          <p:cNvSpPr txBox="1">
            <a:spLocks noGrp="1"/>
          </p:cNvSpPr>
          <p:nvPr>
            <p:ph type="body" idx="4294967295"/>
          </p:nvPr>
        </p:nvSpPr>
        <p:spPr>
          <a:xfrm>
            <a:off x="238252" y="2407052"/>
            <a:ext cx="20868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WebClient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739" name="Google Shape;739;p59"/>
          <p:cNvSpPr txBox="1">
            <a:spLocks noGrp="1"/>
          </p:cNvSpPr>
          <p:nvPr>
            <p:ph type="body" idx="4294967295"/>
          </p:nvPr>
        </p:nvSpPr>
        <p:spPr>
          <a:xfrm>
            <a:off x="3323283" y="2339277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WServerFacade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740" name="Google Shape;740;p59"/>
          <p:cNvSpPr txBox="1"/>
          <p:nvPr/>
        </p:nvSpPr>
        <p:spPr>
          <a:xfrm>
            <a:off x="139400" y="91700"/>
            <a:ext cx="45123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Proxy pattern</a:t>
            </a:r>
            <a:endParaRPr sz="4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41" name="Google Shape;741;p59"/>
          <p:cNvCxnSpPr>
            <a:endCxn id="742" idx="1"/>
          </p:cNvCxnSpPr>
          <p:nvPr/>
        </p:nvCxnSpPr>
        <p:spPr>
          <a:xfrm rot="10800000" flipH="1">
            <a:off x="2323866" y="2538200"/>
            <a:ext cx="1151700" cy="289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3" name="Google Shape;743;p59"/>
          <p:cNvSpPr/>
          <p:nvPr/>
        </p:nvSpPr>
        <p:spPr>
          <a:xfrm>
            <a:off x="3475538" y="2384350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742" name="Google Shape;742;p59"/>
          <p:cNvSpPr/>
          <p:nvPr/>
        </p:nvSpPr>
        <p:spPr>
          <a:xfrm>
            <a:off x="3475566" y="2384000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ServiceWorker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744" name="Google Shape;744;p59"/>
          <p:cNvCxnSpPr>
            <a:endCxn id="735" idx="1"/>
          </p:cNvCxnSpPr>
          <p:nvPr/>
        </p:nvCxnSpPr>
        <p:spPr>
          <a:xfrm rot="10800000" flipH="1">
            <a:off x="5140091" y="2538025"/>
            <a:ext cx="1303200" cy="314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0"/>
          <p:cNvSpPr/>
          <p:nvPr/>
        </p:nvSpPr>
        <p:spPr>
          <a:xfrm>
            <a:off x="6443263" y="2384175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750" name="Google Shape;750;p60"/>
          <p:cNvSpPr/>
          <p:nvPr/>
        </p:nvSpPr>
        <p:spPr>
          <a:xfrm>
            <a:off x="6443291" y="2383825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Resource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51" name="Google Shape;751;p60"/>
          <p:cNvSpPr/>
          <p:nvPr/>
        </p:nvSpPr>
        <p:spPr>
          <a:xfrm>
            <a:off x="237800" y="2348150"/>
            <a:ext cx="20871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// ...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2" name="Google Shape;752;p60"/>
          <p:cNvSpPr/>
          <p:nvPr/>
        </p:nvSpPr>
        <p:spPr>
          <a:xfrm>
            <a:off x="237820" y="2347800"/>
            <a:ext cx="20871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60"/>
          <p:cNvSpPr txBox="1">
            <a:spLocks noGrp="1"/>
          </p:cNvSpPr>
          <p:nvPr>
            <p:ph type="body" idx="4294967295"/>
          </p:nvPr>
        </p:nvSpPr>
        <p:spPr>
          <a:xfrm>
            <a:off x="238252" y="2407052"/>
            <a:ext cx="20868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Client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754" name="Google Shape;754;p60"/>
          <p:cNvSpPr txBox="1">
            <a:spLocks noGrp="1"/>
          </p:cNvSpPr>
          <p:nvPr>
            <p:ph type="body" idx="4294967295"/>
          </p:nvPr>
        </p:nvSpPr>
        <p:spPr>
          <a:xfrm>
            <a:off x="3323283" y="2339277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WServerFacade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755" name="Google Shape;755;p60"/>
          <p:cNvSpPr txBox="1"/>
          <p:nvPr/>
        </p:nvSpPr>
        <p:spPr>
          <a:xfrm>
            <a:off x="139400" y="91700"/>
            <a:ext cx="45123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Proxy pattern</a:t>
            </a:r>
            <a:endParaRPr sz="4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56" name="Google Shape;756;p60"/>
          <p:cNvCxnSpPr>
            <a:endCxn id="757" idx="1"/>
          </p:cNvCxnSpPr>
          <p:nvPr/>
        </p:nvCxnSpPr>
        <p:spPr>
          <a:xfrm rot="10800000" flipH="1">
            <a:off x="2323866" y="2538200"/>
            <a:ext cx="1151700" cy="289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8" name="Google Shape;758;p60"/>
          <p:cNvSpPr/>
          <p:nvPr/>
        </p:nvSpPr>
        <p:spPr>
          <a:xfrm>
            <a:off x="3475538" y="2384350"/>
            <a:ext cx="1665600" cy="61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</a:t>
            </a:r>
            <a:endParaRPr/>
          </a:p>
        </p:txBody>
      </p:sp>
      <p:sp>
        <p:nvSpPr>
          <p:cNvPr id="757" name="Google Shape;757;p60"/>
          <p:cNvSpPr/>
          <p:nvPr/>
        </p:nvSpPr>
        <p:spPr>
          <a:xfrm>
            <a:off x="3475566" y="2384000"/>
            <a:ext cx="16656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Proxy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759" name="Google Shape;759;p60"/>
          <p:cNvCxnSpPr>
            <a:endCxn id="750" idx="1"/>
          </p:cNvCxnSpPr>
          <p:nvPr/>
        </p:nvCxnSpPr>
        <p:spPr>
          <a:xfrm rot="10800000" flipH="1">
            <a:off x="5140091" y="2538025"/>
            <a:ext cx="1303200" cy="314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1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316800" y="1056543"/>
            <a:ext cx="1449300" cy="12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316825" y="105618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4294967295"/>
          </p:nvPr>
        </p:nvSpPr>
        <p:spPr>
          <a:xfrm>
            <a:off x="317125" y="1115438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Duck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4294967295"/>
          </p:nvPr>
        </p:nvSpPr>
        <p:spPr>
          <a:xfrm>
            <a:off x="317125" y="1364563"/>
            <a:ext cx="14490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IFlyStrategy </a:t>
            </a:r>
            <a:r>
              <a:rPr lang="en" sz="1300">
                <a:solidFill>
                  <a:schemeClr val="dk1"/>
                </a:solidFill>
              </a:rPr>
              <a:t>fs;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ILandStrategy </a:t>
            </a:r>
            <a:r>
              <a:rPr lang="en" sz="1300">
                <a:solidFill>
                  <a:schemeClr val="dk1"/>
                </a:solidFill>
              </a:rPr>
              <a:t>ls;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1910025" y="3731757"/>
            <a:ext cx="1620900" cy="12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910053" y="3731400"/>
            <a:ext cx="16209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4294967295"/>
          </p:nvPr>
        </p:nvSpPr>
        <p:spPr>
          <a:xfrm>
            <a:off x="1910388" y="3790652"/>
            <a:ext cx="16203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err="1">
                <a:solidFill>
                  <a:schemeClr val="lt1"/>
                </a:solidFill>
              </a:rPr>
              <a:t>RobotDuck</a:t>
            </a:r>
            <a:r>
              <a:rPr lang="bg-BG" sz="1400" b="1" dirty="0">
                <a:solidFill>
                  <a:schemeClr val="lt1"/>
                </a:solidFill>
              </a:rPr>
              <a:t>*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4294967295"/>
          </p:nvPr>
        </p:nvSpPr>
        <p:spPr>
          <a:xfrm>
            <a:off x="1910388" y="4040083"/>
            <a:ext cx="16203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FlyStrategy </a:t>
            </a:r>
            <a:r>
              <a:rPr lang="en" sz="1300">
                <a:solidFill>
                  <a:schemeClr val="dk1"/>
                </a:solidFill>
              </a:rPr>
              <a:t>fs;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NoLandStrategy </a:t>
            </a:r>
            <a:r>
              <a:rPr lang="en" sz="1300">
                <a:solidFill>
                  <a:schemeClr val="dk1"/>
                </a:solidFill>
              </a:rPr>
              <a:t>ls;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5111050" y="1056547"/>
            <a:ext cx="14493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5111075" y="1056187"/>
            <a:ext cx="1449300" cy="30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IFlyStrategy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4294967295"/>
          </p:nvPr>
        </p:nvSpPr>
        <p:spPr>
          <a:xfrm>
            <a:off x="5111375" y="1364868"/>
            <a:ext cx="1449000" cy="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fly</a:t>
            </a:r>
            <a:r>
              <a:rPr lang="en" sz="1300">
                <a:solidFill>
                  <a:schemeClr val="dk1"/>
                </a:solidFill>
              </a:rPr>
              <a:t>();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7210700" y="1056547"/>
            <a:ext cx="14493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7210725" y="1056187"/>
            <a:ext cx="1449300" cy="308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ILandStrategy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4294967295"/>
          </p:nvPr>
        </p:nvSpPr>
        <p:spPr>
          <a:xfrm>
            <a:off x="7211025" y="1364868"/>
            <a:ext cx="1449000" cy="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land</a:t>
            </a:r>
            <a:r>
              <a:rPr lang="en" sz="1300">
                <a:solidFill>
                  <a:schemeClr val="dk1"/>
                </a:solidFill>
              </a:rPr>
              <a:t>();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111050" y="2429753"/>
            <a:ext cx="14493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5111075" y="24293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4294967295"/>
          </p:nvPr>
        </p:nvSpPr>
        <p:spPr>
          <a:xfrm>
            <a:off x="5111375" y="2488650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FlyStrategy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4294967295"/>
          </p:nvPr>
        </p:nvSpPr>
        <p:spPr>
          <a:xfrm>
            <a:off x="5111375" y="2738075"/>
            <a:ext cx="1449000" cy="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fly</a:t>
            </a:r>
            <a:r>
              <a:rPr lang="en" sz="1300">
                <a:solidFill>
                  <a:schemeClr val="dk1"/>
                </a:solidFill>
              </a:rPr>
              <a:t>();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7210700" y="2429753"/>
            <a:ext cx="14493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7210725" y="24293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4294967295"/>
          </p:nvPr>
        </p:nvSpPr>
        <p:spPr>
          <a:xfrm>
            <a:off x="7211025" y="2488650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LandStrategy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4294967295"/>
          </p:nvPr>
        </p:nvSpPr>
        <p:spPr>
          <a:xfrm>
            <a:off x="7211025" y="2738075"/>
            <a:ext cx="1449000" cy="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land</a:t>
            </a:r>
            <a:r>
              <a:rPr lang="en" sz="1300">
                <a:solidFill>
                  <a:schemeClr val="dk1"/>
                </a:solidFill>
              </a:rPr>
              <a:t>();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7210688" y="3213002"/>
            <a:ext cx="14493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7210713" y="321264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4294967295"/>
          </p:nvPr>
        </p:nvSpPr>
        <p:spPr>
          <a:xfrm>
            <a:off x="7211013" y="3271900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</a:rPr>
              <a:t>NoLandStrategy</a:t>
            </a:r>
            <a:endParaRPr sz="1300" b="1">
              <a:solidFill>
                <a:schemeClr val="lt1"/>
              </a:solidFill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4294967295"/>
          </p:nvPr>
        </p:nvSpPr>
        <p:spPr>
          <a:xfrm>
            <a:off x="7211013" y="3521325"/>
            <a:ext cx="1449000" cy="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land</a:t>
            </a:r>
            <a:r>
              <a:rPr lang="en" sz="1300">
                <a:solidFill>
                  <a:schemeClr val="dk1"/>
                </a:solidFill>
              </a:rPr>
              <a:t>();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1910013" y="2408982"/>
            <a:ext cx="1620900" cy="12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1910040" y="2408625"/>
            <a:ext cx="16209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4294967295"/>
          </p:nvPr>
        </p:nvSpPr>
        <p:spPr>
          <a:xfrm>
            <a:off x="1910376" y="2467877"/>
            <a:ext cx="16203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err="1">
                <a:solidFill>
                  <a:schemeClr val="lt1"/>
                </a:solidFill>
              </a:rPr>
              <a:t>WildDuck</a:t>
            </a:r>
            <a:r>
              <a:rPr lang="bg-BG" sz="1400" b="1" dirty="0">
                <a:solidFill>
                  <a:schemeClr val="lt1"/>
                </a:solidFill>
              </a:rPr>
              <a:t>*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4294967295"/>
          </p:nvPr>
        </p:nvSpPr>
        <p:spPr>
          <a:xfrm>
            <a:off x="1910376" y="2717308"/>
            <a:ext cx="16203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FlyStrategy </a:t>
            </a:r>
            <a:r>
              <a:rPr lang="en" sz="1300">
                <a:solidFill>
                  <a:schemeClr val="dk1"/>
                </a:solidFill>
              </a:rPr>
              <a:t>fs;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LandStrategy </a:t>
            </a:r>
            <a:r>
              <a:rPr lang="en" sz="1300">
                <a:solidFill>
                  <a:schemeClr val="dk1"/>
                </a:solidFill>
              </a:rPr>
              <a:t>ls;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54" name="Google Shape;154;p20"/>
          <p:cNvCxnSpPr>
            <a:stCxn id="153" idx="1"/>
            <a:endCxn id="127" idx="2"/>
          </p:cNvCxnSpPr>
          <p:nvPr/>
        </p:nvCxnSpPr>
        <p:spPr>
          <a:xfrm rot="10800000">
            <a:off x="1041576" y="2294158"/>
            <a:ext cx="868800" cy="888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20"/>
          <p:cNvCxnSpPr>
            <a:stCxn id="131" idx="1"/>
            <a:endCxn id="127" idx="2"/>
          </p:cNvCxnSpPr>
          <p:nvPr/>
        </p:nvCxnSpPr>
        <p:spPr>
          <a:xfrm rot="10800000">
            <a:off x="1041588" y="2294233"/>
            <a:ext cx="868800" cy="22107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20"/>
          <p:cNvCxnSpPr>
            <a:stCxn id="149" idx="3"/>
            <a:endCxn id="137" idx="3"/>
          </p:cNvCxnSpPr>
          <p:nvPr/>
        </p:nvCxnSpPr>
        <p:spPr>
          <a:xfrm rot="10800000" flipH="1">
            <a:off x="8660013" y="1548075"/>
            <a:ext cx="600" cy="2156400"/>
          </a:xfrm>
          <a:prstGeom prst="bentConnector3">
            <a:avLst>
              <a:gd name="adj1" fmla="val 1874791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20"/>
          <p:cNvCxnSpPr>
            <a:stCxn id="145" idx="3"/>
            <a:endCxn id="137" idx="3"/>
          </p:cNvCxnSpPr>
          <p:nvPr/>
        </p:nvCxnSpPr>
        <p:spPr>
          <a:xfrm rot="10800000" flipH="1">
            <a:off x="8660025" y="1548125"/>
            <a:ext cx="600" cy="1373100"/>
          </a:xfrm>
          <a:prstGeom prst="bentConnector3">
            <a:avLst>
              <a:gd name="adj1" fmla="val 1874583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20"/>
          <p:cNvCxnSpPr>
            <a:stCxn id="141" idx="3"/>
            <a:endCxn id="134" idx="3"/>
          </p:cNvCxnSpPr>
          <p:nvPr/>
        </p:nvCxnSpPr>
        <p:spPr>
          <a:xfrm rot="10800000" flipH="1">
            <a:off x="6560375" y="1548125"/>
            <a:ext cx="600" cy="1373100"/>
          </a:xfrm>
          <a:prstGeom prst="bentConnector3">
            <a:avLst>
              <a:gd name="adj1" fmla="val 1955833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Google Shape;159;p20"/>
          <p:cNvSpPr txBox="1"/>
          <p:nvPr/>
        </p:nvSpPr>
        <p:spPr>
          <a:xfrm>
            <a:off x="139400" y="91700"/>
            <a:ext cx="41712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Strategy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Observer pattern</a:t>
            </a:r>
            <a:endParaRPr b="1"/>
          </a:p>
        </p:txBody>
      </p:sp>
      <p:sp>
        <p:nvSpPr>
          <p:cNvPr id="170" name="Google Shape;170;p22"/>
          <p:cNvSpPr txBox="1">
            <a:spLocks noGrp="1"/>
          </p:cNvSpPr>
          <p:nvPr>
            <p:ph type="subTitle" idx="1"/>
          </p:nvPr>
        </p:nvSpPr>
        <p:spPr>
          <a:xfrm>
            <a:off x="919975" y="3979825"/>
            <a:ext cx="7304100" cy="9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Defines a one to many dependency between objects so that when one object changes state all of its dependencies are notified automatically.</a:t>
            </a:r>
            <a:endParaRPr sz="2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/>
          <p:nvPr/>
        </p:nvSpPr>
        <p:spPr>
          <a:xfrm>
            <a:off x="1260925" y="1953031"/>
            <a:ext cx="1449300" cy="12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1260950" y="195267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4294967295"/>
          </p:nvPr>
        </p:nvSpPr>
        <p:spPr>
          <a:xfrm>
            <a:off x="1261250" y="2011925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WeatherStation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4294967295"/>
          </p:nvPr>
        </p:nvSpPr>
        <p:spPr>
          <a:xfrm>
            <a:off x="1261250" y="2261051"/>
            <a:ext cx="14490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int </a:t>
            </a:r>
            <a:r>
              <a:rPr lang="en" sz="1300" b="1">
                <a:solidFill>
                  <a:schemeClr val="dk1"/>
                </a:solidFill>
              </a:rPr>
              <a:t>temperature</a:t>
            </a:r>
            <a:r>
              <a:rPr lang="en" sz="1300">
                <a:solidFill>
                  <a:schemeClr val="dk1"/>
                </a:solidFill>
              </a:rPr>
              <a:t>;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6535700" y="1953382"/>
            <a:ext cx="1705800" cy="12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6535730" y="1953025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body" idx="4294967295"/>
          </p:nvPr>
        </p:nvSpPr>
        <p:spPr>
          <a:xfrm>
            <a:off x="6536083" y="2012277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ConsoleDisplay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182" name="Google Shape;182;p23"/>
          <p:cNvSpPr txBox="1">
            <a:spLocks noGrp="1"/>
          </p:cNvSpPr>
          <p:nvPr>
            <p:ph type="body" idx="4294967295"/>
          </p:nvPr>
        </p:nvSpPr>
        <p:spPr>
          <a:xfrm>
            <a:off x="6536083" y="2262006"/>
            <a:ext cx="17055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WeatherStation </a:t>
            </a:r>
            <a:r>
              <a:rPr lang="en" sz="1300" b="1">
                <a:solidFill>
                  <a:schemeClr val="dk1"/>
                </a:solidFill>
              </a:rPr>
              <a:t>ws</a:t>
            </a:r>
            <a:r>
              <a:rPr lang="en" sz="1300">
                <a:solidFill>
                  <a:schemeClr val="dk1"/>
                </a:solidFill>
              </a:rPr>
              <a:t>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display</a:t>
            </a:r>
            <a:r>
              <a:rPr lang="en" sz="1300">
                <a:solidFill>
                  <a:schemeClr val="dk1"/>
                </a:solidFill>
              </a:rPr>
              <a:t>();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6535660" y="3372424"/>
            <a:ext cx="1705800" cy="12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6535689" y="3372067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body" idx="4294967295"/>
          </p:nvPr>
        </p:nvSpPr>
        <p:spPr>
          <a:xfrm>
            <a:off x="6536042" y="3431318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GraphicDisplay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4294967295"/>
          </p:nvPr>
        </p:nvSpPr>
        <p:spPr>
          <a:xfrm>
            <a:off x="6536042" y="3680747"/>
            <a:ext cx="17055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WeatherStation </a:t>
            </a:r>
            <a:r>
              <a:rPr lang="en" sz="1300" b="1">
                <a:solidFill>
                  <a:schemeClr val="dk1"/>
                </a:solidFill>
              </a:rPr>
              <a:t>ws</a:t>
            </a:r>
            <a:r>
              <a:rPr lang="en" sz="1300">
                <a:solidFill>
                  <a:schemeClr val="dk1"/>
                </a:solidFill>
              </a:rPr>
              <a:t>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display</a:t>
            </a:r>
            <a:r>
              <a:rPr lang="en" sz="1300">
                <a:solidFill>
                  <a:schemeClr val="dk1"/>
                </a:solidFill>
              </a:rPr>
              <a:t>();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139400" y="91700"/>
            <a:ext cx="41712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Observer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4041000" y="1743325"/>
            <a:ext cx="10620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Polling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9" name="Google Shape;189;p23"/>
          <p:cNvCxnSpPr>
            <a:stCxn id="182" idx="1"/>
            <a:endCxn id="177" idx="3"/>
          </p:cNvCxnSpPr>
          <p:nvPr/>
        </p:nvCxnSpPr>
        <p:spPr>
          <a:xfrm rot="10800000">
            <a:off x="2710183" y="2106756"/>
            <a:ext cx="3825900" cy="620100"/>
          </a:xfrm>
          <a:prstGeom prst="bentConnector3">
            <a:avLst>
              <a:gd name="adj1" fmla="val 992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23"/>
          <p:cNvCxnSpPr>
            <a:stCxn id="186" idx="1"/>
            <a:endCxn id="177" idx="3"/>
          </p:cNvCxnSpPr>
          <p:nvPr/>
        </p:nvCxnSpPr>
        <p:spPr>
          <a:xfrm rot="10800000">
            <a:off x="2710142" y="2106797"/>
            <a:ext cx="3825900" cy="2038800"/>
          </a:xfrm>
          <a:prstGeom prst="bentConnector3">
            <a:avLst>
              <a:gd name="adj1" fmla="val 9921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413050" y="2940750"/>
            <a:ext cx="2120400" cy="1396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temperature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void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add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(IObserver o);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void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remove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(IObserver o);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void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notify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412825" y="2629900"/>
            <a:ext cx="2120400" cy="30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WeatherStation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6525725" y="2321857"/>
            <a:ext cx="1705800" cy="12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6525755" y="2321500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body" idx="4294967295"/>
          </p:nvPr>
        </p:nvSpPr>
        <p:spPr>
          <a:xfrm>
            <a:off x="6526108" y="2380752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ConsoleDisplay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4294967295"/>
          </p:nvPr>
        </p:nvSpPr>
        <p:spPr>
          <a:xfrm>
            <a:off x="6526108" y="2630481"/>
            <a:ext cx="17055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WeatherStation </a:t>
            </a:r>
            <a:r>
              <a:rPr lang="en" sz="1300" b="1">
                <a:solidFill>
                  <a:schemeClr val="dk1"/>
                </a:solidFill>
              </a:rPr>
              <a:t>ws</a:t>
            </a:r>
            <a:r>
              <a:rPr lang="en" sz="1300">
                <a:solidFill>
                  <a:schemeClr val="dk1"/>
                </a:solidFill>
              </a:rPr>
              <a:t>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display</a:t>
            </a:r>
            <a:r>
              <a:rPr lang="en" sz="1300">
                <a:solidFill>
                  <a:schemeClr val="dk1"/>
                </a:solidFill>
              </a:rPr>
              <a:t>();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update</a:t>
            </a:r>
            <a:r>
              <a:rPr lang="en" sz="1300">
                <a:solidFill>
                  <a:schemeClr val="dk1"/>
                </a:solidFill>
              </a:rPr>
              <a:t>();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6525760" y="3767574"/>
            <a:ext cx="1705800" cy="123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4"/>
          <p:cNvSpPr/>
          <p:nvPr/>
        </p:nvSpPr>
        <p:spPr>
          <a:xfrm>
            <a:off x="6525789" y="3767217"/>
            <a:ext cx="1705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4294967295"/>
          </p:nvPr>
        </p:nvSpPr>
        <p:spPr>
          <a:xfrm>
            <a:off x="6526142" y="3826468"/>
            <a:ext cx="17055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GraphicDisplay</a:t>
            </a:r>
            <a:endParaRPr sz="1400" b="1">
              <a:solidFill>
                <a:schemeClr val="lt1"/>
              </a:solidFill>
            </a:endParaRPr>
          </a:p>
        </p:txBody>
      </p:sp>
      <p:sp>
        <p:nvSpPr>
          <p:cNvPr id="204" name="Google Shape;204;p24"/>
          <p:cNvSpPr txBox="1">
            <a:spLocks noGrp="1"/>
          </p:cNvSpPr>
          <p:nvPr>
            <p:ph type="body" idx="4294967295"/>
          </p:nvPr>
        </p:nvSpPr>
        <p:spPr>
          <a:xfrm>
            <a:off x="6526142" y="4075897"/>
            <a:ext cx="17055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WeatherStation </a:t>
            </a:r>
            <a:r>
              <a:rPr lang="en" sz="1300" b="1">
                <a:solidFill>
                  <a:schemeClr val="dk1"/>
                </a:solidFill>
              </a:rPr>
              <a:t>ws</a:t>
            </a:r>
            <a:r>
              <a:rPr lang="en" sz="1300">
                <a:solidFill>
                  <a:schemeClr val="dk1"/>
                </a:solidFill>
              </a:rPr>
              <a:t>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display</a:t>
            </a:r>
            <a:r>
              <a:rPr lang="en" sz="1300">
                <a:solidFill>
                  <a:schemeClr val="dk1"/>
                </a:solidFill>
              </a:rPr>
              <a:t>();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update</a:t>
            </a:r>
            <a:r>
              <a:rPr lang="en" sz="1300">
                <a:solidFill>
                  <a:schemeClr val="dk1"/>
                </a:solidFill>
              </a:rPr>
              <a:t>();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205" name="Google Shape;205;p24"/>
          <p:cNvCxnSpPr>
            <a:stCxn id="199" idx="1"/>
          </p:cNvCxnSpPr>
          <p:nvPr/>
        </p:nvCxnSpPr>
        <p:spPr>
          <a:xfrm flipH="1">
            <a:off x="2533408" y="2475702"/>
            <a:ext cx="3992700" cy="927300"/>
          </a:xfrm>
          <a:prstGeom prst="bentConnector3">
            <a:avLst>
              <a:gd name="adj1" fmla="val 728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06" name="Google Shape;206;p24"/>
          <p:cNvCxnSpPr>
            <a:stCxn id="203" idx="1"/>
            <a:endCxn id="207" idx="3"/>
          </p:cNvCxnSpPr>
          <p:nvPr/>
        </p:nvCxnSpPr>
        <p:spPr>
          <a:xfrm rot="10800000">
            <a:off x="2533142" y="3403018"/>
            <a:ext cx="3993000" cy="518400"/>
          </a:xfrm>
          <a:prstGeom prst="bentConnector3">
            <a:avLst>
              <a:gd name="adj1" fmla="val 753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08" name="Google Shape;208;p24"/>
          <p:cNvSpPr txBox="1"/>
          <p:nvPr/>
        </p:nvSpPr>
        <p:spPr>
          <a:xfrm>
            <a:off x="3746975" y="3045750"/>
            <a:ext cx="10620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Pushing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6782325" y="974797"/>
            <a:ext cx="1449300" cy="68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6782350" y="974437"/>
            <a:ext cx="1449300" cy="30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IObserver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4294967295"/>
          </p:nvPr>
        </p:nvSpPr>
        <p:spPr>
          <a:xfrm>
            <a:off x="6782650" y="1283118"/>
            <a:ext cx="1449000" cy="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update</a:t>
            </a:r>
            <a:r>
              <a:rPr lang="en" sz="1300">
                <a:solidFill>
                  <a:schemeClr val="dk1"/>
                </a:solidFill>
              </a:rPr>
              <a:t>();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413175" y="1299888"/>
            <a:ext cx="2409900" cy="965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412817" y="991488"/>
            <a:ext cx="2409900" cy="30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IObservable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4294967295"/>
          </p:nvPr>
        </p:nvSpPr>
        <p:spPr>
          <a:xfrm>
            <a:off x="412975" y="1299888"/>
            <a:ext cx="24096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add</a:t>
            </a:r>
            <a:r>
              <a:rPr lang="en" sz="1300">
                <a:solidFill>
                  <a:schemeClr val="dk1"/>
                </a:solidFill>
              </a:rPr>
              <a:t>(IObserver o);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remove</a:t>
            </a:r>
            <a:r>
              <a:rPr lang="en" sz="1300">
                <a:solidFill>
                  <a:schemeClr val="dk1"/>
                </a:solidFill>
              </a:rPr>
              <a:t>(IObserver o);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void </a:t>
            </a:r>
            <a:r>
              <a:rPr lang="en" sz="1300" b="1">
                <a:solidFill>
                  <a:schemeClr val="dk1"/>
                </a:solidFill>
              </a:rPr>
              <a:t>notify</a:t>
            </a:r>
            <a:r>
              <a:rPr lang="en" sz="1300">
                <a:solidFill>
                  <a:schemeClr val="dk1"/>
                </a:solidFill>
              </a:rPr>
              <a:t>();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139400" y="91700"/>
            <a:ext cx="41712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Observer pattern</a:t>
            </a:r>
            <a:endParaRPr sz="4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6" name="Google Shape;216;p24"/>
          <p:cNvCxnSpPr>
            <a:stCxn id="203" idx="3"/>
            <a:endCxn id="210" idx="3"/>
          </p:cNvCxnSpPr>
          <p:nvPr/>
        </p:nvCxnSpPr>
        <p:spPr>
          <a:xfrm rot="10800000" flipH="1">
            <a:off x="8231642" y="1128718"/>
            <a:ext cx="600" cy="2792700"/>
          </a:xfrm>
          <a:prstGeom prst="bentConnector3">
            <a:avLst>
              <a:gd name="adj1" fmla="val 3968878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24"/>
          <p:cNvCxnSpPr>
            <a:stCxn id="199" idx="3"/>
            <a:endCxn id="210" idx="3"/>
          </p:cNvCxnSpPr>
          <p:nvPr/>
        </p:nvCxnSpPr>
        <p:spPr>
          <a:xfrm rot="10800000" flipH="1">
            <a:off x="8231608" y="1128702"/>
            <a:ext cx="600" cy="1347000"/>
          </a:xfrm>
          <a:prstGeom prst="bentConnector3">
            <a:avLst>
              <a:gd name="adj1" fmla="val 396944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24"/>
          <p:cNvCxnSpPr>
            <a:stCxn id="196" idx="1"/>
            <a:endCxn id="213" idx="1"/>
          </p:cNvCxnSpPr>
          <p:nvPr/>
        </p:nvCxnSpPr>
        <p:spPr>
          <a:xfrm rot="10800000" flipH="1">
            <a:off x="412825" y="1145800"/>
            <a:ext cx="600" cy="1638300"/>
          </a:xfrm>
          <a:prstGeom prst="bentConnector3">
            <a:avLst>
              <a:gd name="adj1" fmla="val -39688905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1780</Words>
  <Application>Microsoft Macintosh PowerPoint</Application>
  <PresentationFormat>On-screen Show (16:9)</PresentationFormat>
  <Paragraphs>383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Proxima Nova</vt:lpstr>
      <vt:lpstr>Arial</vt:lpstr>
      <vt:lpstr>Spearmint</vt:lpstr>
      <vt:lpstr>Design Patterns</vt:lpstr>
      <vt:lpstr>Strategy pattern</vt:lpstr>
      <vt:lpstr>PowerPoint Presentation</vt:lpstr>
      <vt:lpstr>PowerPoint Presentation</vt:lpstr>
      <vt:lpstr>Implementation</vt:lpstr>
      <vt:lpstr>Observer pattern</vt:lpstr>
      <vt:lpstr>PowerPoint Presentation</vt:lpstr>
      <vt:lpstr>PowerPoint Presentation</vt:lpstr>
      <vt:lpstr>Implementation</vt:lpstr>
      <vt:lpstr>Factory method pattern</vt:lpstr>
      <vt:lpstr>PowerPoint Presentation</vt:lpstr>
      <vt:lpstr>PowerPoint Presentation</vt:lpstr>
      <vt:lpstr>PowerPoint Presentation</vt:lpstr>
      <vt:lpstr>Implementation</vt:lpstr>
      <vt:lpstr>Singleton pattern</vt:lpstr>
      <vt:lpstr>PowerPoint Presentation</vt:lpstr>
      <vt:lpstr>Command pattern</vt:lpstr>
      <vt:lpstr>PowerPoint Presentation</vt:lpstr>
      <vt:lpstr>PowerPoint Presentation</vt:lpstr>
      <vt:lpstr>Implementation</vt:lpstr>
      <vt:lpstr>Adapter pattern</vt:lpstr>
      <vt:lpstr>PowerPoint Presentation</vt:lpstr>
      <vt:lpstr>PowerPoint Presentation</vt:lpstr>
      <vt:lpstr>Implementation</vt:lpstr>
      <vt:lpstr>Decorator pattern</vt:lpstr>
      <vt:lpstr>PowerPoint Presentation</vt:lpstr>
      <vt:lpstr>PowerPoint Presentation</vt:lpstr>
      <vt:lpstr>PowerPoint Presentation</vt:lpstr>
      <vt:lpstr>Implementation</vt:lpstr>
      <vt:lpstr>Facade pattern</vt:lpstr>
      <vt:lpstr>PowerPoint Presentation</vt:lpstr>
      <vt:lpstr>PowerPoint Presentation</vt:lpstr>
      <vt:lpstr>PowerPoint Presentation</vt:lpstr>
      <vt:lpstr>Usage</vt:lpstr>
      <vt:lpstr>Proxy pattern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cp:lastModifiedBy>Ivan Siderov</cp:lastModifiedBy>
  <cp:revision>13</cp:revision>
  <dcterms:modified xsi:type="dcterms:W3CDTF">2019-04-03T13:02:53Z</dcterms:modified>
</cp:coreProperties>
</file>