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1"/>
  </p:notesMasterIdLst>
  <p:sldIdLst>
    <p:sldId id="258" r:id="rId5"/>
    <p:sldId id="289" r:id="rId6"/>
    <p:sldId id="291" r:id="rId7"/>
    <p:sldId id="292" r:id="rId8"/>
    <p:sldId id="294" r:id="rId9"/>
    <p:sldId id="290" r:id="rId10"/>
    <p:sldId id="296" r:id="rId11"/>
    <p:sldId id="293" r:id="rId12"/>
    <p:sldId id="261" r:id="rId13"/>
    <p:sldId id="302" r:id="rId14"/>
    <p:sldId id="260" r:id="rId15"/>
    <p:sldId id="287" r:id="rId16"/>
    <p:sldId id="283" r:id="rId17"/>
    <p:sldId id="284" r:id="rId18"/>
    <p:sldId id="303" r:id="rId19"/>
    <p:sldId id="295" r:id="rId20"/>
    <p:sldId id="298" r:id="rId21"/>
    <p:sldId id="299" r:id="rId22"/>
    <p:sldId id="300" r:id="rId23"/>
    <p:sldId id="301" r:id="rId24"/>
    <p:sldId id="305" r:id="rId25"/>
    <p:sldId id="304" r:id="rId26"/>
    <p:sldId id="306" r:id="rId27"/>
    <p:sldId id="308" r:id="rId28"/>
    <p:sldId id="307" r:id="rId29"/>
    <p:sldId id="267"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90000"/>
      </a:lnSpc>
      <a:spcBef>
        <a:spcPts val="80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AccordAlternate Bold"/>
      </a:defRPr>
    </a:lvl1pPr>
    <a:lvl2pPr marL="0" marR="0" indent="0" algn="l" defTabSz="914400" rtl="0" fontAlgn="auto" latinLnBrk="0" hangingPunct="0">
      <a:lnSpc>
        <a:spcPct val="90000"/>
      </a:lnSpc>
      <a:spcBef>
        <a:spcPts val="80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AccordAlternate Bold"/>
      </a:defRPr>
    </a:lvl2pPr>
    <a:lvl3pPr marL="0" marR="0" indent="0" algn="l" defTabSz="914400" rtl="0" fontAlgn="auto" latinLnBrk="0" hangingPunct="0">
      <a:lnSpc>
        <a:spcPct val="90000"/>
      </a:lnSpc>
      <a:spcBef>
        <a:spcPts val="80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AccordAlternate Bold"/>
      </a:defRPr>
    </a:lvl3pPr>
    <a:lvl4pPr marL="0" marR="0" indent="0" algn="l" defTabSz="914400" rtl="0" fontAlgn="auto" latinLnBrk="0" hangingPunct="0">
      <a:lnSpc>
        <a:spcPct val="90000"/>
      </a:lnSpc>
      <a:spcBef>
        <a:spcPts val="80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AccordAlternate Bold"/>
      </a:defRPr>
    </a:lvl4pPr>
    <a:lvl5pPr marL="0" marR="0" indent="0" algn="l" defTabSz="914400" rtl="0" fontAlgn="auto" latinLnBrk="0" hangingPunct="0">
      <a:lnSpc>
        <a:spcPct val="90000"/>
      </a:lnSpc>
      <a:spcBef>
        <a:spcPts val="80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AccordAlternate Bold"/>
      </a:defRPr>
    </a:lvl5pPr>
    <a:lvl6pPr marL="2540000" marR="0" indent="-254000" algn="l" defTabSz="914400" rtl="0" fontAlgn="auto" latinLnBrk="0" hangingPunct="0">
      <a:lnSpc>
        <a:spcPct val="90000"/>
      </a:lnSpc>
      <a:spcBef>
        <a:spcPts val="800"/>
      </a:spcBef>
      <a:spcAft>
        <a:spcPts val="0"/>
      </a:spcAft>
      <a:buClrTx/>
      <a:buSzPct val="100000"/>
      <a:buFontTx/>
      <a:buChar char="•"/>
      <a:tabLst/>
      <a:defRPr kumimoji="0" sz="2000" b="0" i="0" u="none" strike="noStrike" cap="none" spc="0" normalizeH="0" baseline="0">
        <a:ln>
          <a:noFill/>
        </a:ln>
        <a:solidFill>
          <a:srgbClr val="FFFFFF"/>
        </a:solidFill>
        <a:effectLst/>
        <a:uFillTx/>
        <a:latin typeface="+mn-lt"/>
        <a:ea typeface="+mn-ea"/>
        <a:cs typeface="+mn-cs"/>
        <a:sym typeface="AccordAlternate Bold"/>
      </a:defRPr>
    </a:lvl6pPr>
    <a:lvl7pPr marL="2997200" marR="0" indent="-254000" algn="l" defTabSz="914400" rtl="0" fontAlgn="auto" latinLnBrk="0" hangingPunct="0">
      <a:lnSpc>
        <a:spcPct val="90000"/>
      </a:lnSpc>
      <a:spcBef>
        <a:spcPts val="800"/>
      </a:spcBef>
      <a:spcAft>
        <a:spcPts val="0"/>
      </a:spcAft>
      <a:buClrTx/>
      <a:buSzPct val="100000"/>
      <a:buFontTx/>
      <a:buChar char="•"/>
      <a:tabLst/>
      <a:defRPr kumimoji="0" sz="2000" b="0" i="0" u="none" strike="noStrike" cap="none" spc="0" normalizeH="0" baseline="0">
        <a:ln>
          <a:noFill/>
        </a:ln>
        <a:solidFill>
          <a:srgbClr val="FFFFFF"/>
        </a:solidFill>
        <a:effectLst/>
        <a:uFillTx/>
        <a:latin typeface="+mn-lt"/>
        <a:ea typeface="+mn-ea"/>
        <a:cs typeface="+mn-cs"/>
        <a:sym typeface="AccordAlternate Bold"/>
      </a:defRPr>
    </a:lvl7pPr>
    <a:lvl8pPr marL="3454400" marR="0" indent="-254000" algn="l" defTabSz="914400" rtl="0" fontAlgn="auto" latinLnBrk="0" hangingPunct="0">
      <a:lnSpc>
        <a:spcPct val="90000"/>
      </a:lnSpc>
      <a:spcBef>
        <a:spcPts val="800"/>
      </a:spcBef>
      <a:spcAft>
        <a:spcPts val="0"/>
      </a:spcAft>
      <a:buClrTx/>
      <a:buSzPct val="100000"/>
      <a:buFontTx/>
      <a:buChar char="•"/>
      <a:tabLst/>
      <a:defRPr kumimoji="0" sz="2000" b="0" i="0" u="none" strike="noStrike" cap="none" spc="0" normalizeH="0" baseline="0">
        <a:ln>
          <a:noFill/>
        </a:ln>
        <a:solidFill>
          <a:srgbClr val="FFFFFF"/>
        </a:solidFill>
        <a:effectLst/>
        <a:uFillTx/>
        <a:latin typeface="+mn-lt"/>
        <a:ea typeface="+mn-ea"/>
        <a:cs typeface="+mn-cs"/>
        <a:sym typeface="AccordAlternate Bold"/>
      </a:defRPr>
    </a:lvl8pPr>
    <a:lvl9pPr marL="3911600" marR="0" indent="-254000" algn="l" defTabSz="914400" rtl="0" fontAlgn="auto" latinLnBrk="0" hangingPunct="0">
      <a:lnSpc>
        <a:spcPct val="90000"/>
      </a:lnSpc>
      <a:spcBef>
        <a:spcPts val="800"/>
      </a:spcBef>
      <a:spcAft>
        <a:spcPts val="0"/>
      </a:spcAft>
      <a:buClrTx/>
      <a:buSzPct val="100000"/>
      <a:buFontTx/>
      <a:buChar char="•"/>
      <a:tabLst/>
      <a:defRPr kumimoji="0" sz="2000" b="0" i="0" u="none" strike="noStrike" cap="none" spc="0" normalizeH="0" baseline="0">
        <a:ln>
          <a:noFill/>
        </a:ln>
        <a:solidFill>
          <a:srgbClr val="FFFFFF"/>
        </a:solidFill>
        <a:effectLst/>
        <a:uFillTx/>
        <a:latin typeface="+mn-lt"/>
        <a:ea typeface="+mn-ea"/>
        <a:cs typeface="+mn-cs"/>
        <a:sym typeface="AccordAlternate Bold"/>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DD779C-0BE5-4C75-87EC-C61ABF86BCF5}" v="48" dt="2021-07-08T12:03:43.81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1346" autoAdjust="0"/>
  </p:normalViewPr>
  <p:slideViewPr>
    <p:cSldViewPr snapToGrid="0" showGuides="1">
      <p:cViewPr varScale="1">
        <p:scale>
          <a:sx n="61" d="100"/>
          <a:sy n="61" d="100"/>
        </p:scale>
        <p:origin x="1493" y="48"/>
      </p:cViewPr>
      <p:guideLst>
        <p:guide orient="horz" pos="2160"/>
        <p:guide pos="384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xfrm>
            <a:off x="1143000" y="685800"/>
            <a:ext cx="4572000" cy="3429000"/>
          </a:xfrm>
          <a:prstGeom prst="rect">
            <a:avLst/>
          </a:prstGeom>
        </p:spPr>
        <p:txBody>
          <a:bodyPr/>
          <a:lstStyle/>
          <a:p>
            <a:endParaRPr/>
          </a:p>
        </p:txBody>
      </p:sp>
      <p:sp>
        <p:nvSpPr>
          <p:cNvPr id="128" name="Shape 1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wikipedia.org/wiki/Language_model" TargetMode="External"/><Relationship Id="rId3" Type="http://schemas.openxmlformats.org/officeDocument/2006/relationships/hyperlink" Target="https://en.wikipedia.org/wiki/Blood_type" TargetMode="External"/><Relationship Id="rId7" Type="http://schemas.openxmlformats.org/officeDocument/2006/relationships/hyperlink" Target="https://en.wikipedia.org/wiki/Metamorphic_rock"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Sedimentary" TargetMode="External"/><Relationship Id="rId5" Type="http://schemas.openxmlformats.org/officeDocument/2006/relationships/hyperlink" Target="https://en.wikipedia.org/wiki/Igneous" TargetMode="External"/><Relationship Id="rId4" Type="http://schemas.openxmlformats.org/officeDocument/2006/relationships/hyperlink" Target="https://en.wikipedia.org/wiki/Political_party"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9072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bg-BG" dirty="0"/>
              <a:t>Отново темата е доста повърхностно засегната и е представен само </a:t>
            </a:r>
            <a:r>
              <a:rPr lang="en-US" dirty="0"/>
              <a:t>OHE. </a:t>
            </a:r>
            <a:r>
              <a:rPr lang="bg-BG" dirty="0"/>
              <a:t>Дължи се най-вече на липсата на обяснение за типовете данни (по-надолу в презентацията)</a:t>
            </a:r>
            <a:endParaRPr lang="en-US" dirty="0"/>
          </a:p>
        </p:txBody>
      </p:sp>
    </p:spTree>
    <p:extLst>
      <p:ext uri="{BB962C8B-B14F-4D97-AF65-F5344CB8AC3E}">
        <p14:creationId xmlns:p14="http://schemas.microsoft.com/office/powerpoint/2010/main" val="393160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Information Leakage, </a:t>
            </a:r>
          </a:p>
          <a:p>
            <a:r>
              <a:rPr lang="en-US" sz="1800" b="0" i="0" u="none" strike="noStrike" baseline="0" dirty="0">
                <a:latin typeface="NvvfbwQpmvynCMR10"/>
              </a:rPr>
              <a:t>Transformations of predictor variables may be needed for several reasons.</a:t>
            </a:r>
          </a:p>
          <a:p>
            <a:pPr algn="l"/>
            <a:r>
              <a:rPr lang="en-US" sz="1800" b="0" i="0" u="none" strike="noStrike" baseline="0" dirty="0">
                <a:latin typeface="NvvfbwQpmvynCMR10"/>
              </a:rPr>
              <a:t>Some modeling techniques may have strict requirements, such as the predictors</a:t>
            </a:r>
          </a:p>
          <a:p>
            <a:pPr algn="l"/>
            <a:r>
              <a:rPr lang="en-US" sz="1800" b="0" i="0" u="none" strike="noStrike" baseline="0" dirty="0">
                <a:latin typeface="NvvfbwQpmvynCMR10"/>
              </a:rPr>
              <a:t>having a common scale. In other cases, creating a good model may be</a:t>
            </a:r>
          </a:p>
          <a:p>
            <a:pPr algn="l"/>
            <a:r>
              <a:rPr lang="en-US" sz="1800" b="0" i="0" u="none" strike="noStrike" baseline="0" dirty="0">
                <a:latin typeface="NvvfbwQpmvynCMR10"/>
              </a:rPr>
              <a:t>difficult due to specific characteristics of the data (e.g., outliers).</a:t>
            </a:r>
          </a:p>
          <a:p>
            <a:pPr algn="l"/>
            <a:endParaRPr lang="en-US" sz="1800" b="0" i="0" u="none" strike="noStrike" baseline="0" dirty="0">
              <a:latin typeface="NvvfbwQpmvynCMR10"/>
            </a:endParaRPr>
          </a:p>
          <a:p>
            <a:pPr marL="285750" indent="-228600">
              <a:lnSpc>
                <a:spcPct val="90000"/>
              </a:lnSpc>
              <a:spcAft>
                <a:spcPts val="600"/>
              </a:spcAft>
              <a:buFont typeface="Arial" panose="020B0604020202020204" pitchFamily="34" charset="0"/>
              <a:buChar char="•"/>
            </a:pPr>
            <a:r>
              <a:rPr lang="en-US" sz="1200" dirty="0">
                <a:solidFill>
                  <a:schemeClr val="bg1"/>
                </a:solidFill>
              </a:rPr>
              <a:t>Why it’s important</a:t>
            </a:r>
          </a:p>
          <a:p>
            <a:pPr marL="285750" indent="-228600">
              <a:lnSpc>
                <a:spcPct val="90000"/>
              </a:lnSpc>
              <a:spcAft>
                <a:spcPts val="600"/>
              </a:spcAft>
              <a:buFont typeface="Arial" panose="020B0604020202020204" pitchFamily="34" charset="0"/>
              <a:buChar char="•"/>
            </a:pPr>
            <a:endParaRPr lang="en-US" sz="1200" dirty="0">
              <a:solidFill>
                <a:schemeClr val="bg1"/>
              </a:solidFill>
            </a:endParaRPr>
          </a:p>
          <a:p>
            <a:pPr marL="285750" indent="-228600">
              <a:lnSpc>
                <a:spcPct val="90000"/>
              </a:lnSpc>
              <a:spcAft>
                <a:spcPts val="600"/>
              </a:spcAft>
              <a:buFont typeface="Arial" panose="020B0604020202020204" pitchFamily="34" charset="0"/>
              <a:buChar char="•"/>
            </a:pPr>
            <a:r>
              <a:rPr lang="en-US" sz="1200" dirty="0">
                <a:solidFill>
                  <a:schemeClr val="bg1"/>
                </a:solidFill>
              </a:rPr>
              <a:t>Train vs validation vs test </a:t>
            </a:r>
          </a:p>
          <a:p>
            <a:pPr marL="285750" indent="-228600">
              <a:lnSpc>
                <a:spcPct val="90000"/>
              </a:lnSpc>
              <a:spcAft>
                <a:spcPts val="600"/>
              </a:spcAft>
              <a:buFont typeface="Arial" panose="020B0604020202020204" pitchFamily="34" charset="0"/>
              <a:buChar char="•"/>
            </a:pPr>
            <a:endParaRPr lang="en-US" sz="1200" dirty="0">
              <a:solidFill>
                <a:schemeClr val="bg1"/>
              </a:solidFill>
            </a:endParaRPr>
          </a:p>
          <a:p>
            <a:pPr marL="285750" indent="-228600">
              <a:lnSpc>
                <a:spcPct val="90000"/>
              </a:lnSpc>
              <a:spcAft>
                <a:spcPts val="600"/>
              </a:spcAft>
              <a:buFont typeface="Arial" panose="020B0604020202020204" pitchFamily="34" charset="0"/>
              <a:buChar char="•"/>
            </a:pPr>
            <a:r>
              <a:rPr lang="en-US" sz="1200" dirty="0">
                <a:solidFill>
                  <a:schemeClr val="bg1"/>
                </a:solidFill>
              </a:rPr>
              <a:t>Scaling after split</a:t>
            </a:r>
          </a:p>
          <a:p>
            <a:pPr marL="57150">
              <a:lnSpc>
                <a:spcPct val="90000"/>
              </a:lnSpc>
              <a:spcAft>
                <a:spcPts val="600"/>
              </a:spcAft>
            </a:pPr>
            <a:endParaRPr lang="en-US" sz="1200" dirty="0">
              <a:solidFill>
                <a:schemeClr val="bg1"/>
              </a:solidFill>
            </a:endParaRPr>
          </a:p>
          <a:p>
            <a:pPr marL="285750" indent="-228600">
              <a:lnSpc>
                <a:spcPct val="90000"/>
              </a:lnSpc>
              <a:spcAft>
                <a:spcPts val="600"/>
              </a:spcAft>
              <a:buFont typeface="Arial" panose="020B0604020202020204" pitchFamily="34" charset="0"/>
              <a:buChar char="•"/>
            </a:pPr>
            <a:r>
              <a:rPr lang="en-US" sz="1200" dirty="0">
                <a:solidFill>
                  <a:schemeClr val="bg1"/>
                </a:solidFill>
              </a:rPr>
              <a:t>N.B. Adding random state</a:t>
            </a:r>
          </a:p>
          <a:p>
            <a:pPr algn="l"/>
            <a:endParaRPr lang="en-US" dirty="0"/>
          </a:p>
        </p:txBody>
      </p:sp>
      <p:sp>
        <p:nvSpPr>
          <p:cNvPr id="4" name="Slide Number Placeholder 3"/>
          <p:cNvSpPr>
            <a:spLocks noGrp="1"/>
          </p:cNvSpPr>
          <p:nvPr>
            <p:ph type="sldNum" sz="quarter" idx="5"/>
          </p:nvPr>
        </p:nvSpPr>
        <p:spPr/>
        <p:txBody>
          <a:bodyPr/>
          <a:lstStyle/>
          <a:p>
            <a:fld id="{36EDAB47-8DEE-4F3B-8C2A-62D65B7F3ADF}" type="slidenum">
              <a:rPr lang="en-US" smtClean="0"/>
              <a:t>11</a:t>
            </a:fld>
            <a:endParaRPr lang="en-US"/>
          </a:p>
        </p:txBody>
      </p:sp>
    </p:spTree>
    <p:extLst>
      <p:ext uri="{BB962C8B-B14F-4D97-AF65-F5344CB8AC3E}">
        <p14:creationId xmlns:p14="http://schemas.microsoft.com/office/powerpoint/2010/main" val="1945693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6336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4249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i="0" dirty="0">
                <a:solidFill>
                  <a:srgbClr val="202122"/>
                </a:solidFill>
                <a:effectLst/>
                <a:latin typeface="Arial" panose="020B0604020202020204" pitchFamily="34" charset="0"/>
              </a:rPr>
              <a:t>Cross-industry standard process for data mining </a:t>
            </a:r>
            <a:r>
              <a:rPr lang="en-US" b="0" i="0" dirty="0">
                <a:solidFill>
                  <a:srgbClr val="202122"/>
                </a:solidFill>
                <a:effectLst/>
                <a:latin typeface="Arial" panose="020B0604020202020204" pitchFamily="34" charset="0"/>
              </a:rPr>
              <a:t>starts in 1997 as a process, defined by large organizations with know-how in the field of data analytics and extracting knowledge from data.</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As you can see it does not differ from what is considered a “Data Scientist workflow”.</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In this training we will try to follow the CRISP-DM methodology as close as possible, as it has proven to be a solid foundation for doing not only Data Mining, but general Machine Learning / Data Science.</a:t>
            </a:r>
            <a:endParaRPr lang="en-US" dirty="0"/>
          </a:p>
        </p:txBody>
      </p:sp>
    </p:spTree>
    <p:extLst>
      <p:ext uri="{BB962C8B-B14F-4D97-AF65-F5344CB8AC3E}">
        <p14:creationId xmlns:p14="http://schemas.microsoft.com/office/powerpoint/2010/main" val="3546029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8031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Numerical, Categorical (and Ordinal)</a:t>
            </a:r>
            <a:endParaRPr lang="bg-BG" dirty="0"/>
          </a:p>
        </p:txBody>
      </p:sp>
    </p:spTree>
    <p:extLst>
      <p:ext uri="{BB962C8B-B14F-4D97-AF65-F5344CB8AC3E}">
        <p14:creationId xmlns:p14="http://schemas.microsoft.com/office/powerpoint/2010/main" val="3850950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707070"/>
                </a:solidFill>
                <a:effectLst/>
                <a:latin typeface="open-sans"/>
              </a:rPr>
              <a:t>These data have meaning as a measurement, such as a person’s height, weight, IQ, or blood pressure; or they’re a count, such as the number of stock shares a person owns, how many teeth a dog has, or how many pages you can read of your favorite book before you fall asleep. (Statisticians also call numerical data </a:t>
            </a:r>
            <a:r>
              <a:rPr lang="en-US" b="0" i="1" dirty="0">
                <a:solidFill>
                  <a:srgbClr val="707070"/>
                </a:solidFill>
                <a:effectLst/>
                <a:latin typeface="open-sans"/>
              </a:rPr>
              <a:t>quantitative data.</a:t>
            </a:r>
            <a:r>
              <a:rPr lang="en-US" b="0" i="0" dirty="0">
                <a:solidFill>
                  <a:srgbClr val="707070"/>
                </a:solidFill>
                <a:effectLst/>
                <a:latin typeface="open-sans"/>
              </a:rPr>
              <a:t>)</a:t>
            </a:r>
          </a:p>
          <a:p>
            <a:pPr algn="l"/>
            <a:r>
              <a:rPr lang="en-US" b="0" i="0" dirty="0">
                <a:solidFill>
                  <a:srgbClr val="707070"/>
                </a:solidFill>
                <a:effectLst/>
                <a:latin typeface="open-sans"/>
              </a:rPr>
              <a:t>Numerical data can be further broken into two types: discrete and continuous.</a:t>
            </a:r>
          </a:p>
          <a:p>
            <a:pPr algn="l">
              <a:buFont typeface="Arial" panose="020B0604020202020204" pitchFamily="34" charset="0"/>
              <a:buChar char="•"/>
            </a:pPr>
            <a:r>
              <a:rPr lang="en-US" b="0" i="1" dirty="0">
                <a:solidFill>
                  <a:srgbClr val="707070"/>
                </a:solidFill>
                <a:effectLst/>
                <a:latin typeface="open-sans"/>
              </a:rPr>
              <a:t>Discrete data</a:t>
            </a:r>
            <a:r>
              <a:rPr lang="en-US" b="0" i="0" dirty="0">
                <a:solidFill>
                  <a:srgbClr val="707070"/>
                </a:solidFill>
                <a:effectLst/>
                <a:latin typeface="open-sans"/>
              </a:rPr>
              <a:t> represent items that can be counted; they take on possible values that can be listed out. The list of possible values may be fixed (also called </a:t>
            </a:r>
            <a:r>
              <a:rPr lang="en-US" b="0" i="1" dirty="0">
                <a:solidFill>
                  <a:srgbClr val="707070"/>
                </a:solidFill>
                <a:effectLst/>
                <a:latin typeface="open-sans"/>
              </a:rPr>
              <a:t>finite</a:t>
            </a:r>
            <a:r>
              <a:rPr lang="en-US" b="0" i="0" dirty="0">
                <a:solidFill>
                  <a:srgbClr val="707070"/>
                </a:solidFill>
                <a:effectLst/>
                <a:latin typeface="open-sans"/>
              </a:rPr>
              <a:t>); or it may go from 0, 1, 2, on to infinity (making it </a:t>
            </a:r>
            <a:r>
              <a:rPr lang="en-US" b="0" i="1" dirty="0">
                <a:solidFill>
                  <a:srgbClr val="707070"/>
                </a:solidFill>
                <a:effectLst/>
                <a:latin typeface="open-sans"/>
              </a:rPr>
              <a:t>countably infinite</a:t>
            </a:r>
            <a:r>
              <a:rPr lang="en-US" b="0" i="0" dirty="0">
                <a:solidFill>
                  <a:srgbClr val="707070"/>
                </a:solidFill>
                <a:effectLst/>
                <a:latin typeface="open-sans"/>
              </a:rPr>
              <a:t>).For example, the number of heads in 100 coin flips takes on values from 0 through 100 (finite case), but the number of flips needed to get 100 heads takes on values from 100 (the fastest scenario) on up to infinity (if you never get to that 100th heads). Its possible values are listed as 100, 101, 102, 103 . . . (representing the countably infinite case).</a:t>
            </a:r>
          </a:p>
          <a:p>
            <a:pPr algn="l">
              <a:buFont typeface="Arial" panose="020B0604020202020204" pitchFamily="34" charset="0"/>
              <a:buChar char="•"/>
            </a:pPr>
            <a:r>
              <a:rPr lang="en-US" b="0" i="1" dirty="0">
                <a:solidFill>
                  <a:srgbClr val="707070"/>
                </a:solidFill>
                <a:effectLst/>
                <a:latin typeface="open-sans"/>
              </a:rPr>
              <a:t>Continuous data </a:t>
            </a:r>
            <a:r>
              <a:rPr lang="en-US" b="0" i="0" dirty="0">
                <a:solidFill>
                  <a:srgbClr val="707070"/>
                </a:solidFill>
                <a:effectLst/>
                <a:latin typeface="open-sans"/>
              </a:rPr>
              <a:t>represent measurements; their possible values cannot be counted and can only be described using intervals on the real number line. For example, the exact amount of gas purchased at the pump for cars with 20-gallon tanks would be continuous data from 0 gallons to 20 gallons, represented by the interval [0, 20], inclusive. You might pump 8.40 gallons, or 8.41, or 8.414863 gallons, or any possible number from 0 to 20. In this way, continuous data can be thought of as being uncountably infinite. For ease of recordkeeping, statisticians usually pick some point in the number to round off. Another example would be that the lifetime of a C battery can be anywhere from 0 hours to an infinite number of hours (if it lasts forever), technically, with all possible values in between. Granted, you don’t expect a battery to last more than a few hundred hours, but no one can put a cap on how long it can go (remember the Energizer Bunny?).</a:t>
            </a:r>
          </a:p>
          <a:p>
            <a:endParaRPr lang="en-US" dirty="0"/>
          </a:p>
        </p:txBody>
      </p:sp>
    </p:spTree>
    <p:extLst>
      <p:ext uri="{BB962C8B-B14F-4D97-AF65-F5344CB8AC3E}">
        <p14:creationId xmlns:p14="http://schemas.microsoft.com/office/powerpoint/2010/main" val="694813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707070"/>
                </a:solidFill>
                <a:effectLst/>
                <a:latin typeface="open-sans"/>
              </a:rPr>
              <a:t>Categorical data represent characteristics such as a person’s gender, marital status, hometown, or the types of movies they like. Categorical data can take on numerical values (such as “1” indicating male and “2” indicating female), but those numbers don’t have mathematical meaning. You couldn’t add them together, for example. (Other names for categorical data are </a:t>
            </a:r>
            <a:r>
              <a:rPr lang="en-US" b="0" i="1" dirty="0">
                <a:solidFill>
                  <a:srgbClr val="707070"/>
                </a:solidFill>
                <a:effectLst/>
                <a:latin typeface="open-sans"/>
              </a:rPr>
              <a:t>qualitative data</a:t>
            </a:r>
            <a:r>
              <a:rPr lang="en-US" b="0" i="0" dirty="0">
                <a:solidFill>
                  <a:srgbClr val="707070"/>
                </a:solidFill>
                <a:effectLst/>
                <a:latin typeface="open-sans"/>
              </a:rPr>
              <a:t>, or </a:t>
            </a:r>
            <a:r>
              <a:rPr lang="en-US" b="0" i="1" dirty="0">
                <a:solidFill>
                  <a:srgbClr val="707070"/>
                </a:solidFill>
                <a:effectLst/>
                <a:latin typeface="open-sans"/>
              </a:rPr>
              <a:t>Yes/No data.</a:t>
            </a:r>
            <a:r>
              <a:rPr lang="en-US" b="0" i="0" dirty="0">
                <a:solidFill>
                  <a:srgbClr val="707070"/>
                </a:solidFill>
                <a:effectLst/>
                <a:latin typeface="open-sans"/>
              </a:rPr>
              <a:t>)</a:t>
            </a:r>
          </a:p>
          <a:p>
            <a:pPr algn="l"/>
            <a:r>
              <a:rPr lang="en-US" b="0" i="0" dirty="0">
                <a:solidFill>
                  <a:srgbClr val="707070"/>
                </a:solidFill>
                <a:effectLst/>
                <a:latin typeface="open-sans"/>
              </a:rPr>
              <a:t>Examples:</a:t>
            </a:r>
          </a:p>
          <a:p>
            <a:pPr algn="l">
              <a:buFont typeface="Arial" panose="020B0604020202020204" pitchFamily="34" charset="0"/>
              <a:buChar char="•"/>
            </a:pPr>
            <a:r>
              <a:rPr lang="en-US" b="0" i="0" dirty="0">
                <a:solidFill>
                  <a:srgbClr val="202122"/>
                </a:solidFill>
                <a:effectLst/>
                <a:latin typeface="Arial" panose="020B0604020202020204" pitchFamily="34" charset="0"/>
              </a:rPr>
              <a:t>The roll of a six-sided die: possible outcomes are 1,2,3,4,5, or 6.</a:t>
            </a:r>
          </a:p>
          <a:p>
            <a:pPr algn="l">
              <a:buFont typeface="Arial" panose="020B0604020202020204" pitchFamily="34" charset="0"/>
              <a:buChar char="•"/>
            </a:pPr>
            <a:r>
              <a:rPr lang="en-US" b="0" i="0" dirty="0">
                <a:solidFill>
                  <a:srgbClr val="202122"/>
                </a:solidFill>
                <a:effectLst/>
                <a:latin typeface="Arial" panose="020B0604020202020204" pitchFamily="34" charset="0"/>
              </a:rPr>
              <a:t>Demographic information of a population: gender, disease status.</a:t>
            </a:r>
          </a:p>
          <a:p>
            <a:pPr algn="l">
              <a:buFont typeface="Arial" panose="020B0604020202020204" pitchFamily="34" charset="0"/>
              <a:buChar char="•"/>
            </a:pPr>
            <a:r>
              <a:rPr lang="en-US" b="0" i="0" dirty="0">
                <a:solidFill>
                  <a:srgbClr val="202122"/>
                </a:solidFill>
                <a:effectLst/>
                <a:latin typeface="Arial" panose="020B0604020202020204" pitchFamily="34" charset="0"/>
              </a:rPr>
              <a:t>The </a:t>
            </a:r>
            <a:r>
              <a:rPr lang="en-US" b="0" i="0" u="none" strike="noStrike" dirty="0">
                <a:solidFill>
                  <a:srgbClr val="0645AD"/>
                </a:solidFill>
                <a:effectLst/>
                <a:latin typeface="Arial" panose="020B0604020202020204" pitchFamily="34" charset="0"/>
                <a:hlinkClick r:id="rId3" tooltip="Blood type"/>
              </a:rPr>
              <a:t>blood type</a:t>
            </a:r>
            <a:r>
              <a:rPr lang="en-US" b="0" i="0" dirty="0">
                <a:solidFill>
                  <a:srgbClr val="202122"/>
                </a:solidFill>
                <a:effectLst/>
                <a:latin typeface="Arial" panose="020B0604020202020204" pitchFamily="34" charset="0"/>
              </a:rPr>
              <a:t> of a person: A, B, AB or O.</a:t>
            </a:r>
          </a:p>
          <a:p>
            <a:pPr algn="l">
              <a:buFont typeface="Arial" panose="020B0604020202020204" pitchFamily="34" charset="0"/>
              <a:buChar char="•"/>
            </a:pPr>
            <a:r>
              <a:rPr lang="en-US" b="0" i="0" dirty="0">
                <a:solidFill>
                  <a:srgbClr val="202122"/>
                </a:solidFill>
                <a:effectLst/>
                <a:latin typeface="Arial" panose="020B0604020202020204" pitchFamily="34" charset="0"/>
              </a:rPr>
              <a:t>The </a:t>
            </a:r>
            <a:r>
              <a:rPr lang="en-US" b="0" i="0" u="none" strike="noStrike" dirty="0">
                <a:solidFill>
                  <a:srgbClr val="0645AD"/>
                </a:solidFill>
                <a:effectLst/>
                <a:latin typeface="Arial" panose="020B0604020202020204" pitchFamily="34" charset="0"/>
                <a:hlinkClick r:id="rId4" tooltip="Political party"/>
              </a:rPr>
              <a:t>political party</a:t>
            </a:r>
            <a:r>
              <a:rPr lang="en-US" b="0" i="0" dirty="0">
                <a:solidFill>
                  <a:srgbClr val="202122"/>
                </a:solidFill>
                <a:effectLst/>
                <a:latin typeface="Arial" panose="020B0604020202020204" pitchFamily="34" charset="0"/>
              </a:rPr>
              <a:t> that a voter might vote for, e. g. </a:t>
            </a:r>
            <a:r>
              <a:rPr lang="en-US" b="0" i="1" dirty="0">
                <a:solidFill>
                  <a:srgbClr val="202122"/>
                </a:solidFill>
                <a:effectLst/>
                <a:latin typeface="Arial" panose="020B0604020202020204" pitchFamily="34" charset="0"/>
              </a:rPr>
              <a:t>Green Party</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Christian Democrat</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Social Democrat</a:t>
            </a:r>
            <a:r>
              <a:rPr lang="en-US" b="0" i="0" dirty="0">
                <a:solidFill>
                  <a:srgbClr val="202122"/>
                </a:solidFill>
                <a:effectLst/>
                <a:latin typeface="Arial" panose="020B0604020202020204" pitchFamily="34" charset="0"/>
              </a:rPr>
              <a:t>, etc.</a:t>
            </a:r>
          </a:p>
          <a:p>
            <a:pPr algn="l">
              <a:buFont typeface="Arial" panose="020B0604020202020204" pitchFamily="34" charset="0"/>
              <a:buChar char="•"/>
            </a:pPr>
            <a:r>
              <a:rPr lang="en-US" b="0" i="0" dirty="0">
                <a:solidFill>
                  <a:srgbClr val="202122"/>
                </a:solidFill>
                <a:effectLst/>
                <a:latin typeface="Arial" panose="020B0604020202020204" pitchFamily="34" charset="0"/>
              </a:rPr>
              <a:t>The type of a rock: </a:t>
            </a:r>
            <a:r>
              <a:rPr lang="en-US" b="0" i="0" u="none" strike="noStrike" dirty="0">
                <a:solidFill>
                  <a:srgbClr val="0645AD"/>
                </a:solidFill>
                <a:effectLst/>
                <a:latin typeface="Arial" panose="020B0604020202020204" pitchFamily="34" charset="0"/>
                <a:hlinkClick r:id="rId5" tooltip="Igneous"/>
              </a:rPr>
              <a:t>igneous</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6" tooltip="Sedimentary"/>
              </a:rPr>
              <a:t>sedimentary</a:t>
            </a:r>
            <a:r>
              <a:rPr lang="en-US" b="0" i="0" dirty="0">
                <a:solidFill>
                  <a:srgbClr val="202122"/>
                </a:solidFill>
                <a:effectLst/>
                <a:latin typeface="Arial" panose="020B0604020202020204" pitchFamily="34" charset="0"/>
              </a:rPr>
              <a:t> or </a:t>
            </a:r>
            <a:r>
              <a:rPr lang="en-US" b="0" i="0" u="none" strike="noStrike" dirty="0">
                <a:solidFill>
                  <a:srgbClr val="0645AD"/>
                </a:solidFill>
                <a:effectLst/>
                <a:latin typeface="Arial" panose="020B0604020202020204" pitchFamily="34" charset="0"/>
                <a:hlinkClick r:id="rId7" tooltip="Metamorphic rock"/>
              </a:rPr>
              <a:t>metamorphic</a:t>
            </a:r>
            <a:r>
              <a:rPr lang="en-US" b="0" i="0" dirty="0">
                <a:solidFill>
                  <a:srgbClr val="202122"/>
                </a:solidFill>
                <a:effectLst/>
                <a:latin typeface="Arial" panose="020B0604020202020204" pitchFamily="34" charset="0"/>
              </a:rPr>
              <a:t>.</a:t>
            </a:r>
          </a:p>
          <a:p>
            <a:pPr algn="l">
              <a:buFont typeface="Arial" panose="020B0604020202020204" pitchFamily="34" charset="0"/>
              <a:buChar char="•"/>
            </a:pPr>
            <a:r>
              <a:rPr lang="en-US" b="0" i="0" dirty="0">
                <a:solidFill>
                  <a:srgbClr val="202122"/>
                </a:solidFill>
                <a:effectLst/>
                <a:latin typeface="Arial" panose="020B0604020202020204" pitchFamily="34" charset="0"/>
              </a:rPr>
              <a:t>The identity of a particular word (e.g., in a </a:t>
            </a:r>
            <a:r>
              <a:rPr lang="en-US" b="0" i="0" u="none" strike="noStrike" dirty="0">
                <a:solidFill>
                  <a:srgbClr val="0645AD"/>
                </a:solidFill>
                <a:effectLst/>
                <a:latin typeface="Arial" panose="020B0604020202020204" pitchFamily="34" charset="0"/>
                <a:hlinkClick r:id="rId8" tooltip="Language model"/>
              </a:rPr>
              <a:t>language model</a:t>
            </a:r>
            <a:r>
              <a:rPr lang="en-US" b="0" i="0" dirty="0">
                <a:solidFill>
                  <a:srgbClr val="202122"/>
                </a:solidFill>
                <a:effectLst/>
                <a:latin typeface="Arial" panose="020B0604020202020204" pitchFamily="34" charset="0"/>
              </a:rPr>
              <a:t>): One of </a:t>
            </a:r>
            <a:r>
              <a:rPr lang="en-US" b="0" i="1" dirty="0">
                <a:solidFill>
                  <a:srgbClr val="202122"/>
                </a:solidFill>
                <a:effectLst/>
                <a:latin typeface="Arial" panose="020B0604020202020204" pitchFamily="34" charset="0"/>
              </a:rPr>
              <a:t>V</a:t>
            </a:r>
            <a:r>
              <a:rPr lang="en-US" b="0" i="0" dirty="0">
                <a:solidFill>
                  <a:srgbClr val="202122"/>
                </a:solidFill>
                <a:effectLst/>
                <a:latin typeface="Arial" panose="020B0604020202020204" pitchFamily="34" charset="0"/>
              </a:rPr>
              <a:t> possible choices, for a vocabulary of size </a:t>
            </a:r>
            <a:r>
              <a:rPr lang="en-US" b="0" i="1" dirty="0">
                <a:solidFill>
                  <a:srgbClr val="202122"/>
                </a:solidFill>
                <a:effectLst/>
                <a:latin typeface="Arial" panose="020B0604020202020204" pitchFamily="34" charset="0"/>
              </a:rPr>
              <a:t>V</a:t>
            </a:r>
            <a:r>
              <a:rPr lang="en-US" b="0" i="0" dirty="0">
                <a:solidFill>
                  <a:srgbClr val="202122"/>
                </a:solidFill>
                <a:effectLst/>
                <a:latin typeface="Arial" panose="020B0604020202020204" pitchFamily="34" charset="0"/>
              </a:rPr>
              <a:t>.</a:t>
            </a:r>
          </a:p>
          <a:p>
            <a:pPr algn="l"/>
            <a:endParaRPr lang="en-US" dirty="0"/>
          </a:p>
        </p:txBody>
      </p:sp>
    </p:spTree>
    <p:extLst>
      <p:ext uri="{BB962C8B-B14F-4D97-AF65-F5344CB8AC3E}">
        <p14:creationId xmlns:p14="http://schemas.microsoft.com/office/powerpoint/2010/main" val="3222100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707070"/>
                </a:solidFill>
                <a:effectLst/>
                <a:latin typeface="open-sans"/>
              </a:rPr>
              <a:t>Ordinal data</a:t>
            </a:r>
          </a:p>
          <a:p>
            <a:pPr algn="l"/>
            <a:r>
              <a:rPr lang="en-US" b="0" i="1" dirty="0">
                <a:solidFill>
                  <a:srgbClr val="707070"/>
                </a:solidFill>
                <a:effectLst/>
                <a:latin typeface="open-sans"/>
              </a:rPr>
              <a:t>Ordinal</a:t>
            </a:r>
            <a:r>
              <a:rPr lang="en-US" b="0" i="0" dirty="0">
                <a:solidFill>
                  <a:srgbClr val="707070"/>
                </a:solidFill>
                <a:effectLst/>
                <a:latin typeface="open-sans"/>
              </a:rPr>
              <a:t> data mixes numerical and categorical data. The data fall into categories, but the numbers placed on the categories have meaning. For example, rating a restaurant on a scale from 0 (lowest) to 4 (highest) stars gives ordinal data.</a:t>
            </a:r>
          </a:p>
          <a:p>
            <a:pPr algn="l"/>
            <a:r>
              <a:rPr lang="en-US" b="0" i="0" dirty="0">
                <a:solidFill>
                  <a:srgbClr val="707070"/>
                </a:solidFill>
                <a:effectLst/>
                <a:latin typeface="open-sans"/>
              </a:rPr>
              <a:t>Ordinal data are often treated as categorical, where the groups are ordered when graphs and charts are made. However, unlike categorical data, the numbers do have mathematical meaning. For example, if you survey 100 people and ask them to rate a restaurant on a scale from 0 to 4, taking the average of the 100 responses will have meaning. This would not be the case with categorical data.</a:t>
            </a:r>
          </a:p>
        </p:txBody>
      </p:sp>
    </p:spTree>
    <p:extLst>
      <p:ext uri="{BB962C8B-B14F-4D97-AF65-F5344CB8AC3E}">
        <p14:creationId xmlns:p14="http://schemas.microsoft.com/office/powerpoint/2010/main" val="271703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bg-BG" dirty="0"/>
              <a:t>Добре е да имате някакъв шаблон за целия процес на работа, но не винаги това ще ви доведе до оптималните резултати.</a:t>
            </a:r>
          </a:p>
          <a:p>
            <a:r>
              <a:rPr lang="bg-BG" dirty="0"/>
              <a:t>Наистина при </a:t>
            </a:r>
            <a:r>
              <a:rPr lang="en-US" dirty="0"/>
              <a:t>data prep </a:t>
            </a:r>
            <a:r>
              <a:rPr lang="bg-BG" dirty="0"/>
              <a:t>частта един такъв шаблон би бил много полезен, но следващите части от процеса</a:t>
            </a:r>
            <a:r>
              <a:rPr lang="en-US" dirty="0"/>
              <a:t>: feature building, modeling &amp; evaluation </a:t>
            </a:r>
            <a:r>
              <a:rPr lang="bg-BG" dirty="0"/>
              <a:t>е по-добре да не са вкарани в калъпа / тръбата / кутията. Те представляват много повече креативен процес, при който ако използвате шаблон, може да пропуснете нещо важно или да не помислите от друга гледна точка.</a:t>
            </a:r>
            <a:endParaRPr lang="en-US" dirty="0"/>
          </a:p>
        </p:txBody>
      </p:sp>
    </p:spTree>
    <p:extLst>
      <p:ext uri="{BB962C8B-B14F-4D97-AF65-F5344CB8AC3E}">
        <p14:creationId xmlns:p14="http://schemas.microsoft.com/office/powerpoint/2010/main" val="4034343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bg-BG" b="0" i="0" dirty="0">
                <a:solidFill>
                  <a:srgbClr val="707070"/>
                </a:solidFill>
                <a:effectLst/>
                <a:latin typeface="open-sans"/>
              </a:rPr>
              <a:t>Различните типове данни се интерпретират и третират по различен начин, имат различни разпределения и ни дават различна информация.</a:t>
            </a:r>
          </a:p>
          <a:p>
            <a:pPr algn="l"/>
            <a:r>
              <a:rPr lang="bg-BG" b="0" i="0" dirty="0">
                <a:solidFill>
                  <a:srgbClr val="707070"/>
                </a:solidFill>
                <a:effectLst/>
                <a:latin typeface="open-sans"/>
              </a:rPr>
              <a:t>Трябва да познаваме основните свойства на данните, за да знаем какви алгоритми за машинно самообучение да ползваме. </a:t>
            </a:r>
          </a:p>
          <a:p>
            <a:pPr algn="l"/>
            <a:endParaRPr lang="bg-BG" b="0" i="0" dirty="0">
              <a:solidFill>
                <a:srgbClr val="707070"/>
              </a:solidFill>
              <a:effectLst/>
              <a:latin typeface="open-sans"/>
            </a:endParaRPr>
          </a:p>
          <a:p>
            <a:pPr algn="l"/>
            <a:r>
              <a:rPr lang="bg-BG" b="0" i="0" dirty="0">
                <a:solidFill>
                  <a:srgbClr val="707070"/>
                </a:solidFill>
                <a:effectLst/>
                <a:latin typeface="open-sans"/>
              </a:rPr>
              <a:t>Един от основните примери е кодирането на </a:t>
            </a:r>
            <a:r>
              <a:rPr lang="bg-BG" b="0" i="0" dirty="0" err="1">
                <a:solidFill>
                  <a:srgbClr val="707070"/>
                </a:solidFill>
                <a:effectLst/>
                <a:latin typeface="open-sans"/>
              </a:rPr>
              <a:t>категорийни</a:t>
            </a:r>
            <a:r>
              <a:rPr lang="bg-BG" b="0" i="0" dirty="0">
                <a:solidFill>
                  <a:srgbClr val="707070"/>
                </a:solidFill>
                <a:effectLst/>
                <a:latin typeface="open-sans"/>
              </a:rPr>
              <a:t> променливи. Трябва да знаем дали има някаква връзка между различните стойности на категорията или не за да приложим правилният </a:t>
            </a:r>
            <a:r>
              <a:rPr lang="en-US" b="0" i="0" dirty="0">
                <a:solidFill>
                  <a:srgbClr val="707070"/>
                </a:solidFill>
                <a:effectLst/>
                <a:latin typeface="open-sans"/>
              </a:rPr>
              <a:t>Encoder.</a:t>
            </a:r>
            <a:endParaRPr lang="bg-BG" b="0" i="0" dirty="0">
              <a:solidFill>
                <a:srgbClr val="707070"/>
              </a:solidFill>
              <a:effectLst/>
              <a:latin typeface="open-sans"/>
            </a:endParaRPr>
          </a:p>
          <a:p>
            <a:pPr algn="l"/>
            <a:r>
              <a:rPr lang="bg-BG" b="0" i="0" dirty="0">
                <a:solidFill>
                  <a:srgbClr val="707070"/>
                </a:solidFill>
                <a:effectLst/>
                <a:latin typeface="open-sans"/>
              </a:rPr>
              <a:t>Например между дните в седмицата имаме стриктна зависимост, докато между два цвята (в общия случай) не.</a:t>
            </a:r>
            <a:endParaRPr lang="en-US" b="0" i="0" dirty="0">
              <a:solidFill>
                <a:srgbClr val="707070"/>
              </a:solidFill>
              <a:effectLst/>
              <a:latin typeface="open-sans"/>
            </a:endParaRPr>
          </a:p>
        </p:txBody>
      </p:sp>
    </p:spTree>
    <p:extLst>
      <p:ext uri="{BB962C8B-B14F-4D97-AF65-F5344CB8AC3E}">
        <p14:creationId xmlns:p14="http://schemas.microsoft.com/office/powerpoint/2010/main" val="4105776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BG" dirty="0"/>
          </a:p>
        </p:txBody>
      </p:sp>
    </p:spTree>
    <p:extLst>
      <p:ext uri="{BB962C8B-B14F-4D97-AF65-F5344CB8AC3E}">
        <p14:creationId xmlns:p14="http://schemas.microsoft.com/office/powerpoint/2010/main" val="4231865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707070"/>
                </a:solidFill>
                <a:effectLst/>
                <a:latin typeface="open-sans"/>
              </a:rPr>
              <a:t>Read about following pandas methods and properties and try to improve your data pre-processing template:</a:t>
            </a:r>
          </a:p>
          <a:p>
            <a:pPr marL="171450" indent="-171450" algn="l">
              <a:buFont typeface="Arial" panose="020B0604020202020204" pitchFamily="34" charset="0"/>
              <a:buChar char="•"/>
            </a:pPr>
            <a:r>
              <a:rPr lang="en-US" b="0" i="0" dirty="0">
                <a:solidFill>
                  <a:srgbClr val="707070"/>
                </a:solidFill>
                <a:effectLst/>
                <a:latin typeface="open-sans"/>
              </a:rPr>
              <a:t>head</a:t>
            </a:r>
          </a:p>
          <a:p>
            <a:pPr marL="171450" indent="-171450" algn="l">
              <a:buFont typeface="Arial" panose="020B0604020202020204" pitchFamily="34" charset="0"/>
              <a:buChar char="•"/>
            </a:pPr>
            <a:r>
              <a:rPr lang="en-US" b="0" i="0" dirty="0">
                <a:solidFill>
                  <a:srgbClr val="707070"/>
                </a:solidFill>
                <a:effectLst/>
                <a:latin typeface="open-sans"/>
              </a:rPr>
              <a:t>columns</a:t>
            </a:r>
          </a:p>
          <a:p>
            <a:pPr marL="171450" indent="-171450" algn="l">
              <a:buFont typeface="Arial" panose="020B0604020202020204" pitchFamily="34" charset="0"/>
              <a:buChar char="•"/>
            </a:pPr>
            <a:r>
              <a:rPr lang="en-US" b="0" i="0" dirty="0">
                <a:solidFill>
                  <a:srgbClr val="707070"/>
                </a:solidFill>
                <a:effectLst/>
                <a:latin typeface="open-sans"/>
              </a:rPr>
              <a:t>describe</a:t>
            </a:r>
          </a:p>
          <a:p>
            <a:pPr marL="171450" indent="-171450" algn="l">
              <a:buFont typeface="Arial" panose="020B0604020202020204" pitchFamily="34" charset="0"/>
              <a:buChar char="•"/>
            </a:pPr>
            <a:r>
              <a:rPr lang="en-US" b="0" i="0" dirty="0" err="1">
                <a:solidFill>
                  <a:srgbClr val="707070"/>
                </a:solidFill>
                <a:effectLst/>
                <a:latin typeface="open-sans"/>
              </a:rPr>
              <a:t>dtypes</a:t>
            </a:r>
            <a:endParaRPr lang="en-US" b="0" i="0" dirty="0">
              <a:solidFill>
                <a:srgbClr val="707070"/>
              </a:solidFill>
              <a:effectLst/>
              <a:latin typeface="open-sans"/>
            </a:endParaRPr>
          </a:p>
          <a:p>
            <a:pPr marL="171450" indent="-171450" algn="l">
              <a:buFont typeface="Arial" panose="020B0604020202020204" pitchFamily="34" charset="0"/>
              <a:buChar char="•"/>
            </a:pPr>
            <a:r>
              <a:rPr lang="en-US" b="0" i="0" dirty="0" err="1">
                <a:solidFill>
                  <a:srgbClr val="707070"/>
                </a:solidFill>
                <a:effectLst/>
                <a:latin typeface="open-sans"/>
              </a:rPr>
              <a:t>corr</a:t>
            </a:r>
            <a:endParaRPr lang="en-US" b="0" i="0" dirty="0">
              <a:solidFill>
                <a:srgbClr val="707070"/>
              </a:solidFill>
              <a:effectLst/>
              <a:latin typeface="open-sans"/>
            </a:endParaRPr>
          </a:p>
          <a:p>
            <a:pPr marL="171450" indent="-171450" algn="l">
              <a:buFont typeface="Arial" panose="020B0604020202020204" pitchFamily="34" charset="0"/>
              <a:buChar char="•"/>
            </a:pPr>
            <a:r>
              <a:rPr lang="en-US" b="0" i="0" dirty="0">
                <a:solidFill>
                  <a:srgbClr val="707070"/>
                </a:solidFill>
                <a:effectLst/>
                <a:latin typeface="open-sans"/>
              </a:rPr>
              <a:t>Hist</a:t>
            </a:r>
          </a:p>
          <a:p>
            <a:pPr marL="171450" indent="-171450" algn="l">
              <a:buFont typeface="Arial" panose="020B0604020202020204" pitchFamily="34" charset="0"/>
              <a:buChar char="•"/>
            </a:pPr>
            <a:endParaRPr lang="en-US" b="0" i="0" dirty="0">
              <a:solidFill>
                <a:srgbClr val="707070"/>
              </a:solidFill>
              <a:effectLst/>
              <a:latin typeface="open-sans"/>
            </a:endParaRPr>
          </a:p>
          <a:p>
            <a:pPr marL="0" indent="0" algn="l">
              <a:buFont typeface="Arial" panose="020B0604020202020204" pitchFamily="34" charset="0"/>
              <a:buNone/>
            </a:pPr>
            <a:r>
              <a:rPr lang="en-US" b="0" i="0" dirty="0">
                <a:solidFill>
                  <a:srgbClr val="707070"/>
                </a:solidFill>
                <a:effectLst/>
                <a:latin typeface="open-sans"/>
              </a:rPr>
              <a:t>Look at the cheat sheet for </a:t>
            </a:r>
            <a:r>
              <a:rPr lang="en-US" b="0" i="0">
                <a:solidFill>
                  <a:srgbClr val="707070"/>
                </a:solidFill>
                <a:effectLst/>
                <a:latin typeface="open-sans"/>
              </a:rPr>
              <a:t>more ideas.</a:t>
            </a:r>
            <a:endParaRPr lang="en-US" b="0" i="0" dirty="0">
              <a:solidFill>
                <a:srgbClr val="707070"/>
              </a:solidFill>
              <a:effectLst/>
              <a:latin typeface="open-sans"/>
            </a:endParaRPr>
          </a:p>
          <a:p>
            <a:pPr marL="171450" indent="-171450" algn="l">
              <a:buFont typeface="Arial" panose="020B0604020202020204" pitchFamily="34" charset="0"/>
              <a:buChar char="•"/>
            </a:pPr>
            <a:endParaRPr lang="en-US" b="0" i="0" dirty="0">
              <a:solidFill>
                <a:srgbClr val="707070"/>
              </a:solidFill>
              <a:effectLst/>
              <a:latin typeface="open-sans"/>
            </a:endParaRPr>
          </a:p>
          <a:p>
            <a:pPr marL="171450" indent="-171450" algn="l">
              <a:buFont typeface="Arial" panose="020B0604020202020204" pitchFamily="34" charset="0"/>
              <a:buChar char="•"/>
            </a:pPr>
            <a:endParaRPr lang="en-US" b="0" i="0" dirty="0">
              <a:solidFill>
                <a:srgbClr val="707070"/>
              </a:solidFill>
              <a:effectLst/>
              <a:latin typeface="open-sans"/>
            </a:endParaRPr>
          </a:p>
          <a:p>
            <a:pPr marL="171450" indent="-171450" algn="l">
              <a:buFont typeface="Arial" panose="020B0604020202020204" pitchFamily="34" charset="0"/>
              <a:buChar char="•"/>
            </a:pPr>
            <a:endParaRPr lang="en-US" b="0" i="0" dirty="0">
              <a:solidFill>
                <a:srgbClr val="707070"/>
              </a:solidFill>
              <a:effectLst/>
              <a:latin typeface="open-sans"/>
            </a:endParaRPr>
          </a:p>
        </p:txBody>
      </p:sp>
    </p:spTree>
    <p:extLst>
      <p:ext uri="{BB962C8B-B14F-4D97-AF65-F5344CB8AC3E}">
        <p14:creationId xmlns:p14="http://schemas.microsoft.com/office/powerpoint/2010/main" val="565484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1485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6619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i="1">
                <a:effectLst/>
                <a:latin typeface="Calibri" panose="020F0502020204030204" pitchFamily="34" charset="0"/>
                <a:ea typeface="Calibri" panose="020F0502020204030204" pitchFamily="34" charset="0"/>
                <a:cs typeface="Times New Roman" panose="02020603050405020304" pitchFamily="18" charset="0"/>
              </a:rPr>
              <a:t>Part 2: Regression: Section 6: Simple Linear Regression, Section 7: Multiple Linear Regression, Section 8: Polynomial Regression</a:t>
            </a:r>
            <a:endParaRPr lang="en-BG" dirty="0"/>
          </a:p>
        </p:txBody>
      </p:sp>
    </p:spTree>
    <p:extLst>
      <p:ext uri="{BB962C8B-B14F-4D97-AF65-F5344CB8AC3E}">
        <p14:creationId xmlns:p14="http://schemas.microsoft.com/office/powerpoint/2010/main" val="234821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BG" dirty="0"/>
          </a:p>
        </p:txBody>
      </p:sp>
    </p:spTree>
    <p:extLst>
      <p:ext uri="{BB962C8B-B14F-4D97-AF65-F5344CB8AC3E}">
        <p14:creationId xmlns:p14="http://schemas.microsoft.com/office/powerpoint/2010/main" val="2128903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bg-BG" dirty="0"/>
              <a:t>Нямам забележка, </a:t>
            </a:r>
            <a:r>
              <a:rPr lang="en-US" dirty="0"/>
              <a:t>Pandas </a:t>
            </a:r>
            <a:r>
              <a:rPr lang="bg-BG" dirty="0"/>
              <a:t>и</a:t>
            </a:r>
            <a:r>
              <a:rPr lang="en-US" dirty="0"/>
              <a:t> </a:t>
            </a:r>
            <a:r>
              <a:rPr lang="en-US" dirty="0" err="1"/>
              <a:t>Numpy</a:t>
            </a:r>
            <a:r>
              <a:rPr lang="en-US" dirty="0"/>
              <a:t> </a:t>
            </a:r>
            <a:r>
              <a:rPr lang="bg-BG" dirty="0"/>
              <a:t>са най-важните библиотеки от гледна точка на манипулирането на данни. Всички аналитични </a:t>
            </a:r>
            <a:r>
              <a:rPr lang="bg-BG" dirty="0" err="1"/>
              <a:t>фреймуърци</a:t>
            </a:r>
            <a:r>
              <a:rPr lang="bg-BG" dirty="0"/>
              <a:t> знаят как да конвертират към техните си вътрешни формати.</a:t>
            </a:r>
          </a:p>
          <a:p>
            <a:r>
              <a:rPr lang="bg-BG" dirty="0"/>
              <a:t>За графиките вече избора е голям и може да зависи от проекта или човека: </a:t>
            </a:r>
            <a:r>
              <a:rPr lang="en-US" dirty="0"/>
              <a:t>Matplotlib, Seaborn (SNS), </a:t>
            </a:r>
            <a:r>
              <a:rPr lang="en-US" dirty="0" err="1"/>
              <a:t>Plotly</a:t>
            </a:r>
            <a:r>
              <a:rPr lang="bg-BG" dirty="0"/>
              <a:t>, </a:t>
            </a:r>
            <a:r>
              <a:rPr lang="en-US" dirty="0"/>
              <a:t>Bokeh…</a:t>
            </a:r>
          </a:p>
        </p:txBody>
      </p:sp>
    </p:spTree>
    <p:extLst>
      <p:ext uri="{BB962C8B-B14F-4D97-AF65-F5344CB8AC3E}">
        <p14:creationId xmlns:p14="http://schemas.microsoft.com/office/powerpoint/2010/main" val="3264712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Pandas </a:t>
            </a:r>
            <a:r>
              <a:rPr lang="bg-BG" dirty="0"/>
              <a:t>има </a:t>
            </a:r>
            <a:r>
              <a:rPr lang="en-US" dirty="0" err="1"/>
              <a:t>pd.read</a:t>
            </a:r>
            <a:r>
              <a:rPr lang="en-US" dirty="0"/>
              <a:t>_</a:t>
            </a:r>
            <a:r>
              <a:rPr lang="bg-BG" dirty="0"/>
              <a:t> семейство от функции, които могат да ви помогнат с бързото извличане на данни както от </a:t>
            </a:r>
            <a:r>
              <a:rPr lang="en-US" dirty="0"/>
              <a:t>CSV </a:t>
            </a:r>
            <a:r>
              <a:rPr lang="bg-BG" dirty="0"/>
              <a:t>файлове, така и от бази данни, </a:t>
            </a:r>
            <a:r>
              <a:rPr lang="en-US" dirty="0"/>
              <a:t>SAS, SPSS, Excel, Parquet, HDF, </a:t>
            </a:r>
            <a:r>
              <a:rPr lang="bg-BG" dirty="0" err="1"/>
              <a:t>питонския</a:t>
            </a:r>
            <a:r>
              <a:rPr lang="bg-BG" dirty="0"/>
              <a:t> </a:t>
            </a:r>
            <a:r>
              <a:rPr lang="en-US" dirty="0"/>
              <a:t>pickle </a:t>
            </a:r>
            <a:r>
              <a:rPr lang="bg-BG" dirty="0"/>
              <a:t>формат и доста други.</a:t>
            </a:r>
            <a:endParaRPr lang="en-US" dirty="0"/>
          </a:p>
        </p:txBody>
      </p:sp>
    </p:spTree>
    <p:extLst>
      <p:ext uri="{BB962C8B-B14F-4D97-AF65-F5344CB8AC3E}">
        <p14:creationId xmlns:p14="http://schemas.microsoft.com/office/powerpoint/2010/main" val="2882847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only thing you need to enter here is the filename….</a:t>
            </a:r>
          </a:p>
          <a:p>
            <a:endParaRPr lang="en-US" dirty="0"/>
          </a:p>
          <a:p>
            <a:r>
              <a:rPr lang="bg-BG" dirty="0"/>
              <a:t>При работата с реални (големи) обеми от данни ще ви се наложи да използвате и други от опционалните аргументи на </a:t>
            </a:r>
            <a:r>
              <a:rPr lang="en-US" dirty="0"/>
              <a:t>Read_* </a:t>
            </a:r>
            <a:r>
              <a:rPr lang="bg-BG" dirty="0"/>
              <a:t>семейството от функции.</a:t>
            </a:r>
            <a:endParaRPr lang="en-US" dirty="0"/>
          </a:p>
          <a:p>
            <a:endParaRPr lang="bg-BG" dirty="0"/>
          </a:p>
          <a:p>
            <a:r>
              <a:rPr lang="en-US" dirty="0"/>
              <a:t>https://pandas.pydata.org/pandas-docs/stable/reference/api/pandas.read_csv.html</a:t>
            </a:r>
            <a:endParaRPr lang="bg-BG" dirty="0"/>
          </a:p>
          <a:p>
            <a:endParaRPr lang="bg-BG" dirty="0"/>
          </a:p>
          <a:p>
            <a:pPr marL="0" marR="0" lvl="0" indent="0" defTabSz="914400" eaLnBrk="1" fontAlgn="auto" latinLnBrk="0" hangingPunct="1">
              <a:lnSpc>
                <a:spcPct val="100000"/>
              </a:lnSpc>
              <a:spcBef>
                <a:spcPts val="0"/>
              </a:spcBef>
              <a:spcAft>
                <a:spcPts val="0"/>
              </a:spcAft>
              <a:buClrTx/>
              <a:buSzTx/>
              <a:buFontTx/>
              <a:buNone/>
              <a:tabLst/>
              <a:defRPr/>
            </a:pPr>
            <a:r>
              <a:rPr lang="en-US" b="1" i="0" dirty="0" err="1">
                <a:solidFill>
                  <a:srgbClr val="333333"/>
                </a:solidFill>
                <a:effectLst/>
                <a:latin typeface="-apple-system"/>
              </a:rPr>
              <a:t>sep</a:t>
            </a:r>
            <a:r>
              <a:rPr lang="en-US" b="1" i="0" dirty="0">
                <a:solidFill>
                  <a:srgbClr val="333333"/>
                </a:solidFill>
                <a:effectLst/>
                <a:latin typeface="-apple-system"/>
              </a:rPr>
              <a:t> –</a:t>
            </a:r>
            <a:r>
              <a:rPr lang="en-US" b="0" i="0" dirty="0">
                <a:solidFill>
                  <a:srgbClr val="333333"/>
                </a:solidFill>
                <a:effectLst/>
                <a:latin typeface="-apple-system"/>
              </a:rPr>
              <a:t> separator (</a:t>
            </a:r>
            <a:r>
              <a:rPr lang="bg-BG" dirty="0"/>
              <a:t>Специфично за </a:t>
            </a:r>
            <a:r>
              <a:rPr lang="en-US" dirty="0"/>
              <a:t>CSV) </a:t>
            </a:r>
          </a:p>
          <a:p>
            <a:endParaRPr lang="bg-BG" b="0" i="0" dirty="0">
              <a:solidFill>
                <a:srgbClr val="333333"/>
              </a:solidFill>
              <a:effectLst/>
              <a:latin typeface="-apple-system"/>
            </a:endParaRPr>
          </a:p>
          <a:p>
            <a:r>
              <a:rPr lang="bg-BG" b="0" i="0" dirty="0">
                <a:solidFill>
                  <a:srgbClr val="333333"/>
                </a:solidFill>
                <a:effectLst/>
                <a:latin typeface="-apple-system"/>
              </a:rPr>
              <a:t>Тези два параметъра са много подходящи, когато се анализират големи обеми от данни:</a:t>
            </a:r>
          </a:p>
          <a:p>
            <a:pPr marL="0" marR="0" lvl="0" indent="0" defTabSz="914400" eaLnBrk="1" fontAlgn="auto" latinLnBrk="0" hangingPunct="1">
              <a:lnSpc>
                <a:spcPct val="100000"/>
              </a:lnSpc>
              <a:spcBef>
                <a:spcPts val="0"/>
              </a:spcBef>
              <a:spcAft>
                <a:spcPts val="0"/>
              </a:spcAft>
              <a:buClrTx/>
              <a:buSzTx/>
              <a:buFontTx/>
              <a:buNone/>
              <a:tabLst/>
              <a:defRPr/>
            </a:pPr>
            <a:r>
              <a:rPr lang="en-US" b="1" i="1" dirty="0" err="1">
                <a:solidFill>
                  <a:srgbClr val="333333"/>
                </a:solidFill>
                <a:effectLst/>
                <a:latin typeface="Consolas" panose="020B0609020204030204" pitchFamily="49" charset="0"/>
              </a:rPr>
              <a:t>Nrows</a:t>
            </a:r>
            <a:r>
              <a:rPr lang="bg-BG" b="1" i="1" dirty="0">
                <a:solidFill>
                  <a:srgbClr val="333333"/>
                </a:solidFill>
                <a:effectLst/>
                <a:latin typeface="Consolas" panose="020B0609020204030204" pitchFamily="49" charset="0"/>
              </a:rPr>
              <a:t> – </a:t>
            </a:r>
            <a:r>
              <a:rPr lang="bg-BG" b="0" i="0" dirty="0">
                <a:solidFill>
                  <a:srgbClr val="333333"/>
                </a:solidFill>
                <a:effectLst/>
                <a:latin typeface="Consolas" panose="020B0609020204030204" pitchFamily="49" charset="0"/>
              </a:rPr>
              <a:t>избира </a:t>
            </a:r>
            <a:r>
              <a:rPr lang="en-US" b="0" i="0" dirty="0">
                <a:solidFill>
                  <a:srgbClr val="333333"/>
                </a:solidFill>
                <a:effectLst/>
                <a:latin typeface="Consolas" panose="020B0609020204030204" pitchFamily="49" charset="0"/>
              </a:rPr>
              <a:t>N-</a:t>
            </a:r>
            <a:r>
              <a:rPr lang="bg-BG" b="0" i="0" dirty="0">
                <a:solidFill>
                  <a:srgbClr val="333333"/>
                </a:solidFill>
                <a:effectLst/>
                <a:latin typeface="Consolas" panose="020B0609020204030204" pitchFamily="49" charset="0"/>
              </a:rPr>
              <a:t>броя редове от файла</a:t>
            </a:r>
            <a:endParaRPr lang="en-US" b="0" i="0" dirty="0">
              <a:solidFill>
                <a:srgbClr val="333333"/>
              </a:solidFill>
              <a:effectLst/>
              <a:latin typeface="-apple-system"/>
            </a:endParaRPr>
          </a:p>
          <a:p>
            <a:r>
              <a:rPr lang="en-US" b="1" i="0" dirty="0" err="1">
                <a:solidFill>
                  <a:srgbClr val="333333"/>
                </a:solidFill>
                <a:effectLst/>
                <a:latin typeface="-apple-system"/>
              </a:rPr>
              <a:t>usecols</a:t>
            </a:r>
            <a:r>
              <a:rPr lang="en-US" b="1" i="0" dirty="0">
                <a:solidFill>
                  <a:srgbClr val="333333"/>
                </a:solidFill>
                <a:effectLst/>
                <a:latin typeface="-apple-system"/>
              </a:rPr>
              <a:t> – </a:t>
            </a:r>
            <a:r>
              <a:rPr lang="bg-BG" b="0" i="0" dirty="0">
                <a:solidFill>
                  <a:srgbClr val="333333"/>
                </a:solidFill>
                <a:effectLst/>
                <a:latin typeface="-apple-system"/>
              </a:rPr>
              <a:t>зареждане само определени колони в паметта</a:t>
            </a:r>
          </a:p>
          <a:p>
            <a:r>
              <a:rPr lang="en-US" b="1" i="0" dirty="0" err="1">
                <a:solidFill>
                  <a:srgbClr val="333333"/>
                </a:solidFill>
                <a:effectLst/>
                <a:latin typeface="-apple-system"/>
              </a:rPr>
              <a:t>low_memory</a:t>
            </a:r>
            <a:r>
              <a:rPr lang="en-US" b="1" i="0" dirty="0">
                <a:solidFill>
                  <a:srgbClr val="333333"/>
                </a:solidFill>
                <a:effectLst/>
                <a:latin typeface="-apple-system"/>
              </a:rPr>
              <a:t> – </a:t>
            </a:r>
            <a:r>
              <a:rPr lang="bg-BG" b="0" i="0" dirty="0">
                <a:solidFill>
                  <a:srgbClr val="333333"/>
                </a:solidFill>
                <a:effectLst/>
                <a:latin typeface="-apple-system"/>
              </a:rPr>
              <a:t>не се използва имплементация, която зарежда данните на </a:t>
            </a:r>
            <a:r>
              <a:rPr lang="bg-BG" b="0" i="0" dirty="0" err="1">
                <a:solidFill>
                  <a:srgbClr val="333333"/>
                </a:solidFill>
                <a:effectLst/>
                <a:latin typeface="-apple-system"/>
              </a:rPr>
              <a:t>чънкове</a:t>
            </a:r>
            <a:r>
              <a:rPr lang="bg-BG" b="0" i="0" dirty="0">
                <a:solidFill>
                  <a:srgbClr val="333333"/>
                </a:solidFill>
                <a:effectLst/>
                <a:latin typeface="-apple-system"/>
              </a:rPr>
              <a:t>. Понякога при голям обем от данни зареждането на </a:t>
            </a:r>
            <a:r>
              <a:rPr lang="bg-BG" b="0" i="0" dirty="0" err="1">
                <a:solidFill>
                  <a:srgbClr val="333333"/>
                </a:solidFill>
                <a:effectLst/>
                <a:latin typeface="-apple-system"/>
              </a:rPr>
              <a:t>чънкове</a:t>
            </a:r>
            <a:r>
              <a:rPr lang="bg-BG" b="0" i="0" dirty="0">
                <a:solidFill>
                  <a:srgbClr val="333333"/>
                </a:solidFill>
                <a:effectLst/>
                <a:latin typeface="-apple-system"/>
              </a:rPr>
              <a:t> може погрешно да определи типовете данни. Алтернатива е да се подаде „схема на данните“ с </a:t>
            </a:r>
            <a:r>
              <a:rPr lang="en-US" b="1" i="0" dirty="0" err="1">
                <a:solidFill>
                  <a:srgbClr val="333333"/>
                </a:solidFill>
                <a:effectLst/>
                <a:latin typeface="-apple-system"/>
              </a:rPr>
              <a:t>dtype</a:t>
            </a:r>
            <a:r>
              <a:rPr lang="en-US" b="0" i="0" dirty="0">
                <a:solidFill>
                  <a:srgbClr val="333333"/>
                </a:solidFill>
                <a:effectLst/>
                <a:latin typeface="-apple-system"/>
              </a:rPr>
              <a:t>.</a:t>
            </a:r>
            <a:endParaRPr lang="bg-BG" b="1" i="0" dirty="0">
              <a:solidFill>
                <a:srgbClr val="333333"/>
              </a:solidFill>
              <a:effectLst/>
              <a:latin typeface="-apple-system"/>
            </a:endParaRPr>
          </a:p>
        </p:txBody>
      </p:sp>
    </p:spTree>
    <p:extLst>
      <p:ext uri="{BB962C8B-B14F-4D97-AF65-F5344CB8AC3E}">
        <p14:creationId xmlns:p14="http://schemas.microsoft.com/office/powerpoint/2010/main" val="192019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bg-BG" dirty="0"/>
              <a:t>Живеем в свят, който не е перфектен, няма как и данните ни да са перфектни. Освен ако някой друг не се грижи за формата на данните преди да ви ги дадат за анализ и обучение, вероятността да имате зависими променливи на различно от „последната колона в таблицата“ е голяма. </a:t>
            </a:r>
          </a:p>
          <a:p>
            <a:r>
              <a:rPr lang="bg-BG" dirty="0"/>
              <a:t>От личен опит, обикновено е някъде по средата насред всички други независими променливи.</a:t>
            </a:r>
          </a:p>
        </p:txBody>
      </p:sp>
    </p:spTree>
    <p:extLst>
      <p:ext uri="{BB962C8B-B14F-4D97-AF65-F5344CB8AC3E}">
        <p14:creationId xmlns:p14="http://schemas.microsoft.com/office/powerpoint/2010/main" val="3822743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bg-BG" dirty="0"/>
              <a:t>Алтернатива за създаването на </a:t>
            </a:r>
            <a:endParaRPr lang="en-US" dirty="0"/>
          </a:p>
        </p:txBody>
      </p:sp>
    </p:spTree>
    <p:extLst>
      <p:ext uri="{BB962C8B-B14F-4D97-AF65-F5344CB8AC3E}">
        <p14:creationId xmlns:p14="http://schemas.microsoft.com/office/powerpoint/2010/main" val="2752169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bg-BG" dirty="0"/>
              <a:t>Как да се справяме с липсващите данни.</a:t>
            </a:r>
          </a:p>
          <a:p>
            <a:r>
              <a:rPr lang="bg-BG" dirty="0"/>
              <a:t>В курса не е добре обяснено различните видове възможности за справяне с проблема с липсващите данни.</a:t>
            </a:r>
            <a:endParaRPr lang="en-US" dirty="0"/>
          </a:p>
        </p:txBody>
      </p:sp>
    </p:spTree>
    <p:extLst>
      <p:ext uri="{BB962C8B-B14F-4D97-AF65-F5344CB8AC3E}">
        <p14:creationId xmlns:p14="http://schemas.microsoft.com/office/powerpoint/2010/main" val="2837932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models can work directly with missing data, but this would not be useful</a:t>
            </a:r>
          </a:p>
          <a:p>
            <a:r>
              <a:rPr lang="en-US" dirty="0"/>
              <a:t>Z-</a:t>
            </a:r>
            <a:r>
              <a:rPr lang="bg-BG" dirty="0"/>
              <a:t>нормализация и мини-</a:t>
            </a:r>
            <a:r>
              <a:rPr lang="bg-BG" dirty="0" err="1"/>
              <a:t>максна</a:t>
            </a:r>
            <a:r>
              <a:rPr lang="bg-BG" dirty="0"/>
              <a:t> нормализация са споменати в курса</a:t>
            </a:r>
            <a:endParaRPr lang="en-US" dirty="0"/>
          </a:p>
          <a:p>
            <a:r>
              <a:rPr lang="en-US" dirty="0"/>
              <a:t>Encoding</a:t>
            </a:r>
            <a:r>
              <a:rPr lang="bg-BG" dirty="0"/>
              <a:t> </a:t>
            </a:r>
            <a:r>
              <a:rPr lang="en-US" dirty="0"/>
              <a:t>=</a:t>
            </a:r>
            <a:r>
              <a:rPr lang="bg-BG" dirty="0"/>
              <a:t> </a:t>
            </a:r>
            <a:r>
              <a:rPr lang="bg-BG" dirty="0" err="1"/>
              <a:t>бинариз</a:t>
            </a:r>
            <a:r>
              <a:rPr lang="en-US" dirty="0"/>
              <a:t>a</a:t>
            </a:r>
            <a:r>
              <a:rPr lang="bg-BG" dirty="0" err="1"/>
              <a:t>ция</a:t>
            </a:r>
            <a:endParaRPr lang="en-US" dirty="0"/>
          </a:p>
        </p:txBody>
      </p:sp>
      <p:sp>
        <p:nvSpPr>
          <p:cNvPr id="4" name="Slide Number Placeholder 3"/>
          <p:cNvSpPr>
            <a:spLocks noGrp="1"/>
          </p:cNvSpPr>
          <p:nvPr>
            <p:ph type="sldNum" sz="quarter" idx="5"/>
          </p:nvPr>
        </p:nvSpPr>
        <p:spPr/>
        <p:txBody>
          <a:bodyPr/>
          <a:lstStyle/>
          <a:p>
            <a:fld id="{36EDAB47-8DEE-4F3B-8C2A-62D65B7F3ADF}" type="slidenum">
              <a:rPr lang="en-US" smtClean="0"/>
              <a:t>9</a:t>
            </a:fld>
            <a:endParaRPr lang="en-US"/>
          </a:p>
        </p:txBody>
      </p:sp>
    </p:spTree>
    <p:extLst>
      <p:ext uri="{BB962C8B-B14F-4D97-AF65-F5344CB8AC3E}">
        <p14:creationId xmlns:p14="http://schemas.microsoft.com/office/powerpoint/2010/main" val="40773416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4" name="back-elements1-Gray.jpg" descr="back-elements1-Gray.jp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5" name="Title Text"/>
          <p:cNvSpPr txBox="1">
            <a:spLocks noGrp="1"/>
          </p:cNvSpPr>
          <p:nvPr>
            <p:ph type="title"/>
          </p:nvPr>
        </p:nvSpPr>
        <p:spPr>
          <a:xfrm>
            <a:off x="896144" y="1284404"/>
            <a:ext cx="7614424" cy="1997788"/>
          </a:xfrm>
          <a:prstGeom prst="rect">
            <a:avLst/>
          </a:prstGeom>
        </p:spPr>
        <p:txBody>
          <a:bodyPr/>
          <a:lstStyle>
            <a:lvl1pPr>
              <a:defRPr sz="8000"/>
            </a:lvl1pPr>
          </a:lstStyle>
          <a:p>
            <a:r>
              <a:t>Title Text</a:t>
            </a:r>
          </a:p>
        </p:txBody>
      </p:sp>
      <p:sp>
        <p:nvSpPr>
          <p:cNvPr id="16" name="Body Level One…"/>
          <p:cNvSpPr txBox="1">
            <a:spLocks noGrp="1"/>
          </p:cNvSpPr>
          <p:nvPr>
            <p:ph type="body" sz="quarter" idx="1"/>
          </p:nvPr>
        </p:nvSpPr>
        <p:spPr>
          <a:xfrm>
            <a:off x="948940" y="2883580"/>
            <a:ext cx="5031977" cy="1246787"/>
          </a:xfrm>
          <a:prstGeom prst="rect">
            <a:avLst/>
          </a:prstGeom>
        </p:spPr>
        <p:txBody>
          <a:bodyPr>
            <a:noAutofit/>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r>
              <a:t>Body Level One</a:t>
            </a:r>
          </a:p>
          <a:p>
            <a:pPr lvl="1"/>
            <a:r>
              <a:t>Body Level Two</a:t>
            </a:r>
          </a:p>
          <a:p>
            <a:pPr lvl="2"/>
            <a:r>
              <a:t>Body Level Three</a:t>
            </a:r>
          </a:p>
          <a:p>
            <a:pPr lvl="3"/>
            <a:r>
              <a:t>Body Level Four</a:t>
            </a:r>
          </a:p>
          <a:p>
            <a:pPr lvl="4"/>
            <a:r>
              <a:t>Body Level Five</a:t>
            </a:r>
          </a:p>
        </p:txBody>
      </p:sp>
      <p:pic>
        <p:nvPicPr>
          <p:cNvPr id="17" name="logo col.tif" descr="logo col.tif"/>
          <p:cNvPicPr>
            <a:picLocks noChangeAspect="1"/>
          </p:cNvPicPr>
          <p:nvPr/>
        </p:nvPicPr>
        <p:blipFill>
          <a:blip r:embed="rId3"/>
          <a:stretch>
            <a:fillRect/>
          </a:stretch>
        </p:blipFill>
        <p:spPr>
          <a:xfrm>
            <a:off x="1270000" y="5346700"/>
            <a:ext cx="3124074" cy="880021"/>
          </a:xfrm>
          <a:prstGeom prst="rect">
            <a:avLst/>
          </a:prstGeom>
          <a:ln w="12700">
            <a:miter lim="400000"/>
          </a:ln>
        </p:spPr>
      </p:pic>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Content Placeholder 2">
            <a:extLst>
              <a:ext uri="{FF2B5EF4-FFF2-40B4-BE49-F238E27FC236}">
                <a16:creationId xmlns:a16="http://schemas.microsoft.com/office/drawing/2014/main" id="{D35B1504-C8F9-4181-A6FC-14F734BC7617}"/>
              </a:ext>
            </a:extLst>
          </p:cNvPr>
          <p:cNvSpPr txBox="1"/>
          <p:nvPr userDrawn="1"/>
        </p:nvSpPr>
        <p:spPr>
          <a:xfrm>
            <a:off x="7877802" y="5746070"/>
            <a:ext cx="3799086" cy="396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pPr algn="r">
              <a:spcBef>
                <a:spcPts val="0"/>
              </a:spcBef>
              <a:defRPr sz="2200" cap="all">
                <a:latin typeface="AccordAlternate Regular"/>
                <a:ea typeface="AccordAlternate Regular"/>
                <a:cs typeface="AccordAlternate Regular"/>
                <a:sym typeface="AccordAlternate Regular"/>
              </a:defRPr>
            </a:pPr>
            <a:r>
              <a:rPr lang="en-US" dirty="0"/>
              <a:t>EXCEEDING EXPECTATIONS.</a:t>
            </a:r>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4" name="back-elements1-Gray.jpg" descr="back-elements1-Gray.jp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8" name="logo col.tif" descr="logo col.tif">
            <a:extLst>
              <a:ext uri="{FF2B5EF4-FFF2-40B4-BE49-F238E27FC236}">
                <a16:creationId xmlns:a16="http://schemas.microsoft.com/office/drawing/2014/main" id="{71BBC3CA-613B-4CCD-A129-AE8D62425F22}"/>
              </a:ext>
            </a:extLst>
          </p:cNvPr>
          <p:cNvPicPr>
            <a:picLocks noChangeAspect="1"/>
          </p:cNvPicPr>
          <p:nvPr userDrawn="1"/>
        </p:nvPicPr>
        <p:blipFill>
          <a:blip r:embed="rId3"/>
          <a:stretch>
            <a:fillRect/>
          </a:stretch>
        </p:blipFill>
        <p:spPr>
          <a:xfrm>
            <a:off x="889000" y="6184900"/>
            <a:ext cx="1447800" cy="407832"/>
          </a:xfrm>
          <a:prstGeom prst="rect">
            <a:avLst/>
          </a:prstGeom>
          <a:ln w="12700">
            <a:miter lim="400000"/>
          </a:ln>
        </p:spPr>
      </p:pic>
      <p:sp>
        <p:nvSpPr>
          <p:cNvPr id="10" name="Title Text">
            <a:extLst>
              <a:ext uri="{FF2B5EF4-FFF2-40B4-BE49-F238E27FC236}">
                <a16:creationId xmlns:a16="http://schemas.microsoft.com/office/drawing/2014/main" id="{1CC9858C-88C0-48B8-8683-F80361A592A9}"/>
              </a:ext>
            </a:extLst>
          </p:cNvPr>
          <p:cNvSpPr txBox="1">
            <a:spLocks noGrp="1"/>
          </p:cNvSpPr>
          <p:nvPr>
            <p:ph type="title"/>
          </p:nvPr>
        </p:nvSpPr>
        <p:spPr>
          <a:xfrm>
            <a:off x="896144" y="1284404"/>
            <a:ext cx="7614424" cy="1997788"/>
          </a:xfrm>
          <a:prstGeom prst="rect">
            <a:avLst/>
          </a:prstGeom>
        </p:spPr>
        <p:txBody>
          <a:bodyPr/>
          <a:lstStyle/>
          <a:p>
            <a:r>
              <a:rPr dirty="0"/>
              <a:t>Title Text</a:t>
            </a:r>
          </a:p>
        </p:txBody>
      </p:sp>
      <p:sp>
        <p:nvSpPr>
          <p:cNvPr id="11" name="Body Level One…">
            <a:extLst>
              <a:ext uri="{FF2B5EF4-FFF2-40B4-BE49-F238E27FC236}">
                <a16:creationId xmlns:a16="http://schemas.microsoft.com/office/drawing/2014/main" id="{8CCD7C60-B8E0-4943-A0D7-754306B5C853}"/>
              </a:ext>
            </a:extLst>
          </p:cNvPr>
          <p:cNvSpPr txBox="1">
            <a:spLocks noGrp="1"/>
          </p:cNvSpPr>
          <p:nvPr>
            <p:ph type="body" sz="half" idx="1"/>
          </p:nvPr>
        </p:nvSpPr>
        <p:spPr>
          <a:xfrm>
            <a:off x="885440" y="2794680"/>
            <a:ext cx="6863784" cy="2465925"/>
          </a:xfrm>
          <a:prstGeom prst="rect">
            <a:avLst/>
          </a:prstGeom>
        </p:spPr>
        <p:txBody>
          <a:bodyPr>
            <a:noAutofit/>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3" name="Content Placeholder 2">
            <a:extLst>
              <a:ext uri="{FF2B5EF4-FFF2-40B4-BE49-F238E27FC236}">
                <a16:creationId xmlns:a16="http://schemas.microsoft.com/office/drawing/2014/main" id="{2B59ABE6-A450-4572-9350-AC225FAC5B73}"/>
              </a:ext>
            </a:extLst>
          </p:cNvPr>
          <p:cNvSpPr txBox="1"/>
          <p:nvPr userDrawn="1"/>
        </p:nvSpPr>
        <p:spPr>
          <a:xfrm>
            <a:off x="9194165" y="6340792"/>
            <a:ext cx="2218562" cy="2519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chorCtr="0">
            <a:normAutofit fontScale="92500" lnSpcReduction="10000"/>
          </a:bodyPr>
          <a:lstStyle/>
          <a:p>
            <a:pPr algn="r">
              <a:spcBef>
                <a:spcPts val="0"/>
              </a:spcBef>
              <a:defRPr sz="1300" cap="all">
                <a:latin typeface="AccordAlternate Regular"/>
                <a:ea typeface="AccordAlternate Regular"/>
                <a:cs typeface="AccordAlternate Regular"/>
                <a:sym typeface="AccordAlternate Regular"/>
              </a:defRPr>
            </a:pPr>
            <a:r>
              <a:rPr lang="en-US" dirty="0">
                <a:solidFill>
                  <a:schemeClr val="tx1"/>
                </a:solidFill>
              </a:rPr>
              <a:t>Exceeding expectations.</a:t>
            </a:r>
            <a:endParaRPr dirty="0">
              <a:solidFill>
                <a:schemeClr val="tx1"/>
              </a:solidFill>
            </a:endParaRPr>
          </a:p>
        </p:txBody>
      </p:sp>
    </p:spTree>
    <p:extLst>
      <p:ext uri="{BB962C8B-B14F-4D97-AF65-F5344CB8AC3E}">
        <p14:creationId xmlns:p14="http://schemas.microsoft.com/office/powerpoint/2010/main" val="333316725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82" name="back-elements3-Gray.jpg" descr="back-elements3-Gray.jp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83" name="Title Text"/>
          <p:cNvSpPr txBox="1">
            <a:spLocks noGrp="1"/>
          </p:cNvSpPr>
          <p:nvPr>
            <p:ph type="title"/>
          </p:nvPr>
        </p:nvSpPr>
        <p:spPr>
          <a:xfrm>
            <a:off x="5099031" y="288925"/>
            <a:ext cx="6254769" cy="892969"/>
          </a:xfrm>
          <a:prstGeom prst="rect">
            <a:avLst/>
          </a:prstGeom>
        </p:spPr>
        <p:txBody>
          <a:bodyPr/>
          <a:lstStyle/>
          <a:p>
            <a:r>
              <a:t>Title Text</a:t>
            </a:r>
          </a:p>
        </p:txBody>
      </p:sp>
      <p:sp>
        <p:nvSpPr>
          <p:cNvPr id="84" name="Body Level One…"/>
          <p:cNvSpPr txBox="1">
            <a:spLocks noGrp="1"/>
          </p:cNvSpPr>
          <p:nvPr>
            <p:ph type="body" sz="half" idx="1"/>
          </p:nvPr>
        </p:nvSpPr>
        <p:spPr>
          <a:xfrm>
            <a:off x="5099031" y="1345995"/>
            <a:ext cx="6254769" cy="4351339"/>
          </a:xfrm>
          <a:prstGeom prst="rect">
            <a:avLst/>
          </a:prstGeom>
        </p:spPr>
        <p:txBody>
          <a:bodyPr/>
          <a:lstStyle>
            <a:lvl1pPr marL="212270" indent="-212270"/>
            <a:lvl2pPr marL="704850" indent="-247650"/>
            <a:lvl3pPr marL="1211580" indent="-297180"/>
            <a:lvl4pPr marL="1701800" indent="-330200"/>
            <a:lvl5pPr marL="2159000" indent="-330200"/>
          </a:lstStyle>
          <a:p>
            <a:r>
              <a:t>Body Level One</a:t>
            </a:r>
          </a:p>
          <a:p>
            <a:pPr lvl="1"/>
            <a:r>
              <a:t>Body Level Two</a:t>
            </a:r>
          </a:p>
          <a:p>
            <a:pPr lvl="2"/>
            <a:r>
              <a:t>Body Level Three</a:t>
            </a:r>
          </a:p>
          <a:p>
            <a:pPr lvl="3"/>
            <a:r>
              <a:t>Body Level Four</a:t>
            </a:r>
          </a:p>
          <a:p>
            <a:pPr lvl="4"/>
            <a:r>
              <a:t>Body Level Five</a:t>
            </a:r>
          </a:p>
        </p:txBody>
      </p:sp>
      <p:sp>
        <p:nvSpPr>
          <p:cNvPr id="85" name="Content Placeholder 2"/>
          <p:cNvSpPr txBox="1"/>
          <p:nvPr/>
        </p:nvSpPr>
        <p:spPr>
          <a:xfrm>
            <a:off x="10577714" y="6151707"/>
            <a:ext cx="1577977" cy="728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pPr>
              <a:defRPr sz="1600"/>
            </a:pPr>
            <a:r>
              <a:t>BRIGHT PEOPLE.</a:t>
            </a:r>
            <a:br/>
            <a:r>
              <a:t>BRAVE WAYS.</a:t>
            </a:r>
          </a:p>
        </p:txBody>
      </p:sp>
      <p:pic>
        <p:nvPicPr>
          <p:cNvPr id="86" name="logo.tif" descr="logo.tif"/>
          <p:cNvPicPr>
            <a:picLocks noChangeAspect="1"/>
          </p:cNvPicPr>
          <p:nvPr/>
        </p:nvPicPr>
        <p:blipFill>
          <a:blip r:embed="rId3"/>
          <a:stretch>
            <a:fillRect/>
          </a:stretch>
        </p:blipFill>
        <p:spPr>
          <a:xfrm>
            <a:off x="889000" y="6183753"/>
            <a:ext cx="1446787" cy="407547"/>
          </a:xfrm>
          <a:prstGeom prst="rect">
            <a:avLst/>
          </a:prstGeom>
          <a:ln w="12700">
            <a:miter lim="400000"/>
          </a:ln>
        </p:spPr>
      </p:pic>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Content Placeholder 2">
            <a:extLst>
              <a:ext uri="{FF2B5EF4-FFF2-40B4-BE49-F238E27FC236}">
                <a16:creationId xmlns:a16="http://schemas.microsoft.com/office/drawing/2014/main" id="{4FAB4583-5EAB-4AC1-B70D-40F3D423F744}"/>
              </a:ext>
            </a:extLst>
          </p:cNvPr>
          <p:cNvSpPr txBox="1"/>
          <p:nvPr userDrawn="1"/>
        </p:nvSpPr>
        <p:spPr>
          <a:xfrm>
            <a:off x="9194165" y="6340792"/>
            <a:ext cx="2218562" cy="2519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chorCtr="0">
            <a:normAutofit fontScale="92500" lnSpcReduction="10000"/>
          </a:bodyPr>
          <a:lstStyle/>
          <a:p>
            <a:pPr algn="r">
              <a:spcBef>
                <a:spcPts val="0"/>
              </a:spcBef>
              <a:defRPr sz="1300" cap="all">
                <a:latin typeface="AccordAlternate Regular"/>
                <a:ea typeface="AccordAlternate Regular"/>
                <a:cs typeface="AccordAlternate Regular"/>
                <a:sym typeface="AccordAlternate Regular"/>
              </a:defRPr>
            </a:pPr>
            <a:r>
              <a:rPr lang="en-US" dirty="0">
                <a:solidFill>
                  <a:schemeClr val="tx2"/>
                </a:solidFill>
              </a:rPr>
              <a:t>Exceeding expectations.</a:t>
            </a:r>
            <a:endParaRPr dirty="0">
              <a:solidFill>
                <a:schemeClr val="tx2"/>
              </a:solidFill>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reserve="1">
  <p:cSld name="1_Title and Content Minimal Branding">
    <p:spTree>
      <p:nvGrpSpPr>
        <p:cNvPr id="1" name=""/>
        <p:cNvGrpSpPr/>
        <p:nvPr/>
      </p:nvGrpSpPr>
      <p:grpSpPr>
        <a:xfrm>
          <a:off x="0" y="0"/>
          <a:ext cx="0" cy="0"/>
          <a:chOff x="0" y="0"/>
          <a:chExt cx="0" cy="0"/>
        </a:xfrm>
      </p:grpSpPr>
      <p:pic>
        <p:nvPicPr>
          <p:cNvPr id="7" name="back-elements2-Gray.jpg" descr="back-elements2-Gray.jpg">
            <a:extLst>
              <a:ext uri="{FF2B5EF4-FFF2-40B4-BE49-F238E27FC236}">
                <a16:creationId xmlns:a16="http://schemas.microsoft.com/office/drawing/2014/main" id="{29FA4F86-DD73-4971-8A17-7994E6545864}"/>
              </a:ext>
            </a:extLst>
          </p:cNvPr>
          <p:cNvPicPr>
            <a:picLocks noChangeAspect="1"/>
          </p:cNvPicPr>
          <p:nvPr userDrawn="1"/>
        </p:nvPicPr>
        <p:blipFill>
          <a:blip r:embed="rId2"/>
          <a:srcRect t="30616" b="56363"/>
          <a:stretch>
            <a:fillRect/>
          </a:stretch>
        </p:blipFill>
        <p:spPr>
          <a:xfrm>
            <a:off x="0" y="5966442"/>
            <a:ext cx="12192001" cy="892920"/>
          </a:xfrm>
          <a:prstGeom prst="rect">
            <a:avLst/>
          </a:prstGeom>
          <a:ln w="12700">
            <a:miter lim="400000"/>
          </a:ln>
        </p:spPr>
      </p:pic>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9" name="logo.tif" descr="logo.tif">
            <a:extLst>
              <a:ext uri="{FF2B5EF4-FFF2-40B4-BE49-F238E27FC236}">
                <a16:creationId xmlns:a16="http://schemas.microsoft.com/office/drawing/2014/main" id="{626EA4C8-C57F-45AC-A624-8994AC28E196}"/>
              </a:ext>
            </a:extLst>
          </p:cNvPr>
          <p:cNvPicPr>
            <a:picLocks noChangeAspect="1"/>
          </p:cNvPicPr>
          <p:nvPr userDrawn="1"/>
        </p:nvPicPr>
        <p:blipFill>
          <a:blip r:embed="rId3"/>
          <a:stretch>
            <a:fillRect/>
          </a:stretch>
        </p:blipFill>
        <p:spPr>
          <a:xfrm>
            <a:off x="889000" y="6183753"/>
            <a:ext cx="1446787" cy="407547"/>
          </a:xfrm>
          <a:prstGeom prst="rect">
            <a:avLst/>
          </a:prstGeom>
          <a:ln w="12700">
            <a:miter lim="400000"/>
          </a:ln>
        </p:spPr>
      </p:pic>
      <p:sp>
        <p:nvSpPr>
          <p:cNvPr id="2" name="Content Placeholder 2">
            <a:extLst>
              <a:ext uri="{FF2B5EF4-FFF2-40B4-BE49-F238E27FC236}">
                <a16:creationId xmlns:a16="http://schemas.microsoft.com/office/drawing/2014/main" id="{8A433F70-F997-438A-8AE3-374CCD3E8484}"/>
              </a:ext>
            </a:extLst>
          </p:cNvPr>
          <p:cNvSpPr txBox="1"/>
          <p:nvPr userDrawn="1"/>
        </p:nvSpPr>
        <p:spPr>
          <a:xfrm>
            <a:off x="9194165" y="6340792"/>
            <a:ext cx="2218562" cy="2519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chorCtr="0">
            <a:normAutofit fontScale="92500" lnSpcReduction="10000"/>
          </a:bodyPr>
          <a:lstStyle/>
          <a:p>
            <a:pPr algn="r">
              <a:spcBef>
                <a:spcPts val="0"/>
              </a:spcBef>
              <a:defRPr sz="1300" cap="all">
                <a:latin typeface="AccordAlternate Regular"/>
                <a:ea typeface="AccordAlternate Regular"/>
                <a:cs typeface="AccordAlternate Regular"/>
                <a:sym typeface="AccordAlternate Regular"/>
              </a:defRPr>
            </a:pPr>
            <a:r>
              <a:rPr lang="en-US" dirty="0">
                <a:solidFill>
                  <a:schemeClr val="tx1"/>
                </a:solidFill>
              </a:rPr>
              <a:t>Exceeding expectations.</a:t>
            </a:r>
            <a:endParaRPr dirty="0">
              <a:solidFill>
                <a:schemeClr val="tx1"/>
              </a:solidFill>
            </a:endParaRPr>
          </a:p>
        </p:txBody>
      </p:sp>
    </p:spTree>
    <p:extLst>
      <p:ext uri="{BB962C8B-B14F-4D97-AF65-F5344CB8AC3E}">
        <p14:creationId xmlns:p14="http://schemas.microsoft.com/office/powerpoint/2010/main" val="62014924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 pict">
    <p:spTree>
      <p:nvGrpSpPr>
        <p:cNvPr id="1" name=""/>
        <p:cNvGrpSpPr/>
        <p:nvPr/>
      </p:nvGrpSpPr>
      <p:grpSpPr>
        <a:xfrm>
          <a:off x="0" y="0"/>
          <a:ext cx="0" cy="0"/>
          <a:chOff x="0" y="0"/>
          <a:chExt cx="0" cy="0"/>
        </a:xfrm>
      </p:grpSpPr>
      <p:sp>
        <p:nvSpPr>
          <p:cNvPr id="95" name="Title Text"/>
          <p:cNvSpPr txBox="1">
            <a:spLocks noGrp="1"/>
          </p:cNvSpPr>
          <p:nvPr>
            <p:ph type="title"/>
          </p:nvPr>
        </p:nvSpPr>
        <p:spPr>
          <a:prstGeom prst="rect">
            <a:avLst/>
          </a:prstGeom>
        </p:spPr>
        <p:txBody>
          <a:bodyPr/>
          <a:lstStyle/>
          <a:p>
            <a:r>
              <a:t>Title Text</a:t>
            </a:r>
          </a:p>
        </p:txBody>
      </p:sp>
      <p:sp>
        <p:nvSpPr>
          <p:cNvPr id="96" name="Body Level One…"/>
          <p:cNvSpPr txBox="1">
            <a:spLocks noGrp="1"/>
          </p:cNvSpPr>
          <p:nvPr>
            <p:ph type="body" sz="half" idx="1"/>
          </p:nvPr>
        </p:nvSpPr>
        <p:spPr>
          <a:xfrm>
            <a:off x="838200" y="1345995"/>
            <a:ext cx="4690654" cy="43513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7" name="Picture Placeholder 2"/>
          <p:cNvSpPr>
            <a:spLocks noGrp="1"/>
          </p:cNvSpPr>
          <p:nvPr>
            <p:ph type="pic" sz="half" idx="13"/>
          </p:nvPr>
        </p:nvSpPr>
        <p:spPr>
          <a:xfrm>
            <a:off x="5794940" y="1367159"/>
            <a:ext cx="5501728" cy="4344214"/>
          </a:xfrm>
          <a:prstGeom prst="rect">
            <a:avLst/>
          </a:prstGeom>
        </p:spPr>
        <p:txBody>
          <a:bodyPr lIns="91439" tIns="45719" rIns="91439" bIns="45719">
            <a:noAutofit/>
          </a:bodyPr>
          <a:lstStyle/>
          <a:p>
            <a:endParaRPr/>
          </a:p>
        </p:txBody>
      </p:sp>
      <p:pic>
        <p:nvPicPr>
          <p:cNvPr id="98" name="back-elements2-Gray.jpg" descr="back-elements2-Gray.jpg"/>
          <p:cNvPicPr>
            <a:picLocks noChangeAspect="1"/>
          </p:cNvPicPr>
          <p:nvPr/>
        </p:nvPicPr>
        <p:blipFill>
          <a:blip r:embed="rId2"/>
          <a:srcRect t="30616" b="56363"/>
          <a:stretch>
            <a:fillRect/>
          </a:stretch>
        </p:blipFill>
        <p:spPr>
          <a:xfrm>
            <a:off x="0" y="5966442"/>
            <a:ext cx="12192001" cy="892920"/>
          </a:xfrm>
          <a:prstGeom prst="rect">
            <a:avLst/>
          </a:prstGeom>
          <a:ln w="12700">
            <a:miter lim="400000"/>
          </a:ln>
        </p:spPr>
      </p:pic>
      <p:pic>
        <p:nvPicPr>
          <p:cNvPr id="100" name="logo.tif" descr="logo.tif"/>
          <p:cNvPicPr>
            <a:picLocks noChangeAspect="1"/>
          </p:cNvPicPr>
          <p:nvPr/>
        </p:nvPicPr>
        <p:blipFill>
          <a:blip r:embed="rId3"/>
          <a:stretch>
            <a:fillRect/>
          </a:stretch>
        </p:blipFill>
        <p:spPr>
          <a:xfrm>
            <a:off x="889000" y="6183753"/>
            <a:ext cx="1446787" cy="407547"/>
          </a:xfrm>
          <a:prstGeom prst="rect">
            <a:avLst/>
          </a:prstGeom>
          <a:ln w="12700">
            <a:miter lim="400000"/>
          </a:ln>
        </p:spPr>
      </p:pic>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Content Placeholder 2">
            <a:extLst>
              <a:ext uri="{FF2B5EF4-FFF2-40B4-BE49-F238E27FC236}">
                <a16:creationId xmlns:a16="http://schemas.microsoft.com/office/drawing/2014/main" id="{723371BA-24C1-46CD-A5AC-CCA59EAAB5C4}"/>
              </a:ext>
            </a:extLst>
          </p:cNvPr>
          <p:cNvSpPr txBox="1"/>
          <p:nvPr userDrawn="1"/>
        </p:nvSpPr>
        <p:spPr>
          <a:xfrm>
            <a:off x="9194165" y="6340792"/>
            <a:ext cx="2218562" cy="2519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chorCtr="0">
            <a:normAutofit fontScale="92500" lnSpcReduction="10000"/>
          </a:bodyPr>
          <a:lstStyle/>
          <a:p>
            <a:pPr algn="r">
              <a:spcBef>
                <a:spcPts val="0"/>
              </a:spcBef>
              <a:defRPr sz="1300" cap="all">
                <a:latin typeface="AccordAlternate Regular"/>
                <a:ea typeface="AccordAlternate Regular"/>
                <a:cs typeface="AccordAlternate Regular"/>
                <a:sym typeface="AccordAlternate Regular"/>
              </a:defRPr>
            </a:pPr>
            <a:r>
              <a:rPr lang="en-US" dirty="0">
                <a:solidFill>
                  <a:schemeClr val="tx1"/>
                </a:solidFill>
              </a:rPr>
              <a:t>Exceeding expectations.</a:t>
            </a:r>
            <a:endParaRPr dirty="0">
              <a:solidFill>
                <a:schemeClr val="tx1"/>
              </a:solidFill>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reserve="1">
  <p:cSld name="Title and Content Minimal Branding">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49" name="logo col.tif" descr="logo col.tif"/>
          <p:cNvPicPr>
            <a:picLocks noChangeAspect="1"/>
          </p:cNvPicPr>
          <p:nvPr/>
        </p:nvPicPr>
        <p:blipFill>
          <a:blip r:embed="rId2"/>
          <a:stretch>
            <a:fillRect/>
          </a:stretch>
        </p:blipFill>
        <p:spPr>
          <a:xfrm>
            <a:off x="889000" y="6184900"/>
            <a:ext cx="1447800" cy="407832"/>
          </a:xfrm>
          <a:prstGeom prst="rect">
            <a:avLst/>
          </a:prstGeom>
          <a:ln w="12700">
            <a:miter lim="400000"/>
          </a:ln>
        </p:spPr>
      </p:pic>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Content Placeholder 2">
            <a:extLst>
              <a:ext uri="{FF2B5EF4-FFF2-40B4-BE49-F238E27FC236}">
                <a16:creationId xmlns:a16="http://schemas.microsoft.com/office/drawing/2014/main" id="{7A92B4ED-196A-445A-8482-6A0AADA58D00}"/>
              </a:ext>
            </a:extLst>
          </p:cNvPr>
          <p:cNvSpPr txBox="1"/>
          <p:nvPr userDrawn="1"/>
        </p:nvSpPr>
        <p:spPr>
          <a:xfrm>
            <a:off x="9194165" y="6340792"/>
            <a:ext cx="2218562" cy="2519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chorCtr="0">
            <a:normAutofit fontScale="92500" lnSpcReduction="10000"/>
          </a:bodyPr>
          <a:lstStyle/>
          <a:p>
            <a:pPr algn="r">
              <a:spcBef>
                <a:spcPts val="0"/>
              </a:spcBef>
              <a:defRPr sz="1300" cap="all">
                <a:latin typeface="AccordAlternate Regular"/>
                <a:ea typeface="AccordAlternate Regular"/>
                <a:cs typeface="AccordAlternate Regular"/>
                <a:sym typeface="AccordAlternate Regular"/>
              </a:defRPr>
            </a:pPr>
            <a:r>
              <a:rPr lang="en-US" dirty="0">
                <a:solidFill>
                  <a:schemeClr val="tx2"/>
                </a:solidFill>
              </a:rPr>
              <a:t>Exceeding expectations.</a:t>
            </a:r>
            <a:endParaRPr dirty="0">
              <a:solidFill>
                <a:schemeClr val="tx2"/>
              </a:solidFill>
            </a:endParaRPr>
          </a:p>
        </p:txBody>
      </p:sp>
    </p:spTree>
    <p:extLst>
      <p:ext uri="{BB962C8B-B14F-4D97-AF65-F5344CB8AC3E}">
        <p14:creationId xmlns:p14="http://schemas.microsoft.com/office/powerpoint/2010/main" val="9371251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288925"/>
            <a:ext cx="10515600" cy="892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345995"/>
            <a:ext cx="10515600"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lvl2pPr marL="746521" indent="-289321"/>
            <a:lvl3pPr marL="1234879" indent="-320479"/>
            <a:lvl4pPr marL="1714500" indent="-342900"/>
            <a:lvl5pPr marL="2184888" indent="-356088"/>
          </a:lstStyle>
          <a:p>
            <a:r>
              <a:t>Body Level One</a:t>
            </a:r>
          </a:p>
          <a:p>
            <a:pPr lvl="1"/>
            <a:r>
              <a:t>Body Level Two</a:t>
            </a:r>
          </a:p>
          <a:p>
            <a:pPr lvl="2"/>
            <a:r>
              <a:t>Body Level Three</a:t>
            </a:r>
          </a:p>
          <a:p>
            <a:pPr lvl="3"/>
            <a:r>
              <a:t>Body Level Four</a:t>
            </a:r>
          </a:p>
          <a:p>
            <a:pPr lvl="4"/>
            <a:r>
              <a:t>Body Level Five</a:t>
            </a:r>
          </a:p>
        </p:txBody>
      </p:sp>
      <p:pic>
        <p:nvPicPr>
          <p:cNvPr id="4" name="back-elements2-Gray.jpg" descr="back-elements2-Gray.jpg"/>
          <p:cNvPicPr>
            <a:picLocks noChangeAspect="1"/>
          </p:cNvPicPr>
          <p:nvPr userDrawn="1"/>
        </p:nvPicPr>
        <p:blipFill>
          <a:blip r:embed="rId8"/>
          <a:srcRect t="30616" b="56363"/>
          <a:stretch>
            <a:fillRect/>
          </a:stretch>
        </p:blipFill>
        <p:spPr>
          <a:xfrm>
            <a:off x="0" y="5966442"/>
            <a:ext cx="12192001" cy="892920"/>
          </a:xfrm>
          <a:prstGeom prst="rect">
            <a:avLst/>
          </a:prstGeom>
          <a:ln w="12700">
            <a:miter lim="400000"/>
          </a:ln>
        </p:spPr>
      </p:pic>
      <p:pic>
        <p:nvPicPr>
          <p:cNvPr id="6" name="logo.tif" descr="logo.tif"/>
          <p:cNvPicPr>
            <a:picLocks noChangeAspect="1"/>
          </p:cNvPicPr>
          <p:nvPr/>
        </p:nvPicPr>
        <p:blipFill>
          <a:blip r:embed="rId9"/>
          <a:stretch>
            <a:fillRect/>
          </a:stretch>
        </p:blipFill>
        <p:spPr>
          <a:xfrm>
            <a:off x="889000" y="6183753"/>
            <a:ext cx="1446787" cy="407547"/>
          </a:xfrm>
          <a:prstGeom prst="rect">
            <a:avLst/>
          </a:prstGeom>
          <a:ln w="12700">
            <a:miter lim="400000"/>
          </a:ln>
        </p:spPr>
      </p:pic>
      <p:sp>
        <p:nvSpPr>
          <p:cNvPr id="7" name="Slide Number"/>
          <p:cNvSpPr txBox="1">
            <a:spLocks noGrp="1"/>
          </p:cNvSpPr>
          <p:nvPr>
            <p:ph type="sldNum" sz="quarter" idx="2"/>
          </p:nvPr>
        </p:nvSpPr>
        <p:spPr>
          <a:xfrm>
            <a:off x="11353800" y="6340793"/>
            <a:ext cx="323087" cy="396239"/>
          </a:xfrm>
          <a:prstGeom prst="rect">
            <a:avLst/>
          </a:prstGeom>
          <a:ln w="12700">
            <a:miter lim="400000"/>
          </a:ln>
        </p:spPr>
        <p:txBody>
          <a:bodyPr wrap="none" lIns="45718" tIns="45718" rIns="45718" bIns="45718" anchor="ctr">
            <a:spAutoFit/>
          </a:bodyPr>
          <a:lstStyle/>
          <a:p>
            <a:fld id="{86CB4B4D-7CA3-9044-876B-883B54F8677D}" type="slidenum">
              <a:t>‹#›</a:t>
            </a:fld>
            <a:endParaRPr/>
          </a:p>
        </p:txBody>
      </p:sp>
      <p:sp>
        <p:nvSpPr>
          <p:cNvPr id="9" name="Content Placeholder 2">
            <a:extLst>
              <a:ext uri="{FF2B5EF4-FFF2-40B4-BE49-F238E27FC236}">
                <a16:creationId xmlns:a16="http://schemas.microsoft.com/office/drawing/2014/main" id="{FED2230C-DEF7-4D99-9B23-8564BE842F4C}"/>
              </a:ext>
            </a:extLst>
          </p:cNvPr>
          <p:cNvSpPr txBox="1"/>
          <p:nvPr userDrawn="1"/>
        </p:nvSpPr>
        <p:spPr>
          <a:xfrm>
            <a:off x="9194165" y="6340792"/>
            <a:ext cx="2218562" cy="2519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chorCtr="0">
            <a:normAutofit fontScale="92500" lnSpcReduction="10000"/>
          </a:bodyPr>
          <a:lstStyle/>
          <a:p>
            <a:pPr algn="r">
              <a:spcBef>
                <a:spcPts val="0"/>
              </a:spcBef>
              <a:defRPr sz="1300" cap="all">
                <a:latin typeface="AccordAlternate Regular"/>
                <a:ea typeface="AccordAlternate Regular"/>
                <a:cs typeface="AccordAlternate Regular"/>
                <a:sym typeface="AccordAlternate Regular"/>
              </a:defRPr>
            </a:pPr>
            <a:r>
              <a:rPr lang="en-US" dirty="0">
                <a:solidFill>
                  <a:schemeClr val="tx1"/>
                </a:solidFill>
              </a:rPr>
              <a:t>Exceeding expectations.</a:t>
            </a:r>
            <a:endParaRPr dirty="0">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9" r:id="rId2"/>
    <p:sldLayoutId id="2147483655" r:id="rId3"/>
    <p:sldLayoutId id="2147483660" r:id="rId4"/>
    <p:sldLayoutId id="2147483656" r:id="rId5"/>
    <p:sldLayoutId id="2147483661" r:id="rId6"/>
  </p:sldLayoutIdLst>
  <p:transition spd="med"/>
  <p:txStyles>
    <p:titleStyle>
      <a:lvl1pPr marL="0" marR="0" indent="0" algn="l" defTabSz="914400" rtl="0" latinLnBrk="0">
        <a:lnSpc>
          <a:spcPct val="90000"/>
        </a:lnSpc>
        <a:spcBef>
          <a:spcPts val="0"/>
        </a:spcBef>
        <a:spcAft>
          <a:spcPts val="0"/>
        </a:spcAft>
        <a:buClrTx/>
        <a:buSzTx/>
        <a:buFontTx/>
        <a:buNone/>
        <a:tabLst/>
        <a:defRPr sz="4500" b="0" i="0" u="none" strike="noStrike" cap="all" spc="0" baseline="0">
          <a:ln>
            <a:noFill/>
          </a:ln>
          <a:solidFill>
            <a:srgbClr val="666666"/>
          </a:solidFill>
          <a:uFillTx/>
          <a:latin typeface="AccordAlternate Regular"/>
          <a:ea typeface="AccordAlternate Regular"/>
          <a:cs typeface="AccordAlternate Regular"/>
          <a:sym typeface="AccordAlternate Regular"/>
        </a:defRPr>
      </a:lvl1pPr>
      <a:lvl2pPr marL="0" marR="0" indent="0" algn="l" defTabSz="914400" rtl="0" latinLnBrk="0">
        <a:lnSpc>
          <a:spcPct val="90000"/>
        </a:lnSpc>
        <a:spcBef>
          <a:spcPts val="0"/>
        </a:spcBef>
        <a:spcAft>
          <a:spcPts val="0"/>
        </a:spcAft>
        <a:buClrTx/>
        <a:buSzTx/>
        <a:buFontTx/>
        <a:buNone/>
        <a:tabLst/>
        <a:defRPr sz="4500" b="0" i="0" u="none" strike="noStrike" cap="all" spc="0" baseline="0">
          <a:ln>
            <a:noFill/>
          </a:ln>
          <a:solidFill>
            <a:srgbClr val="666666"/>
          </a:solidFill>
          <a:uFillTx/>
          <a:latin typeface="AccordAlternate Regular"/>
          <a:ea typeface="AccordAlternate Regular"/>
          <a:cs typeface="AccordAlternate Regular"/>
          <a:sym typeface="AccordAlternate Regular"/>
        </a:defRPr>
      </a:lvl2pPr>
      <a:lvl3pPr marL="0" marR="0" indent="0" algn="l" defTabSz="914400" rtl="0" latinLnBrk="0">
        <a:lnSpc>
          <a:spcPct val="90000"/>
        </a:lnSpc>
        <a:spcBef>
          <a:spcPts val="0"/>
        </a:spcBef>
        <a:spcAft>
          <a:spcPts val="0"/>
        </a:spcAft>
        <a:buClrTx/>
        <a:buSzTx/>
        <a:buFontTx/>
        <a:buNone/>
        <a:tabLst/>
        <a:defRPr sz="4500" b="0" i="0" u="none" strike="noStrike" cap="all" spc="0" baseline="0">
          <a:ln>
            <a:noFill/>
          </a:ln>
          <a:solidFill>
            <a:srgbClr val="666666"/>
          </a:solidFill>
          <a:uFillTx/>
          <a:latin typeface="AccordAlternate Regular"/>
          <a:ea typeface="AccordAlternate Regular"/>
          <a:cs typeface="AccordAlternate Regular"/>
          <a:sym typeface="AccordAlternate Regular"/>
        </a:defRPr>
      </a:lvl3pPr>
      <a:lvl4pPr marL="0" marR="0" indent="0" algn="l" defTabSz="914400" rtl="0" latinLnBrk="0">
        <a:lnSpc>
          <a:spcPct val="90000"/>
        </a:lnSpc>
        <a:spcBef>
          <a:spcPts val="0"/>
        </a:spcBef>
        <a:spcAft>
          <a:spcPts val="0"/>
        </a:spcAft>
        <a:buClrTx/>
        <a:buSzTx/>
        <a:buFontTx/>
        <a:buNone/>
        <a:tabLst/>
        <a:defRPr sz="4500" b="0" i="0" u="none" strike="noStrike" cap="all" spc="0" baseline="0">
          <a:ln>
            <a:noFill/>
          </a:ln>
          <a:solidFill>
            <a:srgbClr val="666666"/>
          </a:solidFill>
          <a:uFillTx/>
          <a:latin typeface="AccordAlternate Regular"/>
          <a:ea typeface="AccordAlternate Regular"/>
          <a:cs typeface="AccordAlternate Regular"/>
          <a:sym typeface="AccordAlternate Regular"/>
        </a:defRPr>
      </a:lvl4pPr>
      <a:lvl5pPr marL="0" marR="0" indent="0" algn="l" defTabSz="914400" rtl="0" latinLnBrk="0">
        <a:lnSpc>
          <a:spcPct val="90000"/>
        </a:lnSpc>
        <a:spcBef>
          <a:spcPts val="0"/>
        </a:spcBef>
        <a:spcAft>
          <a:spcPts val="0"/>
        </a:spcAft>
        <a:buClrTx/>
        <a:buSzTx/>
        <a:buFontTx/>
        <a:buNone/>
        <a:tabLst/>
        <a:defRPr sz="4500" b="0" i="0" u="none" strike="noStrike" cap="all" spc="0" baseline="0">
          <a:ln>
            <a:noFill/>
          </a:ln>
          <a:solidFill>
            <a:srgbClr val="666666"/>
          </a:solidFill>
          <a:uFillTx/>
          <a:latin typeface="AccordAlternate Regular"/>
          <a:ea typeface="AccordAlternate Regular"/>
          <a:cs typeface="AccordAlternate Regular"/>
          <a:sym typeface="AccordAlternate Regular"/>
        </a:defRPr>
      </a:lvl5pPr>
      <a:lvl6pPr marL="0" marR="0" indent="0" algn="l" defTabSz="914400" rtl="0" latinLnBrk="0">
        <a:lnSpc>
          <a:spcPct val="90000"/>
        </a:lnSpc>
        <a:spcBef>
          <a:spcPts val="0"/>
        </a:spcBef>
        <a:spcAft>
          <a:spcPts val="0"/>
        </a:spcAft>
        <a:buClrTx/>
        <a:buSzTx/>
        <a:buFontTx/>
        <a:buNone/>
        <a:tabLst/>
        <a:defRPr sz="4500" b="0" i="0" u="none" strike="noStrike" cap="all" spc="0" baseline="0">
          <a:ln>
            <a:noFill/>
          </a:ln>
          <a:solidFill>
            <a:srgbClr val="666666"/>
          </a:solidFill>
          <a:uFillTx/>
          <a:latin typeface="AccordAlternate Regular"/>
          <a:ea typeface="AccordAlternate Regular"/>
          <a:cs typeface="AccordAlternate Regular"/>
          <a:sym typeface="AccordAlternate Regular"/>
        </a:defRPr>
      </a:lvl6pPr>
      <a:lvl7pPr marL="0" marR="0" indent="0" algn="l" defTabSz="914400" rtl="0" latinLnBrk="0">
        <a:lnSpc>
          <a:spcPct val="90000"/>
        </a:lnSpc>
        <a:spcBef>
          <a:spcPts val="0"/>
        </a:spcBef>
        <a:spcAft>
          <a:spcPts val="0"/>
        </a:spcAft>
        <a:buClrTx/>
        <a:buSzTx/>
        <a:buFontTx/>
        <a:buNone/>
        <a:tabLst/>
        <a:defRPr sz="4500" b="0" i="0" u="none" strike="noStrike" cap="all" spc="0" baseline="0">
          <a:ln>
            <a:noFill/>
          </a:ln>
          <a:solidFill>
            <a:srgbClr val="666666"/>
          </a:solidFill>
          <a:uFillTx/>
          <a:latin typeface="AccordAlternate Regular"/>
          <a:ea typeface="AccordAlternate Regular"/>
          <a:cs typeface="AccordAlternate Regular"/>
          <a:sym typeface="AccordAlternate Regular"/>
        </a:defRPr>
      </a:lvl7pPr>
      <a:lvl8pPr marL="0" marR="0" indent="0" algn="l" defTabSz="914400" rtl="0" latinLnBrk="0">
        <a:lnSpc>
          <a:spcPct val="90000"/>
        </a:lnSpc>
        <a:spcBef>
          <a:spcPts val="0"/>
        </a:spcBef>
        <a:spcAft>
          <a:spcPts val="0"/>
        </a:spcAft>
        <a:buClrTx/>
        <a:buSzTx/>
        <a:buFontTx/>
        <a:buNone/>
        <a:tabLst/>
        <a:defRPr sz="4500" b="0" i="0" u="none" strike="noStrike" cap="all" spc="0" baseline="0">
          <a:ln>
            <a:noFill/>
          </a:ln>
          <a:solidFill>
            <a:srgbClr val="666666"/>
          </a:solidFill>
          <a:uFillTx/>
          <a:latin typeface="AccordAlternate Regular"/>
          <a:ea typeface="AccordAlternate Regular"/>
          <a:cs typeface="AccordAlternate Regular"/>
          <a:sym typeface="AccordAlternate Regular"/>
        </a:defRPr>
      </a:lvl8pPr>
      <a:lvl9pPr marL="0" marR="0" indent="0" algn="l" defTabSz="914400" rtl="0" latinLnBrk="0">
        <a:lnSpc>
          <a:spcPct val="90000"/>
        </a:lnSpc>
        <a:spcBef>
          <a:spcPts val="0"/>
        </a:spcBef>
        <a:spcAft>
          <a:spcPts val="0"/>
        </a:spcAft>
        <a:buClrTx/>
        <a:buSzTx/>
        <a:buFontTx/>
        <a:buNone/>
        <a:tabLst/>
        <a:defRPr sz="4500" b="0" i="0" u="none" strike="noStrike" cap="all" spc="0" baseline="0">
          <a:ln>
            <a:noFill/>
          </a:ln>
          <a:solidFill>
            <a:srgbClr val="666666"/>
          </a:solidFill>
          <a:uFillTx/>
          <a:latin typeface="AccordAlternate Regular"/>
          <a:ea typeface="AccordAlternate Regular"/>
          <a:cs typeface="AccordAlternate Regular"/>
          <a:sym typeface="AccordAlternate Regular"/>
        </a:defRPr>
      </a:lvl9pPr>
    </p:titleStyle>
    <p:bodyStyle>
      <a:lvl1pPr marL="315001" marR="0" indent="-315001" algn="l" defTabSz="914400" rtl="0" latinLnBrk="0">
        <a:lnSpc>
          <a:spcPct val="90000"/>
        </a:lnSpc>
        <a:spcBef>
          <a:spcPts val="800"/>
        </a:spcBef>
        <a:spcAft>
          <a:spcPts val="0"/>
        </a:spcAft>
        <a:buClr>
          <a:srgbClr val="CC0000"/>
        </a:buClr>
        <a:buSzPct val="14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1pPr>
      <a:lvl2pPr marL="704850" marR="0" indent="-247650" algn="l" defTabSz="914400" rtl="0" latinLnBrk="0">
        <a:lnSpc>
          <a:spcPct val="90000"/>
        </a:lnSpc>
        <a:spcBef>
          <a:spcPts val="800"/>
        </a:spcBef>
        <a:spcAft>
          <a:spcPts val="0"/>
        </a:spcAft>
        <a:buClr>
          <a:srgbClr val="CC0000"/>
        </a:buClr>
        <a:buSzPct val="15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2pPr>
      <a:lvl3pPr marL="1211580" marR="0" indent="-297180" algn="l" defTabSz="914400" rtl="0" latinLnBrk="0">
        <a:lnSpc>
          <a:spcPct val="90000"/>
        </a:lnSpc>
        <a:spcBef>
          <a:spcPts val="800"/>
        </a:spcBef>
        <a:spcAft>
          <a:spcPts val="0"/>
        </a:spcAft>
        <a:buClr>
          <a:srgbClr val="CC0000"/>
        </a:buClr>
        <a:buSzPct val="15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3pPr>
      <a:lvl4pPr marL="1701800" marR="0" indent="-330200" algn="l" defTabSz="914400" rtl="0" latinLnBrk="0">
        <a:lnSpc>
          <a:spcPct val="90000"/>
        </a:lnSpc>
        <a:spcBef>
          <a:spcPts val="800"/>
        </a:spcBef>
        <a:spcAft>
          <a:spcPts val="0"/>
        </a:spcAft>
        <a:buClr>
          <a:srgbClr val="CC0000"/>
        </a:buClr>
        <a:buSzPct val="15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4pPr>
      <a:lvl5pPr marL="2159000" marR="0" indent="-330200" algn="l" defTabSz="914400" rtl="0" latinLnBrk="0">
        <a:lnSpc>
          <a:spcPct val="90000"/>
        </a:lnSpc>
        <a:spcBef>
          <a:spcPts val="800"/>
        </a:spcBef>
        <a:spcAft>
          <a:spcPts val="0"/>
        </a:spcAft>
        <a:buClr>
          <a:srgbClr val="CC0000"/>
        </a:buClr>
        <a:buSzPct val="15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5pPr>
      <a:lvl6pPr marL="2616200" marR="0" indent="-330200" algn="l" defTabSz="914400" rtl="0" latinLnBrk="0">
        <a:lnSpc>
          <a:spcPct val="90000"/>
        </a:lnSpc>
        <a:spcBef>
          <a:spcPts val="800"/>
        </a:spcBef>
        <a:spcAft>
          <a:spcPts val="0"/>
        </a:spcAft>
        <a:buClr>
          <a:srgbClr val="CC0000"/>
        </a:buClr>
        <a:buSzPct val="10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6pPr>
      <a:lvl7pPr marL="3073400" marR="0" indent="-330200" algn="l" defTabSz="914400" rtl="0" latinLnBrk="0">
        <a:lnSpc>
          <a:spcPct val="90000"/>
        </a:lnSpc>
        <a:spcBef>
          <a:spcPts val="800"/>
        </a:spcBef>
        <a:spcAft>
          <a:spcPts val="0"/>
        </a:spcAft>
        <a:buClr>
          <a:srgbClr val="CC0000"/>
        </a:buClr>
        <a:buSzPct val="10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7pPr>
      <a:lvl8pPr marL="3530600" marR="0" indent="-330200" algn="l" defTabSz="914400" rtl="0" latinLnBrk="0">
        <a:lnSpc>
          <a:spcPct val="90000"/>
        </a:lnSpc>
        <a:spcBef>
          <a:spcPts val="800"/>
        </a:spcBef>
        <a:spcAft>
          <a:spcPts val="0"/>
        </a:spcAft>
        <a:buClr>
          <a:srgbClr val="CC0000"/>
        </a:buClr>
        <a:buSzPct val="10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8pPr>
      <a:lvl9pPr marL="3987800" marR="0" indent="-330200" algn="l" defTabSz="914400" rtl="0" latinLnBrk="0">
        <a:lnSpc>
          <a:spcPct val="90000"/>
        </a:lnSpc>
        <a:spcBef>
          <a:spcPts val="800"/>
        </a:spcBef>
        <a:spcAft>
          <a:spcPts val="0"/>
        </a:spcAft>
        <a:buClr>
          <a:srgbClr val="CC0000"/>
        </a:buClr>
        <a:buSzPct val="10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9pPr>
    </p:bodyStyle>
    <p:otherStyle>
      <a:lvl1pPr marL="0" marR="0" indent="0" algn="l" defTabSz="914400" rtl="0" latinLnBrk="0">
        <a:lnSpc>
          <a:spcPct val="90000"/>
        </a:lnSpc>
        <a:spcBef>
          <a:spcPts val="80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ccordAlternate Bold"/>
        </a:defRPr>
      </a:lvl1pPr>
      <a:lvl2pPr marL="0" marR="0" indent="0" algn="l" defTabSz="914400" rtl="0" latinLnBrk="0">
        <a:lnSpc>
          <a:spcPct val="90000"/>
        </a:lnSpc>
        <a:spcBef>
          <a:spcPts val="80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ccordAlternate Bold"/>
        </a:defRPr>
      </a:lvl2pPr>
      <a:lvl3pPr marL="0" marR="0" indent="0" algn="l" defTabSz="914400" rtl="0" latinLnBrk="0">
        <a:lnSpc>
          <a:spcPct val="90000"/>
        </a:lnSpc>
        <a:spcBef>
          <a:spcPts val="80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ccordAlternate Bold"/>
        </a:defRPr>
      </a:lvl3pPr>
      <a:lvl4pPr marL="0" marR="0" indent="0" algn="l" defTabSz="914400" rtl="0" latinLnBrk="0">
        <a:lnSpc>
          <a:spcPct val="90000"/>
        </a:lnSpc>
        <a:spcBef>
          <a:spcPts val="80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ccordAlternate Bold"/>
        </a:defRPr>
      </a:lvl4pPr>
      <a:lvl5pPr marL="0" marR="0" indent="0" algn="l" defTabSz="914400" rtl="0" latinLnBrk="0">
        <a:lnSpc>
          <a:spcPct val="90000"/>
        </a:lnSpc>
        <a:spcBef>
          <a:spcPts val="80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ccordAlternate Bold"/>
        </a:defRPr>
      </a:lvl5pPr>
      <a:lvl6pPr marL="0" marR="0" indent="0" algn="l" defTabSz="914400" rtl="0" latinLnBrk="0">
        <a:lnSpc>
          <a:spcPct val="90000"/>
        </a:lnSpc>
        <a:spcBef>
          <a:spcPts val="80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ccordAlternate Bold"/>
        </a:defRPr>
      </a:lvl6pPr>
      <a:lvl7pPr marL="0" marR="0" indent="0" algn="l" defTabSz="914400" rtl="0" latinLnBrk="0">
        <a:lnSpc>
          <a:spcPct val="90000"/>
        </a:lnSpc>
        <a:spcBef>
          <a:spcPts val="80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ccordAlternate Bold"/>
        </a:defRPr>
      </a:lvl7pPr>
      <a:lvl8pPr marL="0" marR="0" indent="0" algn="l" defTabSz="914400" rtl="0" latinLnBrk="0">
        <a:lnSpc>
          <a:spcPct val="90000"/>
        </a:lnSpc>
        <a:spcBef>
          <a:spcPts val="80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ccordAlternate Bold"/>
        </a:defRPr>
      </a:lvl8pPr>
      <a:lvl9pPr marL="0" marR="0" indent="0" algn="l" defTabSz="914400" rtl="0" latinLnBrk="0">
        <a:lnSpc>
          <a:spcPct val="90000"/>
        </a:lnSpc>
        <a:spcBef>
          <a:spcPts val="80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ccordAlternate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guipsamora/pandas_exercises"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BB87A6-F846-4BE3-9A16-97746A3BB483}"/>
              </a:ext>
            </a:extLst>
          </p:cNvPr>
          <p:cNvSpPr>
            <a:spLocks noGrp="1"/>
          </p:cNvSpPr>
          <p:nvPr>
            <p:ph type="title"/>
          </p:nvPr>
        </p:nvSpPr>
        <p:spPr>
          <a:xfrm>
            <a:off x="1196067" y="1922960"/>
            <a:ext cx="7614424" cy="1997788"/>
          </a:xfrm>
        </p:spPr>
        <p:txBody>
          <a:bodyPr/>
          <a:lstStyle/>
          <a:p>
            <a:r>
              <a:rPr lang="en-US" dirty="0"/>
              <a:t>ML Training</a:t>
            </a:r>
          </a:p>
        </p:txBody>
      </p:sp>
      <p:sp>
        <p:nvSpPr>
          <p:cNvPr id="2" name="TextBox 1">
            <a:extLst>
              <a:ext uri="{FF2B5EF4-FFF2-40B4-BE49-F238E27FC236}">
                <a16:creationId xmlns:a16="http://schemas.microsoft.com/office/drawing/2014/main" id="{14CB9C42-F919-6449-B2C4-FD7AF6A200B8}"/>
              </a:ext>
            </a:extLst>
          </p:cNvPr>
          <p:cNvSpPr txBox="1"/>
          <p:nvPr/>
        </p:nvSpPr>
        <p:spPr>
          <a:xfrm>
            <a:off x="1195749" y="3448828"/>
            <a:ext cx="4789954" cy="471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90000"/>
              </a:lnSpc>
              <a:spcBef>
                <a:spcPts val="800"/>
              </a:spcBef>
              <a:spcAft>
                <a:spcPts val="0"/>
              </a:spcAft>
              <a:buClrTx/>
              <a:buSzTx/>
              <a:buFontTx/>
              <a:buNone/>
              <a:tabLst/>
            </a:pPr>
            <a:r>
              <a:rPr kumimoji="0" lang="en-US" sz="2000" b="0" i="0" u="none" strike="noStrike" cap="none" spc="0" normalizeH="0" baseline="0" dirty="0">
                <a:ln>
                  <a:noFill/>
                </a:ln>
                <a:solidFill>
                  <a:schemeClr val="bg1">
                    <a:lumMod val="65000"/>
                    <a:lumOff val="35000"/>
                  </a:schemeClr>
                </a:solidFill>
                <a:effectLst/>
                <a:uFillTx/>
                <a:latin typeface="+mn-lt"/>
                <a:ea typeface="+mn-ea"/>
                <a:cs typeface="+mn-cs"/>
                <a:sym typeface="AccordAlternate Bold"/>
              </a:rPr>
              <a:t>Week 1: Data Prep recap</a:t>
            </a:r>
            <a:endParaRPr kumimoji="0" lang="en-BG" sz="2000" b="0" i="0" u="none" strike="noStrike" cap="none" spc="0" normalizeH="0" baseline="0" dirty="0">
              <a:ln>
                <a:noFill/>
              </a:ln>
              <a:solidFill>
                <a:schemeClr val="bg1">
                  <a:lumMod val="65000"/>
                  <a:lumOff val="35000"/>
                </a:schemeClr>
              </a:solidFill>
              <a:effectLst/>
              <a:uFillTx/>
              <a:latin typeface="+mn-lt"/>
              <a:ea typeface="+mn-ea"/>
              <a:cs typeface="+mn-cs"/>
              <a:sym typeface="AccordAlternate Bold"/>
            </a:endParaRPr>
          </a:p>
        </p:txBody>
      </p:sp>
      <p:sp>
        <p:nvSpPr>
          <p:cNvPr id="4" name="TextBox 3">
            <a:extLst>
              <a:ext uri="{FF2B5EF4-FFF2-40B4-BE49-F238E27FC236}">
                <a16:creationId xmlns:a16="http://schemas.microsoft.com/office/drawing/2014/main" id="{CCAFE794-EE75-468E-AABD-94894E25DE77}"/>
              </a:ext>
            </a:extLst>
          </p:cNvPr>
          <p:cNvSpPr txBox="1"/>
          <p:nvPr/>
        </p:nvSpPr>
        <p:spPr>
          <a:xfrm>
            <a:off x="7757484" y="4935040"/>
            <a:ext cx="3807530" cy="740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r" defTabSz="914400" rtl="0" fontAlgn="auto" latinLnBrk="0" hangingPunct="0">
              <a:lnSpc>
                <a:spcPct val="90000"/>
              </a:lnSpc>
              <a:spcBef>
                <a:spcPts val="800"/>
              </a:spcBef>
              <a:spcAft>
                <a:spcPts val="0"/>
              </a:spcAft>
              <a:buClrTx/>
              <a:buSzTx/>
              <a:buFontTx/>
              <a:buNone/>
              <a:tabLst/>
            </a:pPr>
            <a:r>
              <a:rPr kumimoji="0" lang="en-US" sz="1600" b="0" i="0" u="none" strike="noStrike" cap="none" spc="0" normalizeH="0" dirty="0">
                <a:ln>
                  <a:noFill/>
                </a:ln>
                <a:solidFill>
                  <a:schemeClr val="tx1"/>
                </a:solidFill>
                <a:effectLst/>
                <a:uFillTx/>
                <a:latin typeface="+mn-lt"/>
                <a:ea typeface="+mn-ea"/>
                <a:cs typeface="+mn-cs"/>
                <a:sym typeface="AccordAlternate Bold"/>
              </a:rPr>
              <a:t>Iliyan Gochev</a:t>
            </a:r>
          </a:p>
          <a:p>
            <a:pPr marL="0" marR="0" indent="0" algn="r" defTabSz="914400" rtl="0" fontAlgn="auto" latinLnBrk="0" hangingPunct="0">
              <a:lnSpc>
                <a:spcPct val="90000"/>
              </a:lnSpc>
              <a:spcBef>
                <a:spcPts val="800"/>
              </a:spcBef>
              <a:spcAft>
                <a:spcPts val="0"/>
              </a:spcAft>
              <a:buClrTx/>
              <a:buSzTx/>
              <a:buFontTx/>
              <a:buNone/>
              <a:tabLst/>
            </a:pPr>
            <a:r>
              <a:rPr lang="en-US" sz="1600" dirty="0">
                <a:solidFill>
                  <a:schemeClr val="tx1"/>
                </a:solidFill>
              </a:rPr>
              <a:t>Software Consultant</a:t>
            </a:r>
            <a:endParaRPr kumimoji="0" lang="en-US" sz="1600" b="0" i="0" u="none" strike="noStrike" cap="none" spc="0" normalizeH="0" dirty="0">
              <a:ln>
                <a:noFill/>
              </a:ln>
              <a:solidFill>
                <a:schemeClr val="tx1"/>
              </a:solidFill>
              <a:effectLst/>
              <a:uFillTx/>
              <a:latin typeface="+mn-lt"/>
              <a:ea typeface="+mn-ea"/>
              <a:cs typeface="+mn-cs"/>
              <a:sym typeface="AccordAlternate Bold"/>
            </a:endParaRPr>
          </a:p>
        </p:txBody>
      </p:sp>
    </p:spTree>
    <p:extLst>
      <p:ext uri="{BB962C8B-B14F-4D97-AF65-F5344CB8AC3E}">
        <p14:creationId xmlns:p14="http://schemas.microsoft.com/office/powerpoint/2010/main" val="3969752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9DD0BA-2FDF-4D94-84BD-F8EBDC076475}"/>
              </a:ext>
            </a:extLst>
          </p:cNvPr>
          <p:cNvSpPr>
            <a:spLocks noGrp="1"/>
          </p:cNvSpPr>
          <p:nvPr>
            <p:ph type="title"/>
          </p:nvPr>
        </p:nvSpPr>
        <p:spPr>
          <a:xfrm>
            <a:off x="2573111" y="2982516"/>
            <a:ext cx="7045778" cy="892969"/>
          </a:xfrm>
        </p:spPr>
        <p:txBody>
          <a:bodyPr>
            <a:normAutofit/>
          </a:bodyPr>
          <a:lstStyle/>
          <a:p>
            <a:pPr algn="ctr"/>
            <a:r>
              <a:rPr lang="en-US" dirty="0">
                <a:latin typeface="Abadi Extra Light" panose="020B0604020202020204" pitchFamily="34" charset="0"/>
              </a:rPr>
              <a:t>Encoding</a:t>
            </a:r>
            <a:endParaRPr lang="en-US" sz="1800" dirty="0">
              <a:latin typeface="Abadi Extra Light" panose="020B0604020202020204" pitchFamily="34" charset="0"/>
            </a:endParaRPr>
          </a:p>
        </p:txBody>
      </p:sp>
    </p:spTree>
    <p:extLst>
      <p:ext uri="{BB962C8B-B14F-4D97-AF65-F5344CB8AC3E}">
        <p14:creationId xmlns:p14="http://schemas.microsoft.com/office/powerpoint/2010/main" val="201459328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4113-B43F-4A6A-AFEC-15754A9A9E88}"/>
              </a:ext>
            </a:extLst>
          </p:cNvPr>
          <p:cNvSpPr>
            <a:spLocks noGrp="1"/>
          </p:cNvSpPr>
          <p:nvPr>
            <p:ph type="title"/>
          </p:nvPr>
        </p:nvSpPr>
        <p:spPr>
          <a:xfrm>
            <a:off x="4280535" y="288925"/>
            <a:ext cx="3630930" cy="892969"/>
          </a:xfrm>
        </p:spPr>
        <p:txBody>
          <a:bodyPr vert="horz" lIns="91440" tIns="45720" rIns="91440" bIns="45720" rtlCol="0" anchor="ctr">
            <a:normAutofit/>
          </a:bodyPr>
          <a:lstStyle/>
          <a:p>
            <a:pPr algn="l"/>
            <a:r>
              <a:rPr lang="en-US" sz="2800" dirty="0">
                <a:solidFill>
                  <a:schemeClr val="bg1"/>
                </a:solidFill>
                <a:latin typeface="Abadi Extra Light" panose="020B0204020104020204" pitchFamily="34" charset="0"/>
              </a:rPr>
              <a:t>Train and test split</a:t>
            </a:r>
          </a:p>
        </p:txBody>
      </p:sp>
      <p:sp>
        <p:nvSpPr>
          <p:cNvPr id="9" name="TextBox 8">
            <a:extLst>
              <a:ext uri="{FF2B5EF4-FFF2-40B4-BE49-F238E27FC236}">
                <a16:creationId xmlns:a16="http://schemas.microsoft.com/office/drawing/2014/main" id="{D35C6059-71CD-40B9-867D-30F413E4BA0E}"/>
              </a:ext>
            </a:extLst>
          </p:cNvPr>
          <p:cNvSpPr txBox="1"/>
          <p:nvPr/>
        </p:nvSpPr>
        <p:spPr>
          <a:xfrm>
            <a:off x="841247" y="2359152"/>
            <a:ext cx="3410712" cy="342504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700" dirty="0">
              <a:solidFill>
                <a:schemeClr val="bg1"/>
              </a:solidFill>
            </a:endParaRPr>
          </a:p>
          <a:p>
            <a:pPr indent="-228600">
              <a:lnSpc>
                <a:spcPct val="90000"/>
              </a:lnSpc>
              <a:spcAft>
                <a:spcPts val="600"/>
              </a:spcAft>
              <a:buFont typeface="Arial" panose="020B0604020202020204" pitchFamily="34" charset="0"/>
              <a:buChar char="•"/>
            </a:pPr>
            <a:endParaRPr lang="en-US" sz="1700" dirty="0">
              <a:solidFill>
                <a:schemeClr val="bg1"/>
              </a:solidFill>
            </a:endParaRPr>
          </a:p>
          <a:p>
            <a:pPr indent="-228600">
              <a:lnSpc>
                <a:spcPct val="90000"/>
              </a:lnSpc>
              <a:spcAft>
                <a:spcPts val="600"/>
              </a:spcAft>
              <a:buFont typeface="Arial" panose="020B0604020202020204" pitchFamily="34" charset="0"/>
              <a:buChar char="•"/>
            </a:pPr>
            <a:endParaRPr lang="en-US" sz="1700" dirty="0">
              <a:solidFill>
                <a:schemeClr val="bg1"/>
              </a:solidFill>
            </a:endParaRPr>
          </a:p>
        </p:txBody>
      </p:sp>
      <p:pic>
        <p:nvPicPr>
          <p:cNvPr id="34" name="Picture 2" descr="How to create a train/test split for your Machine Learning model? –  MachineCurve">
            <a:extLst>
              <a:ext uri="{FF2B5EF4-FFF2-40B4-BE49-F238E27FC236}">
                <a16:creationId xmlns:a16="http://schemas.microsoft.com/office/drawing/2014/main" id="{E1A6B6F4-5997-4580-ADB4-1ED6CA0AD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667" y="1368536"/>
            <a:ext cx="6874667" cy="386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62589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65DDFA-F73F-4CED-BD09-D9CD8D89FF2A}"/>
              </a:ext>
            </a:extLst>
          </p:cNvPr>
          <p:cNvSpPr>
            <a:spLocks noGrp="1"/>
          </p:cNvSpPr>
          <p:nvPr>
            <p:ph type="title"/>
          </p:nvPr>
        </p:nvSpPr>
        <p:spPr>
          <a:xfrm>
            <a:off x="4364245" y="2982515"/>
            <a:ext cx="7261698" cy="892969"/>
          </a:xfrm>
        </p:spPr>
        <p:txBody>
          <a:bodyPr>
            <a:normAutofit fontScale="90000"/>
          </a:bodyPr>
          <a:lstStyle/>
          <a:p>
            <a:r>
              <a:rPr lang="en-US" dirty="0"/>
              <a:t>They didn’t tell you about it</a:t>
            </a:r>
            <a:endParaRPr lang="en-US" sz="1800" dirty="0"/>
          </a:p>
        </p:txBody>
      </p:sp>
    </p:spTree>
    <p:extLst>
      <p:ext uri="{BB962C8B-B14F-4D97-AF65-F5344CB8AC3E}">
        <p14:creationId xmlns:p14="http://schemas.microsoft.com/office/powerpoint/2010/main" val="193994017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F3864-F055-4C02-A27C-30BAFF7EF005}"/>
              </a:ext>
            </a:extLst>
          </p:cNvPr>
          <p:cNvSpPr>
            <a:spLocks noGrp="1"/>
          </p:cNvSpPr>
          <p:nvPr>
            <p:ph type="title"/>
          </p:nvPr>
        </p:nvSpPr>
        <p:spPr>
          <a:xfrm>
            <a:off x="896144" y="2938500"/>
            <a:ext cx="3362818" cy="981001"/>
          </a:xfrm>
        </p:spPr>
        <p:txBody>
          <a:bodyPr/>
          <a:lstStyle/>
          <a:p>
            <a:r>
              <a:rPr lang="en-US" dirty="0"/>
              <a:t>The Process</a:t>
            </a:r>
          </a:p>
        </p:txBody>
      </p:sp>
    </p:spTree>
    <p:extLst>
      <p:ext uri="{BB962C8B-B14F-4D97-AF65-F5344CB8AC3E}">
        <p14:creationId xmlns:p14="http://schemas.microsoft.com/office/powerpoint/2010/main" val="3503072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1B637C90-9670-4BE5-8272-DAF77B5D0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83863" cy="6858000"/>
          </a:xfrm>
          <a:prstGeom prst="rect">
            <a:avLst/>
          </a:prstGeom>
        </p:spPr>
      </p:pic>
      <p:pic>
        <p:nvPicPr>
          <p:cNvPr id="9" name="Picture 8" descr="Diagram&#10;&#10;Description automatically generated">
            <a:extLst>
              <a:ext uri="{FF2B5EF4-FFF2-40B4-BE49-F238E27FC236}">
                <a16:creationId xmlns:a16="http://schemas.microsoft.com/office/drawing/2014/main" id="{383DC994-79DF-4609-8C7D-B05B22BAC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4132" y="784451"/>
            <a:ext cx="3000375" cy="4733925"/>
          </a:xfrm>
          <a:prstGeom prst="rect">
            <a:avLst/>
          </a:prstGeom>
        </p:spPr>
      </p:pic>
    </p:spTree>
    <p:extLst>
      <p:ext uri="{BB962C8B-B14F-4D97-AF65-F5344CB8AC3E}">
        <p14:creationId xmlns:p14="http://schemas.microsoft.com/office/powerpoint/2010/main" val="24185509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F3864-F055-4C02-A27C-30BAFF7EF005}"/>
              </a:ext>
            </a:extLst>
          </p:cNvPr>
          <p:cNvSpPr>
            <a:spLocks noGrp="1"/>
          </p:cNvSpPr>
          <p:nvPr>
            <p:ph type="title"/>
          </p:nvPr>
        </p:nvSpPr>
        <p:spPr>
          <a:xfrm>
            <a:off x="896144" y="2430106"/>
            <a:ext cx="7614424" cy="1997788"/>
          </a:xfrm>
        </p:spPr>
        <p:txBody>
          <a:bodyPr/>
          <a:lstStyle/>
          <a:p>
            <a:r>
              <a:rPr lang="en-US" dirty="0"/>
              <a:t>The DATA</a:t>
            </a:r>
          </a:p>
        </p:txBody>
      </p:sp>
    </p:spTree>
    <p:extLst>
      <p:ext uri="{BB962C8B-B14F-4D97-AF65-F5344CB8AC3E}">
        <p14:creationId xmlns:p14="http://schemas.microsoft.com/office/powerpoint/2010/main" val="238198307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BF0CAE0-9670-47BE-BA33-836292155D9C}"/>
              </a:ext>
            </a:extLst>
          </p:cNvPr>
          <p:cNvSpPr>
            <a:spLocks noGrp="1"/>
          </p:cNvSpPr>
          <p:nvPr>
            <p:ph type="title"/>
          </p:nvPr>
        </p:nvSpPr>
        <p:spPr>
          <a:xfrm>
            <a:off x="2573111" y="2982516"/>
            <a:ext cx="7045778" cy="892969"/>
          </a:xfrm>
        </p:spPr>
        <p:txBody>
          <a:bodyPr>
            <a:normAutofit/>
          </a:bodyPr>
          <a:lstStyle/>
          <a:p>
            <a:pPr algn="ctr"/>
            <a:r>
              <a:rPr lang="en-US" dirty="0">
                <a:latin typeface="Abadi Extra Light" panose="020B0604020202020204" pitchFamily="34" charset="0"/>
              </a:rPr>
              <a:t>Types of Data</a:t>
            </a:r>
            <a:endParaRPr lang="en-US" sz="1800" dirty="0">
              <a:latin typeface="Abadi Extra Light" panose="020B0604020202020204" pitchFamily="34" charset="0"/>
            </a:endParaRPr>
          </a:p>
        </p:txBody>
      </p:sp>
    </p:spTree>
    <p:extLst>
      <p:ext uri="{BB962C8B-B14F-4D97-AF65-F5344CB8AC3E}">
        <p14:creationId xmlns:p14="http://schemas.microsoft.com/office/powerpoint/2010/main" val="60828051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A32E-810D-406D-8528-718D55BE93AD}"/>
              </a:ext>
            </a:extLst>
          </p:cNvPr>
          <p:cNvSpPr>
            <a:spLocks noGrp="1"/>
          </p:cNvSpPr>
          <p:nvPr>
            <p:ph type="title"/>
          </p:nvPr>
        </p:nvSpPr>
        <p:spPr>
          <a:xfrm>
            <a:off x="838200" y="2982516"/>
            <a:ext cx="10515600" cy="892969"/>
          </a:xfrm>
        </p:spPr>
        <p:txBody>
          <a:bodyPr/>
          <a:lstStyle/>
          <a:p>
            <a:pPr algn="ctr"/>
            <a:r>
              <a:rPr lang="en-US" dirty="0">
                <a:latin typeface="Abadi Extra Light" panose="020B0204020104020204" pitchFamily="34" charset="0"/>
              </a:rPr>
              <a:t>Numerical data</a:t>
            </a:r>
          </a:p>
        </p:txBody>
      </p:sp>
    </p:spTree>
    <p:extLst>
      <p:ext uri="{BB962C8B-B14F-4D97-AF65-F5344CB8AC3E}">
        <p14:creationId xmlns:p14="http://schemas.microsoft.com/office/powerpoint/2010/main" val="296538018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A32E-810D-406D-8528-718D55BE93AD}"/>
              </a:ext>
            </a:extLst>
          </p:cNvPr>
          <p:cNvSpPr>
            <a:spLocks noGrp="1"/>
          </p:cNvSpPr>
          <p:nvPr>
            <p:ph type="title"/>
          </p:nvPr>
        </p:nvSpPr>
        <p:spPr>
          <a:xfrm>
            <a:off x="838200" y="2982516"/>
            <a:ext cx="10515600" cy="892969"/>
          </a:xfrm>
        </p:spPr>
        <p:txBody>
          <a:bodyPr/>
          <a:lstStyle/>
          <a:p>
            <a:pPr algn="ctr"/>
            <a:r>
              <a:rPr lang="en-US" dirty="0">
                <a:latin typeface="Abadi Extra Light" panose="020B0204020104020204" pitchFamily="34" charset="0"/>
              </a:rPr>
              <a:t>Categorical data</a:t>
            </a:r>
          </a:p>
        </p:txBody>
      </p:sp>
    </p:spTree>
    <p:extLst>
      <p:ext uri="{BB962C8B-B14F-4D97-AF65-F5344CB8AC3E}">
        <p14:creationId xmlns:p14="http://schemas.microsoft.com/office/powerpoint/2010/main" val="258544269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A32E-810D-406D-8528-718D55BE93AD}"/>
              </a:ext>
            </a:extLst>
          </p:cNvPr>
          <p:cNvSpPr>
            <a:spLocks noGrp="1"/>
          </p:cNvSpPr>
          <p:nvPr>
            <p:ph type="title"/>
          </p:nvPr>
        </p:nvSpPr>
        <p:spPr>
          <a:xfrm>
            <a:off x="838200" y="2982516"/>
            <a:ext cx="10515600" cy="892969"/>
          </a:xfrm>
        </p:spPr>
        <p:txBody>
          <a:bodyPr/>
          <a:lstStyle/>
          <a:p>
            <a:pPr algn="ctr"/>
            <a:r>
              <a:rPr lang="en-US" dirty="0">
                <a:latin typeface="Abadi Extra Light" panose="020B0204020104020204" pitchFamily="34" charset="0"/>
              </a:rPr>
              <a:t>Ordinal data</a:t>
            </a:r>
          </a:p>
        </p:txBody>
      </p:sp>
    </p:spTree>
    <p:extLst>
      <p:ext uri="{BB962C8B-B14F-4D97-AF65-F5344CB8AC3E}">
        <p14:creationId xmlns:p14="http://schemas.microsoft.com/office/powerpoint/2010/main" val="3547198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394298F-48EF-4FDF-A646-A97384BACDC4}"/>
              </a:ext>
            </a:extLst>
          </p:cNvPr>
          <p:cNvSpPr>
            <a:spLocks noGrp="1"/>
          </p:cNvSpPr>
          <p:nvPr>
            <p:ph type="title"/>
          </p:nvPr>
        </p:nvSpPr>
        <p:spPr>
          <a:xfrm>
            <a:off x="2573111" y="2982516"/>
            <a:ext cx="7045778" cy="892969"/>
          </a:xfrm>
        </p:spPr>
        <p:txBody>
          <a:bodyPr>
            <a:normAutofit/>
          </a:bodyPr>
          <a:lstStyle/>
          <a:p>
            <a:pPr algn="ctr"/>
            <a:r>
              <a:rPr lang="en-US" dirty="0">
                <a:latin typeface="Abadi Extra Light" panose="020B0604020202020204" pitchFamily="34" charset="0"/>
              </a:rPr>
              <a:t>Having a template</a:t>
            </a:r>
            <a:endParaRPr lang="en-US" sz="1800" dirty="0">
              <a:latin typeface="Abadi Extra Light" panose="020B0604020202020204" pitchFamily="34" charset="0"/>
            </a:endParaRPr>
          </a:p>
        </p:txBody>
      </p:sp>
      <p:pic>
        <p:nvPicPr>
          <p:cNvPr id="4" name="Picture 3">
            <a:extLst>
              <a:ext uri="{FF2B5EF4-FFF2-40B4-BE49-F238E27FC236}">
                <a16:creationId xmlns:a16="http://schemas.microsoft.com/office/drawing/2014/main" id="{9540A4D8-6BDF-4C47-AA6B-3FBA16DE29A2}"/>
              </a:ext>
            </a:extLst>
          </p:cNvPr>
          <p:cNvPicPr>
            <a:picLocks noChangeAspect="1"/>
          </p:cNvPicPr>
          <p:nvPr/>
        </p:nvPicPr>
        <p:blipFill>
          <a:blip r:embed="rId3"/>
          <a:stretch>
            <a:fillRect/>
          </a:stretch>
        </p:blipFill>
        <p:spPr>
          <a:xfrm>
            <a:off x="0" y="0"/>
            <a:ext cx="1718050" cy="1680093"/>
          </a:xfrm>
          <a:prstGeom prst="rect">
            <a:avLst/>
          </a:prstGeom>
        </p:spPr>
      </p:pic>
    </p:spTree>
    <p:extLst>
      <p:ext uri="{BB962C8B-B14F-4D97-AF65-F5344CB8AC3E}">
        <p14:creationId xmlns:p14="http://schemas.microsoft.com/office/powerpoint/2010/main" val="70643930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A32E-810D-406D-8528-718D55BE93AD}"/>
              </a:ext>
            </a:extLst>
          </p:cNvPr>
          <p:cNvSpPr>
            <a:spLocks noGrp="1"/>
          </p:cNvSpPr>
          <p:nvPr>
            <p:ph type="title"/>
          </p:nvPr>
        </p:nvSpPr>
        <p:spPr>
          <a:xfrm>
            <a:off x="838200" y="2982516"/>
            <a:ext cx="10515600" cy="892969"/>
          </a:xfrm>
        </p:spPr>
        <p:txBody>
          <a:bodyPr/>
          <a:lstStyle/>
          <a:p>
            <a:pPr algn="ctr"/>
            <a:r>
              <a:rPr lang="en-US" dirty="0">
                <a:latin typeface="Abadi Extra Light" panose="020B0204020104020204" pitchFamily="34" charset="0"/>
              </a:rPr>
              <a:t>Why should I care?</a:t>
            </a:r>
          </a:p>
        </p:txBody>
      </p:sp>
    </p:spTree>
    <p:extLst>
      <p:ext uri="{BB962C8B-B14F-4D97-AF65-F5344CB8AC3E}">
        <p14:creationId xmlns:p14="http://schemas.microsoft.com/office/powerpoint/2010/main" val="230617926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988B-13EE-465A-8308-B932557A6CF8}"/>
              </a:ext>
            </a:extLst>
          </p:cNvPr>
          <p:cNvSpPr>
            <a:spLocks noGrp="1"/>
          </p:cNvSpPr>
          <p:nvPr>
            <p:ph type="title"/>
          </p:nvPr>
        </p:nvSpPr>
        <p:spPr>
          <a:xfrm>
            <a:off x="5114771" y="2982515"/>
            <a:ext cx="6254769" cy="892969"/>
          </a:xfrm>
        </p:spPr>
        <p:txBody>
          <a:bodyPr/>
          <a:lstStyle/>
          <a:p>
            <a:r>
              <a:rPr lang="en-US" dirty="0" err="1"/>
              <a:t>TaskS</a:t>
            </a:r>
            <a:endParaRPr lang="en-US" dirty="0"/>
          </a:p>
        </p:txBody>
      </p:sp>
    </p:spTree>
    <p:extLst>
      <p:ext uri="{BB962C8B-B14F-4D97-AF65-F5344CB8AC3E}">
        <p14:creationId xmlns:p14="http://schemas.microsoft.com/office/powerpoint/2010/main" val="419482173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A32E-810D-406D-8528-718D55BE93AD}"/>
              </a:ext>
            </a:extLst>
          </p:cNvPr>
          <p:cNvSpPr>
            <a:spLocks noGrp="1"/>
          </p:cNvSpPr>
          <p:nvPr>
            <p:ph type="title"/>
          </p:nvPr>
        </p:nvSpPr>
        <p:spPr>
          <a:xfrm>
            <a:off x="838200" y="2982516"/>
            <a:ext cx="10515600" cy="892969"/>
          </a:xfrm>
        </p:spPr>
        <p:txBody>
          <a:bodyPr>
            <a:normAutofit fontScale="90000"/>
          </a:bodyPr>
          <a:lstStyle/>
          <a:p>
            <a:pPr algn="ctr"/>
            <a:r>
              <a:rPr lang="en-US" dirty="0">
                <a:latin typeface="Abadi Extra Light" panose="020B0204020104020204" pitchFamily="34" charset="0"/>
              </a:rPr>
              <a:t>How to improve on our Data Prep</a:t>
            </a:r>
            <a:br>
              <a:rPr lang="en-US" dirty="0">
                <a:latin typeface="Abadi Extra Light" panose="020B0204020104020204" pitchFamily="34" charset="0"/>
              </a:rPr>
            </a:br>
            <a:r>
              <a:rPr lang="en-US" dirty="0">
                <a:latin typeface="Abadi Extra Light" panose="020B0204020104020204" pitchFamily="34" charset="0"/>
              </a:rPr>
              <a:t>template</a:t>
            </a:r>
          </a:p>
        </p:txBody>
      </p:sp>
    </p:spTree>
    <p:extLst>
      <p:ext uri="{BB962C8B-B14F-4D97-AF65-F5344CB8AC3E}">
        <p14:creationId xmlns:p14="http://schemas.microsoft.com/office/powerpoint/2010/main" val="397912570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221D7B-BE74-4DA1-BE14-604E2E0AEC6A}"/>
              </a:ext>
            </a:extLst>
          </p:cNvPr>
          <p:cNvSpPr txBox="1"/>
          <p:nvPr/>
        </p:nvSpPr>
        <p:spPr>
          <a:xfrm>
            <a:off x="3048000" y="2634937"/>
            <a:ext cx="6096000" cy="15881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dirty="0">
                <a:solidFill>
                  <a:schemeClr val="bg1">
                    <a:lumMod val="95000"/>
                    <a:lumOff val="5000"/>
                  </a:schemeClr>
                </a:solidFill>
                <a:latin typeface="Abadi Extra Light" panose="020B0204020104020204" pitchFamily="34" charset="0"/>
                <a:hlinkClick r:id="rId3">
                  <a:extLst>
                    <a:ext uri="{A12FA001-AC4F-418D-AE19-62706E023703}">
                      <ahyp:hlinkClr xmlns:ahyp="http://schemas.microsoft.com/office/drawing/2018/hyperlinkcolor" val="tx"/>
                    </a:ext>
                  </a:extLst>
                </a:hlinkClick>
              </a:rPr>
              <a:t>GitHub - </a:t>
            </a:r>
            <a:r>
              <a:rPr lang="en-US" sz="3600" dirty="0" err="1">
                <a:solidFill>
                  <a:schemeClr val="bg1">
                    <a:lumMod val="95000"/>
                    <a:lumOff val="5000"/>
                  </a:schemeClr>
                </a:solidFill>
                <a:latin typeface="Abadi Extra Light" panose="020B0204020104020204" pitchFamily="34" charset="0"/>
                <a:hlinkClick r:id="rId3">
                  <a:extLst>
                    <a:ext uri="{A12FA001-AC4F-418D-AE19-62706E023703}">
                      <ahyp:hlinkClr xmlns:ahyp="http://schemas.microsoft.com/office/drawing/2018/hyperlinkcolor" val="tx"/>
                    </a:ext>
                  </a:extLst>
                </a:hlinkClick>
              </a:rPr>
              <a:t>guipsamora</a:t>
            </a:r>
            <a:r>
              <a:rPr lang="en-US" sz="3600" dirty="0">
                <a:solidFill>
                  <a:schemeClr val="bg1">
                    <a:lumMod val="95000"/>
                    <a:lumOff val="5000"/>
                  </a:schemeClr>
                </a:solidFill>
                <a:latin typeface="Abadi Extra Light" panose="020B0204020104020204" pitchFamily="34" charset="0"/>
                <a:hlinkClick r:id="rId3">
                  <a:extLst>
                    <a:ext uri="{A12FA001-AC4F-418D-AE19-62706E023703}">
                      <ahyp:hlinkClr xmlns:ahyp="http://schemas.microsoft.com/office/drawing/2018/hyperlinkcolor" val="tx"/>
                    </a:ext>
                  </a:extLst>
                </a:hlinkClick>
              </a:rPr>
              <a:t>/</a:t>
            </a:r>
            <a:r>
              <a:rPr lang="en-US" sz="3600" dirty="0" err="1">
                <a:solidFill>
                  <a:schemeClr val="bg1">
                    <a:lumMod val="95000"/>
                    <a:lumOff val="5000"/>
                  </a:schemeClr>
                </a:solidFill>
                <a:latin typeface="Abadi Extra Light" panose="020B0204020104020204" pitchFamily="34" charset="0"/>
                <a:hlinkClick r:id="rId3">
                  <a:extLst>
                    <a:ext uri="{A12FA001-AC4F-418D-AE19-62706E023703}">
                      <ahyp:hlinkClr xmlns:ahyp="http://schemas.microsoft.com/office/drawing/2018/hyperlinkcolor" val="tx"/>
                    </a:ext>
                  </a:extLst>
                </a:hlinkClick>
              </a:rPr>
              <a:t>pandas_exercises</a:t>
            </a:r>
            <a:r>
              <a:rPr lang="en-US" sz="3600" dirty="0">
                <a:solidFill>
                  <a:schemeClr val="bg1">
                    <a:lumMod val="95000"/>
                    <a:lumOff val="5000"/>
                  </a:schemeClr>
                </a:solidFill>
                <a:latin typeface="Abadi Extra Light" panose="020B0204020104020204" pitchFamily="34" charset="0"/>
                <a:hlinkClick r:id="rId3">
                  <a:extLst>
                    <a:ext uri="{A12FA001-AC4F-418D-AE19-62706E023703}">
                      <ahyp:hlinkClr xmlns:ahyp="http://schemas.microsoft.com/office/drawing/2018/hyperlinkcolor" val="tx"/>
                    </a:ext>
                  </a:extLst>
                </a:hlinkClick>
              </a:rPr>
              <a:t>: Practice your pandas skills!</a:t>
            </a:r>
            <a:endParaRPr lang="en-US" sz="3600" dirty="0">
              <a:solidFill>
                <a:schemeClr val="bg1">
                  <a:lumMod val="95000"/>
                  <a:lumOff val="5000"/>
                </a:schemeClr>
              </a:solidFill>
              <a:latin typeface="Abadi Extra Light" panose="020B0204020104020204" pitchFamily="34" charset="0"/>
            </a:endParaRPr>
          </a:p>
        </p:txBody>
      </p:sp>
    </p:spTree>
    <p:extLst>
      <p:ext uri="{BB962C8B-B14F-4D97-AF65-F5344CB8AC3E}">
        <p14:creationId xmlns:p14="http://schemas.microsoft.com/office/powerpoint/2010/main" val="26217465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7790-A755-466C-8BED-7828F73A305D}"/>
              </a:ext>
            </a:extLst>
          </p:cNvPr>
          <p:cNvSpPr>
            <a:spLocks noGrp="1"/>
          </p:cNvSpPr>
          <p:nvPr>
            <p:ph type="title"/>
          </p:nvPr>
        </p:nvSpPr>
        <p:spPr>
          <a:xfrm>
            <a:off x="2775122" y="142198"/>
            <a:ext cx="6641757" cy="757280"/>
          </a:xfrm>
        </p:spPr>
        <p:txBody>
          <a:bodyPr/>
          <a:lstStyle/>
          <a:p>
            <a:r>
              <a:rPr lang="en-US" dirty="0"/>
              <a:t>Homework assignment</a:t>
            </a:r>
          </a:p>
        </p:txBody>
      </p:sp>
      <p:sp>
        <p:nvSpPr>
          <p:cNvPr id="4" name="Rectangle 1">
            <a:extLst>
              <a:ext uri="{FF2B5EF4-FFF2-40B4-BE49-F238E27FC236}">
                <a16:creationId xmlns:a16="http://schemas.microsoft.com/office/drawing/2014/main" id="{12FEFE48-C378-4BE1-B20A-73C1220811FD}"/>
              </a:ext>
            </a:extLst>
          </p:cNvPr>
          <p:cNvSpPr>
            <a:spLocks noGrp="1" noChangeArrowheads="1"/>
          </p:cNvSpPr>
          <p:nvPr>
            <p:ph type="body" idx="1"/>
          </p:nvPr>
        </p:nvSpPr>
        <p:spPr bwMode="auto">
          <a:xfrm>
            <a:off x="232833" y="899478"/>
            <a:ext cx="1172633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You are given the first dataset: </a:t>
            </a:r>
            <a:r>
              <a:rPr kumimoji="0" lang="en-US" altLang="en-US" sz="1600" b="0" i="0" u="sng"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Microsoft Tai Le" panose="020B0502040204020203" pitchFamily="34" charset="0"/>
              </a:rPr>
              <a:t>bank-additional-full.csv</a:t>
            </a: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This is a dataset, describing Portugal bank marketing campaigns results. Conducted campaigns were based mostly on direct phone calls, offering the clients to place a term deposit. If a client has agreed to place deposit, the target variable is marked “yes”, otherwise “no”. The second dataset contains product listings as well as products ratings and sales performance: </a:t>
            </a:r>
            <a:r>
              <a:rPr kumimoji="0" lang="en-US" altLang="en-US" sz="1600" b="0" i="0" u="sng"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Microsoft Tai Le" panose="020B0502040204020203" pitchFamily="34" charset="0"/>
              </a:rPr>
              <a:t>summer-products-with-rating-and-performance_2020-08.csv</a:t>
            </a: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 The data was scraped in the French locale (hence some non-ascii </a:t>
            </a:r>
            <a:r>
              <a:rPr kumimoji="0" lang="en-US" altLang="en-US" sz="1600" b="0" i="0" u="none" strike="noStrike" cap="none" normalizeH="0" baseline="0" dirty="0" err="1">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latin</a:t>
            </a: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 characters such as « é » and « à ») in the title column. The </a:t>
            </a:r>
            <a:r>
              <a:rPr kumimoji="0" lang="en-US" altLang="en-US" sz="1600" b="0" i="0" u="none" strike="noStrike" cap="none" normalizeH="0" baseline="0" dirty="0" err="1">
                <a:ln>
                  <a:noFill/>
                </a:ln>
                <a:solidFill>
                  <a:schemeClr val="bg1">
                    <a:lumMod val="95000"/>
                    <a:lumOff val="5000"/>
                  </a:schemeClr>
                </a:solidFill>
                <a:effectLst/>
                <a:latin typeface="AccordAlternate Regular"/>
                <a:ea typeface="Calibri" panose="020F0502020204030204" pitchFamily="34" charset="0"/>
                <a:cs typeface="Courier New" panose="02070309020205020404" pitchFamily="49" charset="0"/>
              </a:rPr>
              <a:t>title_orig</a:t>
            </a: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 on the other hand contains the original title (the base title) that is displayed by default. When a translation is provided by the seller, it appears in the </a:t>
            </a: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Courier New" panose="02070309020205020404" pitchFamily="49" charset="0"/>
              </a:rPr>
              <a:t>title</a:t>
            </a: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 column. When the </a:t>
            </a: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Courier New" panose="02070309020205020404" pitchFamily="49" charset="0"/>
              </a:rPr>
              <a:t>title</a:t>
            </a: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 and </a:t>
            </a:r>
            <a:r>
              <a:rPr kumimoji="0" lang="en-US" altLang="en-US" sz="1600" b="0" i="0" u="none" strike="noStrike" cap="none" normalizeH="0" baseline="0" dirty="0" err="1">
                <a:ln>
                  <a:noFill/>
                </a:ln>
                <a:solidFill>
                  <a:schemeClr val="bg1">
                    <a:lumMod val="95000"/>
                    <a:lumOff val="5000"/>
                  </a:schemeClr>
                </a:solidFill>
                <a:effectLst/>
                <a:latin typeface="AccordAlternate Regular"/>
                <a:ea typeface="Calibri" panose="020F0502020204030204" pitchFamily="34" charset="0"/>
                <a:cs typeface="Courier New" panose="02070309020205020404" pitchFamily="49" charset="0"/>
              </a:rPr>
              <a:t>title_orig</a:t>
            </a: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 columns are the same, it generally means that the seller did not specify a translation that would be displayed to users with French settings.</a:t>
            </a:r>
            <a:endParaRPr kumimoji="0" lang="en-US" altLang="en-US" sz="1600" b="0" i="0" u="none" strike="noStrike" cap="none" normalizeH="0" baseline="0" dirty="0">
              <a:ln>
                <a:noFill/>
              </a:ln>
              <a:solidFill>
                <a:schemeClr val="bg1">
                  <a:lumMod val="95000"/>
                  <a:lumOff val="5000"/>
                </a:schemeClr>
              </a:solidFill>
              <a:effectLst/>
              <a:latin typeface="AccordAlternate 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Your first task would be to fully understand the data and present some form of description of what you have found, be it a short presentation or text or simply present it with your teammate in the next meeting. Bellow you will find questions to guide you in this preliminary analysis, but feel free to be creative and try whatever you feel might be interesting.</a:t>
            </a:r>
            <a:endParaRPr kumimoji="0" lang="en-US" altLang="en-US" sz="1600" b="0" i="0" u="none" strike="noStrike" cap="none" normalizeH="0" baseline="0" dirty="0">
              <a:ln>
                <a:noFill/>
              </a:ln>
              <a:solidFill>
                <a:schemeClr val="bg1">
                  <a:lumMod val="95000"/>
                  <a:lumOff val="5000"/>
                </a:schemeClr>
              </a:solidFill>
              <a:effectLst/>
              <a:latin typeface="AccordAlternate 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For the marketing campaign dataset:</a:t>
            </a:r>
            <a:endParaRPr kumimoji="0" lang="en-US" altLang="en-US" sz="1600" b="0" i="0" u="none" strike="noStrike" cap="none" normalizeH="0" baseline="0" dirty="0">
              <a:ln>
                <a:noFill/>
              </a:ln>
              <a:solidFill>
                <a:schemeClr val="bg1">
                  <a:lumMod val="95000"/>
                  <a:lumOff val="5000"/>
                </a:schemeClr>
              </a:solidFill>
              <a:effectLst/>
              <a:latin typeface="AccordAlternate Regular"/>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 At first glance, are the marketing campaigns successful? Is one type of contact more successful than the other?</a:t>
            </a:r>
            <a:endParaRPr kumimoji="0" lang="en-US" altLang="en-US" sz="1600" b="0" i="0" u="none" strike="noStrike" cap="none" normalizeH="0" baseline="0" dirty="0">
              <a:ln>
                <a:noFill/>
              </a:ln>
              <a:solidFill>
                <a:schemeClr val="bg1">
                  <a:lumMod val="95000"/>
                  <a:lumOff val="5000"/>
                </a:schemeClr>
              </a:solidFill>
              <a:effectLst/>
              <a:latin typeface="AccordAlternate Regular"/>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 What is the profile of the available customers? Are responsive customers characterized with some specific qualities compared to unresponsive ones?</a:t>
            </a:r>
            <a:endParaRPr kumimoji="0" lang="en-US" altLang="en-US" sz="1600" b="0" i="0" u="none" strike="noStrike" cap="none" normalizeH="0" baseline="0" dirty="0">
              <a:ln>
                <a:noFill/>
              </a:ln>
              <a:solidFill>
                <a:schemeClr val="bg1">
                  <a:lumMod val="95000"/>
                  <a:lumOff val="5000"/>
                </a:schemeClr>
              </a:solidFill>
              <a:effectLst/>
              <a:latin typeface="AccordAlternate Regular"/>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 How much do customers engage with the campaigns? Does it affect the result?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bg1">
                  <a:lumMod val="95000"/>
                  <a:lumOff val="5000"/>
                </a:schemeClr>
              </a:solidFill>
              <a:effectLst/>
              <a:latin typeface="AccordAlternate 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For the e-commerce dataset:</a:t>
            </a:r>
            <a:endParaRPr kumimoji="0" lang="en-US" altLang="en-US" sz="1600" b="0" i="0" u="none" strike="noStrike" cap="none" normalizeH="0" baseline="0" dirty="0">
              <a:ln>
                <a:noFill/>
              </a:ln>
              <a:solidFill>
                <a:schemeClr val="bg1">
                  <a:lumMod val="95000"/>
                  <a:lumOff val="5000"/>
                </a:schemeClr>
              </a:solidFill>
              <a:effectLst/>
              <a:latin typeface="AccordAlternate Regular"/>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 Which products sell well and how well? Which do not?</a:t>
            </a:r>
            <a:endParaRPr kumimoji="0" lang="en-US" altLang="en-US" sz="1600" b="0" i="0" u="none" strike="noStrike" cap="none" normalizeH="0" baseline="0" dirty="0">
              <a:ln>
                <a:noFill/>
              </a:ln>
              <a:solidFill>
                <a:schemeClr val="bg1">
                  <a:lumMod val="95000"/>
                  <a:lumOff val="5000"/>
                </a:schemeClr>
              </a:solidFill>
              <a:effectLst/>
              <a:latin typeface="AccordAlternate Regular"/>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 Which are the top merchants? What differentiates them from the rest?</a:t>
            </a:r>
            <a:endParaRPr kumimoji="0" lang="en-US" altLang="en-US" sz="1600" b="0" i="0" u="none" strike="noStrike" cap="none" normalizeH="0" baseline="0" dirty="0">
              <a:ln>
                <a:noFill/>
              </a:ln>
              <a:solidFill>
                <a:schemeClr val="bg1">
                  <a:lumMod val="95000"/>
                  <a:lumOff val="5000"/>
                </a:schemeClr>
              </a:solidFill>
              <a:effectLst/>
              <a:latin typeface="AccordAlternate Regular"/>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0" i="0" u="none" strike="noStrike" cap="none" normalizeH="0" baseline="0" dirty="0">
                <a:ln>
                  <a:noFill/>
                </a:ln>
                <a:solidFill>
                  <a:schemeClr val="bg1">
                    <a:lumMod val="95000"/>
                    <a:lumOff val="5000"/>
                  </a:schemeClr>
                </a:solidFill>
                <a:effectLst/>
                <a:latin typeface="AccordAlternate Regular"/>
                <a:ea typeface="Calibri" panose="020F0502020204030204" pitchFamily="34" charset="0"/>
                <a:cs typeface="Times New Roman" panose="02020603050405020304" pitchFamily="18" charset="0"/>
              </a:rPr>
              <a:t> Is rating a significant factor when it comes to sales? How about the price drop?</a:t>
            </a:r>
            <a:endParaRPr kumimoji="0" lang="en-US" altLang="en-US" sz="1600" b="0" i="0" u="none" strike="noStrike" cap="none" normalizeH="0" baseline="0" dirty="0">
              <a:ln>
                <a:noFill/>
              </a:ln>
              <a:solidFill>
                <a:schemeClr val="bg1">
                  <a:lumMod val="95000"/>
                  <a:lumOff val="5000"/>
                </a:schemeClr>
              </a:solidFill>
              <a:effectLst/>
              <a:latin typeface="AccordAlternate Regular"/>
            </a:endParaRPr>
          </a:p>
        </p:txBody>
      </p:sp>
    </p:spTree>
    <p:extLst>
      <p:ext uri="{BB962C8B-B14F-4D97-AF65-F5344CB8AC3E}">
        <p14:creationId xmlns:p14="http://schemas.microsoft.com/office/powerpoint/2010/main" val="166336748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988B-13EE-465A-8308-B932557A6CF8}"/>
              </a:ext>
            </a:extLst>
          </p:cNvPr>
          <p:cNvSpPr>
            <a:spLocks noGrp="1"/>
          </p:cNvSpPr>
          <p:nvPr>
            <p:ph type="title"/>
          </p:nvPr>
        </p:nvSpPr>
        <p:spPr>
          <a:xfrm>
            <a:off x="5114771" y="2982515"/>
            <a:ext cx="6254769" cy="892969"/>
          </a:xfrm>
        </p:spPr>
        <p:txBody>
          <a:bodyPr/>
          <a:lstStyle/>
          <a:p>
            <a:r>
              <a:rPr lang="en-US" dirty="0"/>
              <a:t>Next Time</a:t>
            </a:r>
          </a:p>
        </p:txBody>
      </p:sp>
    </p:spTree>
    <p:extLst>
      <p:ext uri="{BB962C8B-B14F-4D97-AF65-F5344CB8AC3E}">
        <p14:creationId xmlns:p14="http://schemas.microsoft.com/office/powerpoint/2010/main" val="394762672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988B-13EE-465A-8308-B932557A6CF8}"/>
              </a:ext>
            </a:extLst>
          </p:cNvPr>
          <p:cNvSpPr>
            <a:spLocks noGrp="1"/>
          </p:cNvSpPr>
          <p:nvPr>
            <p:ph type="title"/>
          </p:nvPr>
        </p:nvSpPr>
        <p:spPr>
          <a:xfrm>
            <a:off x="5114771" y="2982515"/>
            <a:ext cx="6254769" cy="892969"/>
          </a:xfrm>
        </p:spPr>
        <p:txBody>
          <a:bodyPr/>
          <a:lstStyle/>
          <a:p>
            <a:r>
              <a:rPr lang="en-US" dirty="0"/>
              <a:t>Thank you!</a:t>
            </a:r>
          </a:p>
        </p:txBody>
      </p:sp>
    </p:spTree>
    <p:extLst>
      <p:ext uri="{BB962C8B-B14F-4D97-AF65-F5344CB8AC3E}">
        <p14:creationId xmlns:p14="http://schemas.microsoft.com/office/powerpoint/2010/main" val="222548074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9DD0BA-2FDF-4D94-84BD-F8EBDC076475}"/>
              </a:ext>
            </a:extLst>
          </p:cNvPr>
          <p:cNvSpPr>
            <a:spLocks noGrp="1"/>
          </p:cNvSpPr>
          <p:nvPr>
            <p:ph type="title"/>
          </p:nvPr>
        </p:nvSpPr>
        <p:spPr>
          <a:xfrm>
            <a:off x="2573111" y="2982516"/>
            <a:ext cx="7045778" cy="892969"/>
          </a:xfrm>
        </p:spPr>
        <p:txBody>
          <a:bodyPr>
            <a:normAutofit/>
          </a:bodyPr>
          <a:lstStyle/>
          <a:p>
            <a:pPr algn="ctr"/>
            <a:r>
              <a:rPr lang="en-US" dirty="0">
                <a:latin typeface="Abadi Extra Light" panose="020B0604020202020204" pitchFamily="34" charset="0"/>
              </a:rPr>
              <a:t>The libraries</a:t>
            </a:r>
            <a:endParaRPr lang="en-US" sz="1800" dirty="0">
              <a:latin typeface="Abadi Extra Light" panose="020B0604020202020204" pitchFamily="34" charset="0"/>
            </a:endParaRPr>
          </a:p>
        </p:txBody>
      </p:sp>
      <p:pic>
        <p:nvPicPr>
          <p:cNvPr id="6" name="Picture 5">
            <a:extLst>
              <a:ext uri="{FF2B5EF4-FFF2-40B4-BE49-F238E27FC236}">
                <a16:creationId xmlns:a16="http://schemas.microsoft.com/office/drawing/2014/main" id="{555F1132-6505-48E9-9B8B-5E1B793F3862}"/>
              </a:ext>
            </a:extLst>
          </p:cNvPr>
          <p:cNvPicPr>
            <a:picLocks noChangeAspect="1"/>
          </p:cNvPicPr>
          <p:nvPr/>
        </p:nvPicPr>
        <p:blipFill>
          <a:blip r:embed="rId3"/>
          <a:stretch>
            <a:fillRect/>
          </a:stretch>
        </p:blipFill>
        <p:spPr>
          <a:xfrm>
            <a:off x="0" y="0"/>
            <a:ext cx="1718050" cy="1680093"/>
          </a:xfrm>
          <a:prstGeom prst="rect">
            <a:avLst/>
          </a:prstGeom>
        </p:spPr>
      </p:pic>
    </p:spTree>
    <p:extLst>
      <p:ext uri="{BB962C8B-B14F-4D97-AF65-F5344CB8AC3E}">
        <p14:creationId xmlns:p14="http://schemas.microsoft.com/office/powerpoint/2010/main" val="12696579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9DD0BA-2FDF-4D94-84BD-F8EBDC076475}"/>
              </a:ext>
            </a:extLst>
          </p:cNvPr>
          <p:cNvSpPr>
            <a:spLocks noGrp="1"/>
          </p:cNvSpPr>
          <p:nvPr>
            <p:ph type="title"/>
          </p:nvPr>
        </p:nvSpPr>
        <p:spPr>
          <a:xfrm>
            <a:off x="2573111" y="2982516"/>
            <a:ext cx="7045778" cy="892969"/>
          </a:xfrm>
        </p:spPr>
        <p:txBody>
          <a:bodyPr>
            <a:normAutofit/>
          </a:bodyPr>
          <a:lstStyle/>
          <a:p>
            <a:pPr algn="ctr"/>
            <a:r>
              <a:rPr lang="en-US" dirty="0">
                <a:latin typeface="Abadi Extra Light" panose="020B0604020202020204" pitchFamily="34" charset="0"/>
              </a:rPr>
              <a:t>Importing Data </a:t>
            </a:r>
            <a:endParaRPr lang="en-US" sz="1800" dirty="0">
              <a:latin typeface="Abadi Extra Light" panose="020B0604020202020204" pitchFamily="34" charset="0"/>
            </a:endParaRPr>
          </a:p>
        </p:txBody>
      </p:sp>
      <p:pic>
        <p:nvPicPr>
          <p:cNvPr id="5" name="Picture 4">
            <a:extLst>
              <a:ext uri="{FF2B5EF4-FFF2-40B4-BE49-F238E27FC236}">
                <a16:creationId xmlns:a16="http://schemas.microsoft.com/office/drawing/2014/main" id="{CF94BE34-B19B-4930-8EB9-51A16491422B}"/>
              </a:ext>
            </a:extLst>
          </p:cNvPr>
          <p:cNvPicPr>
            <a:picLocks noChangeAspect="1"/>
          </p:cNvPicPr>
          <p:nvPr/>
        </p:nvPicPr>
        <p:blipFill>
          <a:blip r:embed="rId3"/>
          <a:stretch>
            <a:fillRect/>
          </a:stretch>
        </p:blipFill>
        <p:spPr>
          <a:xfrm>
            <a:off x="0" y="0"/>
            <a:ext cx="1718050" cy="1680093"/>
          </a:xfrm>
          <a:prstGeom prst="rect">
            <a:avLst/>
          </a:prstGeom>
        </p:spPr>
      </p:pic>
    </p:spTree>
    <p:extLst>
      <p:ext uri="{BB962C8B-B14F-4D97-AF65-F5344CB8AC3E}">
        <p14:creationId xmlns:p14="http://schemas.microsoft.com/office/powerpoint/2010/main" val="286965828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BF0CAE0-9670-47BE-BA33-836292155D9C}"/>
              </a:ext>
            </a:extLst>
          </p:cNvPr>
          <p:cNvSpPr>
            <a:spLocks noGrp="1"/>
          </p:cNvSpPr>
          <p:nvPr>
            <p:ph type="title"/>
          </p:nvPr>
        </p:nvSpPr>
        <p:spPr>
          <a:xfrm>
            <a:off x="2573111" y="2982516"/>
            <a:ext cx="7045778" cy="892969"/>
          </a:xfrm>
        </p:spPr>
        <p:txBody>
          <a:bodyPr>
            <a:normAutofit/>
          </a:bodyPr>
          <a:lstStyle/>
          <a:p>
            <a:pPr algn="ctr"/>
            <a:r>
              <a:rPr lang="en-US" dirty="0" err="1">
                <a:latin typeface="Abadi Extra Light" panose="020B0604020202020204" pitchFamily="34" charset="0"/>
              </a:rPr>
              <a:t>Pd.read_csv</a:t>
            </a:r>
            <a:r>
              <a:rPr lang="en-US" dirty="0">
                <a:latin typeface="Abadi Extra Light" panose="020B0604020202020204" pitchFamily="34" charset="0"/>
              </a:rPr>
              <a:t>(‘filename’)</a:t>
            </a:r>
            <a:endParaRPr lang="en-US" sz="1800" dirty="0">
              <a:latin typeface="Abadi Extra Light" panose="020B0604020202020204" pitchFamily="34" charset="0"/>
            </a:endParaRPr>
          </a:p>
        </p:txBody>
      </p:sp>
    </p:spTree>
    <p:extLst>
      <p:ext uri="{BB962C8B-B14F-4D97-AF65-F5344CB8AC3E}">
        <p14:creationId xmlns:p14="http://schemas.microsoft.com/office/powerpoint/2010/main" val="22280965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BF0CAE0-9670-47BE-BA33-836292155D9C}"/>
              </a:ext>
            </a:extLst>
          </p:cNvPr>
          <p:cNvSpPr>
            <a:spLocks noGrp="1"/>
          </p:cNvSpPr>
          <p:nvPr>
            <p:ph type="title"/>
          </p:nvPr>
        </p:nvSpPr>
        <p:spPr>
          <a:xfrm>
            <a:off x="2573111" y="2982516"/>
            <a:ext cx="7045778" cy="892969"/>
          </a:xfrm>
        </p:spPr>
        <p:txBody>
          <a:bodyPr>
            <a:normAutofit fontScale="90000"/>
          </a:bodyPr>
          <a:lstStyle/>
          <a:p>
            <a:pPr algn="ctr"/>
            <a:r>
              <a:rPr lang="en-US" dirty="0">
                <a:latin typeface="Abadi Extra Light" panose="020B0604020202020204" pitchFamily="34" charset="0"/>
              </a:rPr>
              <a:t>The Target variable always </a:t>
            </a:r>
            <a:br>
              <a:rPr lang="bg-BG" dirty="0">
                <a:latin typeface="Abadi Extra Light" panose="020B0604020202020204" pitchFamily="34" charset="0"/>
              </a:rPr>
            </a:br>
            <a:r>
              <a:rPr lang="en-US" dirty="0">
                <a:latin typeface="Abadi Extra Light" panose="020B0604020202020204" pitchFamily="34" charset="0"/>
              </a:rPr>
              <a:t>comes last in a dataset</a:t>
            </a:r>
            <a:endParaRPr lang="en-US" sz="1800" dirty="0">
              <a:latin typeface="Abadi Extra Light" panose="020B0604020202020204" pitchFamily="34" charset="0"/>
            </a:endParaRPr>
          </a:p>
        </p:txBody>
      </p:sp>
      <p:pic>
        <p:nvPicPr>
          <p:cNvPr id="3" name="Picture 2">
            <a:extLst>
              <a:ext uri="{FF2B5EF4-FFF2-40B4-BE49-F238E27FC236}">
                <a16:creationId xmlns:a16="http://schemas.microsoft.com/office/drawing/2014/main" id="{5CCE4FE0-0AA5-4600-A132-34B8CD40E53A}"/>
              </a:ext>
            </a:extLst>
          </p:cNvPr>
          <p:cNvPicPr>
            <a:picLocks noChangeAspect="1"/>
          </p:cNvPicPr>
          <p:nvPr/>
        </p:nvPicPr>
        <p:blipFill>
          <a:blip r:embed="rId3"/>
          <a:stretch>
            <a:fillRect/>
          </a:stretch>
        </p:blipFill>
        <p:spPr>
          <a:xfrm>
            <a:off x="0" y="0"/>
            <a:ext cx="1718050" cy="1680093"/>
          </a:xfrm>
          <a:prstGeom prst="rect">
            <a:avLst/>
          </a:prstGeom>
        </p:spPr>
      </p:pic>
    </p:spTree>
    <p:extLst>
      <p:ext uri="{BB962C8B-B14F-4D97-AF65-F5344CB8AC3E}">
        <p14:creationId xmlns:p14="http://schemas.microsoft.com/office/powerpoint/2010/main" val="365116532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9DD0BA-2FDF-4D94-84BD-F8EBDC076475}"/>
              </a:ext>
            </a:extLst>
          </p:cNvPr>
          <p:cNvSpPr>
            <a:spLocks noGrp="1"/>
          </p:cNvSpPr>
          <p:nvPr>
            <p:ph type="title"/>
          </p:nvPr>
        </p:nvSpPr>
        <p:spPr>
          <a:xfrm>
            <a:off x="2573111" y="198494"/>
            <a:ext cx="7045778" cy="892969"/>
          </a:xfrm>
        </p:spPr>
        <p:txBody>
          <a:bodyPr>
            <a:normAutofit fontScale="90000"/>
          </a:bodyPr>
          <a:lstStyle/>
          <a:p>
            <a:pPr algn="ctr"/>
            <a:r>
              <a:rPr lang="en-US" dirty="0">
                <a:latin typeface="Abadi Extra Light" panose="020B0604020202020204" pitchFamily="34" charset="0"/>
              </a:rPr>
              <a:t>Splitting Features / Labels</a:t>
            </a:r>
            <a:endParaRPr lang="en-US" sz="1800" dirty="0">
              <a:latin typeface="Abadi Extra Light" panose="020B0604020202020204" pitchFamily="34" charset="0"/>
            </a:endParaRPr>
          </a:p>
        </p:txBody>
      </p:sp>
      <p:pic>
        <p:nvPicPr>
          <p:cNvPr id="3" name="Picture 2">
            <a:extLst>
              <a:ext uri="{FF2B5EF4-FFF2-40B4-BE49-F238E27FC236}">
                <a16:creationId xmlns:a16="http://schemas.microsoft.com/office/drawing/2014/main" id="{5DF5FC10-5D12-455A-B03E-3088A365527F}"/>
              </a:ext>
            </a:extLst>
          </p:cNvPr>
          <p:cNvPicPr>
            <a:picLocks noChangeAspect="1"/>
          </p:cNvPicPr>
          <p:nvPr/>
        </p:nvPicPr>
        <p:blipFill>
          <a:blip r:embed="rId3"/>
          <a:stretch>
            <a:fillRect/>
          </a:stretch>
        </p:blipFill>
        <p:spPr>
          <a:xfrm>
            <a:off x="2769458" y="2127309"/>
            <a:ext cx="6849431" cy="2391109"/>
          </a:xfrm>
          <a:prstGeom prst="rect">
            <a:avLst/>
          </a:prstGeom>
        </p:spPr>
      </p:pic>
    </p:spTree>
    <p:extLst>
      <p:ext uri="{BB962C8B-B14F-4D97-AF65-F5344CB8AC3E}">
        <p14:creationId xmlns:p14="http://schemas.microsoft.com/office/powerpoint/2010/main" val="80504145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9DD0BA-2FDF-4D94-84BD-F8EBDC076475}"/>
              </a:ext>
            </a:extLst>
          </p:cNvPr>
          <p:cNvSpPr>
            <a:spLocks noGrp="1"/>
          </p:cNvSpPr>
          <p:nvPr>
            <p:ph type="title"/>
          </p:nvPr>
        </p:nvSpPr>
        <p:spPr>
          <a:xfrm>
            <a:off x="2573111" y="2982516"/>
            <a:ext cx="7045778" cy="892969"/>
          </a:xfrm>
        </p:spPr>
        <p:txBody>
          <a:bodyPr>
            <a:normAutofit/>
          </a:bodyPr>
          <a:lstStyle/>
          <a:p>
            <a:pPr algn="ctr"/>
            <a:r>
              <a:rPr lang="en-US" dirty="0">
                <a:latin typeface="Abadi Extra Light" panose="020B0604020202020204" pitchFamily="34" charset="0"/>
              </a:rPr>
              <a:t>Missing Data, MD</a:t>
            </a:r>
            <a:endParaRPr lang="en-US" sz="1800" dirty="0">
              <a:latin typeface="Abadi Extra Light" panose="020B0604020202020204" pitchFamily="34" charset="0"/>
            </a:endParaRPr>
          </a:p>
        </p:txBody>
      </p:sp>
    </p:spTree>
    <p:extLst>
      <p:ext uri="{BB962C8B-B14F-4D97-AF65-F5344CB8AC3E}">
        <p14:creationId xmlns:p14="http://schemas.microsoft.com/office/powerpoint/2010/main" val="36547717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4113-B43F-4A6A-AFEC-15754A9A9E88}"/>
              </a:ext>
            </a:extLst>
          </p:cNvPr>
          <p:cNvSpPr>
            <a:spLocks noGrp="1"/>
          </p:cNvSpPr>
          <p:nvPr>
            <p:ph type="title"/>
          </p:nvPr>
        </p:nvSpPr>
        <p:spPr/>
        <p:txBody>
          <a:bodyPr anchor="b">
            <a:normAutofit/>
          </a:bodyPr>
          <a:lstStyle/>
          <a:p>
            <a:pPr algn="l"/>
            <a:r>
              <a:rPr lang="en-US" sz="2800" dirty="0">
                <a:latin typeface="Abadi Extra Light" panose="020B0204020104020204" pitchFamily="34" charset="0"/>
              </a:rPr>
              <a:t>Missing Data Imputation</a:t>
            </a:r>
          </a:p>
        </p:txBody>
      </p:sp>
      <p:sp>
        <p:nvSpPr>
          <p:cNvPr id="10" name="Subtitle 2">
            <a:extLst>
              <a:ext uri="{FF2B5EF4-FFF2-40B4-BE49-F238E27FC236}">
                <a16:creationId xmlns:a16="http://schemas.microsoft.com/office/drawing/2014/main" id="{B75817AE-26A3-4948-BD11-FBB462280842}"/>
              </a:ext>
            </a:extLst>
          </p:cNvPr>
          <p:cNvSpPr txBox="1">
            <a:spLocks/>
          </p:cNvSpPr>
          <p:nvPr/>
        </p:nvSpPr>
        <p:spPr>
          <a:xfrm>
            <a:off x="838200" y="1475724"/>
            <a:ext cx="10515600"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lnSpcReduction="10000"/>
          </a:bodyPr>
          <a:lstStyle>
            <a:lvl1pPr marL="315001" marR="0" indent="-315001" algn="l" defTabSz="914400" rtl="0" latinLnBrk="0">
              <a:lnSpc>
                <a:spcPct val="90000"/>
              </a:lnSpc>
              <a:spcBef>
                <a:spcPts val="800"/>
              </a:spcBef>
              <a:spcAft>
                <a:spcPts val="0"/>
              </a:spcAft>
              <a:buClr>
                <a:srgbClr val="CC0000"/>
              </a:buClr>
              <a:buSzPct val="14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1pPr>
            <a:lvl2pPr marL="746521" marR="0" indent="-289321" algn="l" defTabSz="914400" rtl="0" latinLnBrk="0">
              <a:lnSpc>
                <a:spcPct val="90000"/>
              </a:lnSpc>
              <a:spcBef>
                <a:spcPts val="800"/>
              </a:spcBef>
              <a:spcAft>
                <a:spcPts val="0"/>
              </a:spcAft>
              <a:buClr>
                <a:srgbClr val="CC0000"/>
              </a:buClr>
              <a:buSzPct val="15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2pPr>
            <a:lvl3pPr marL="1234879" marR="0" indent="-320479" algn="l" defTabSz="914400" rtl="0" latinLnBrk="0">
              <a:lnSpc>
                <a:spcPct val="90000"/>
              </a:lnSpc>
              <a:spcBef>
                <a:spcPts val="800"/>
              </a:spcBef>
              <a:spcAft>
                <a:spcPts val="0"/>
              </a:spcAft>
              <a:buClr>
                <a:srgbClr val="CC0000"/>
              </a:buClr>
              <a:buSzPct val="15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3pPr>
            <a:lvl4pPr marL="1714500" marR="0" indent="-342900" algn="l" defTabSz="914400" rtl="0" latinLnBrk="0">
              <a:lnSpc>
                <a:spcPct val="90000"/>
              </a:lnSpc>
              <a:spcBef>
                <a:spcPts val="800"/>
              </a:spcBef>
              <a:spcAft>
                <a:spcPts val="0"/>
              </a:spcAft>
              <a:buClr>
                <a:srgbClr val="CC0000"/>
              </a:buClr>
              <a:buSzPct val="15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4pPr>
            <a:lvl5pPr marL="2184888" marR="0" indent="-356088" algn="l" defTabSz="914400" rtl="0" latinLnBrk="0">
              <a:lnSpc>
                <a:spcPct val="90000"/>
              </a:lnSpc>
              <a:spcBef>
                <a:spcPts val="800"/>
              </a:spcBef>
              <a:spcAft>
                <a:spcPts val="0"/>
              </a:spcAft>
              <a:buClr>
                <a:srgbClr val="CC0000"/>
              </a:buClr>
              <a:buSzPct val="15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5pPr>
            <a:lvl6pPr marL="2616200" marR="0" indent="-330200" algn="l" defTabSz="914400" rtl="0" latinLnBrk="0">
              <a:lnSpc>
                <a:spcPct val="90000"/>
              </a:lnSpc>
              <a:spcBef>
                <a:spcPts val="800"/>
              </a:spcBef>
              <a:spcAft>
                <a:spcPts val="0"/>
              </a:spcAft>
              <a:buClr>
                <a:srgbClr val="CC0000"/>
              </a:buClr>
              <a:buSzPct val="10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6pPr>
            <a:lvl7pPr marL="3073400" marR="0" indent="-330200" algn="l" defTabSz="914400" rtl="0" latinLnBrk="0">
              <a:lnSpc>
                <a:spcPct val="90000"/>
              </a:lnSpc>
              <a:spcBef>
                <a:spcPts val="800"/>
              </a:spcBef>
              <a:spcAft>
                <a:spcPts val="0"/>
              </a:spcAft>
              <a:buClr>
                <a:srgbClr val="CC0000"/>
              </a:buClr>
              <a:buSzPct val="10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7pPr>
            <a:lvl8pPr marL="3530600" marR="0" indent="-330200" algn="l" defTabSz="914400" rtl="0" latinLnBrk="0">
              <a:lnSpc>
                <a:spcPct val="90000"/>
              </a:lnSpc>
              <a:spcBef>
                <a:spcPts val="800"/>
              </a:spcBef>
              <a:spcAft>
                <a:spcPts val="0"/>
              </a:spcAft>
              <a:buClr>
                <a:srgbClr val="CC0000"/>
              </a:buClr>
              <a:buSzPct val="10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8pPr>
            <a:lvl9pPr marL="3987800" marR="0" indent="-330200" algn="l" defTabSz="914400" rtl="0" latinLnBrk="0">
              <a:lnSpc>
                <a:spcPct val="90000"/>
              </a:lnSpc>
              <a:spcBef>
                <a:spcPts val="800"/>
              </a:spcBef>
              <a:spcAft>
                <a:spcPts val="0"/>
              </a:spcAft>
              <a:buClr>
                <a:srgbClr val="CC0000"/>
              </a:buClr>
              <a:buSzPct val="100000"/>
              <a:buFont typeface="Arial"/>
              <a:buChar char="•"/>
              <a:tabLst/>
              <a:defRPr sz="2600" b="0" i="0" u="none" strike="noStrike" cap="none" spc="0" baseline="0">
                <a:ln>
                  <a:noFill/>
                </a:ln>
                <a:solidFill>
                  <a:srgbClr val="535353"/>
                </a:solidFill>
                <a:uFillTx/>
                <a:latin typeface="AccordAlternate ExtraLight"/>
                <a:ea typeface="AccordAlternate ExtraLight"/>
                <a:cs typeface="AccordAlternate ExtraLight"/>
                <a:sym typeface="AccordAlternate ExtraLight"/>
              </a:defRPr>
            </a:lvl9pPr>
          </a:lstStyle>
          <a:p>
            <a:pPr marL="342900" indent="-342900" hangingPunct="1">
              <a:buFont typeface="Wingdings" panose="05000000000000000000" pitchFamily="2" charset="2"/>
              <a:buChar char="§"/>
            </a:pPr>
            <a:r>
              <a:rPr lang="en-US" sz="1400" dirty="0"/>
              <a:t>Part of data pre-processing:</a:t>
            </a:r>
          </a:p>
          <a:p>
            <a:pPr marL="800100" lvl="1" indent="-342900" hangingPunct="1">
              <a:buFont typeface="Wingdings" panose="05000000000000000000" pitchFamily="2" charset="2"/>
              <a:buChar char="§"/>
            </a:pPr>
            <a:r>
              <a:rPr lang="en-US" sz="1400" dirty="0"/>
              <a:t>Can make or break a model</a:t>
            </a:r>
          </a:p>
          <a:p>
            <a:pPr marL="800100" lvl="1" indent="-342900" hangingPunct="1">
              <a:buFont typeface="Wingdings" panose="05000000000000000000" pitchFamily="2" charset="2"/>
              <a:buChar char="§"/>
            </a:pPr>
            <a:r>
              <a:rPr lang="en-US" sz="1400" dirty="0"/>
              <a:t>Necessity depends on the model specificity</a:t>
            </a:r>
          </a:p>
          <a:p>
            <a:pPr lvl="1" hangingPunct="1"/>
            <a:endParaRPr lang="en-US" sz="1400" dirty="0"/>
          </a:p>
          <a:p>
            <a:pPr marL="342900" indent="-342900" hangingPunct="1">
              <a:buFont typeface="Wingdings" panose="05000000000000000000" pitchFamily="2" charset="2"/>
              <a:buChar char="§"/>
            </a:pPr>
            <a:r>
              <a:rPr lang="en-US" sz="1400" dirty="0"/>
              <a:t>Techniques:</a:t>
            </a:r>
          </a:p>
          <a:p>
            <a:pPr marL="800100" lvl="1" indent="-342900" hangingPunct="1">
              <a:buFont typeface="Wingdings" panose="05000000000000000000" pitchFamily="2" charset="2"/>
              <a:buChar char="§"/>
            </a:pPr>
            <a:r>
              <a:rPr lang="en-US" sz="1400" dirty="0"/>
              <a:t>Go back to the source and verify they are actually missing</a:t>
            </a:r>
            <a:endParaRPr lang="bg-BG" sz="1400" dirty="0"/>
          </a:p>
          <a:p>
            <a:pPr marL="800100" lvl="1" indent="-342900" hangingPunct="1">
              <a:buFont typeface="Wingdings" panose="05000000000000000000" pitchFamily="2" charset="2"/>
              <a:buChar char="§"/>
            </a:pPr>
            <a:r>
              <a:rPr lang="en-US" sz="1400" dirty="0"/>
              <a:t>Ignoring records with missing values </a:t>
            </a:r>
          </a:p>
          <a:p>
            <a:pPr marL="800100" lvl="1" indent="-342900" hangingPunct="1">
              <a:buFont typeface="Wingdings" panose="05000000000000000000" pitchFamily="2" charset="2"/>
              <a:buChar char="§"/>
            </a:pPr>
            <a:r>
              <a:rPr lang="en-US" sz="1400" dirty="0"/>
              <a:t>Manual imputation</a:t>
            </a:r>
          </a:p>
          <a:p>
            <a:pPr marL="800100" lvl="1" indent="-342900" hangingPunct="1">
              <a:buFont typeface="Wingdings" panose="05000000000000000000" pitchFamily="2" charset="2"/>
              <a:buChar char="§"/>
            </a:pPr>
            <a:r>
              <a:rPr lang="en-US" sz="1400" dirty="0">
                <a:highlight>
                  <a:srgbClr val="FFFF00"/>
                </a:highlight>
              </a:rPr>
              <a:t>Using a global constant</a:t>
            </a:r>
          </a:p>
          <a:p>
            <a:pPr marL="800100" lvl="1" indent="-342900" hangingPunct="1">
              <a:buFont typeface="Wingdings" panose="05000000000000000000" pitchFamily="2" charset="2"/>
              <a:buChar char="§"/>
            </a:pPr>
            <a:r>
              <a:rPr lang="en-US" sz="1400" dirty="0">
                <a:highlight>
                  <a:srgbClr val="FFFF00"/>
                </a:highlight>
              </a:rPr>
              <a:t>Using the mean/mode	</a:t>
            </a:r>
          </a:p>
          <a:p>
            <a:pPr marL="800100" lvl="1" indent="-342900" hangingPunct="1">
              <a:buFont typeface="Wingdings" panose="05000000000000000000" pitchFamily="2" charset="2"/>
              <a:buChar char="§"/>
            </a:pPr>
            <a:r>
              <a:rPr lang="en-US" sz="1400" dirty="0">
                <a:highlight>
                  <a:srgbClr val="FFFF00"/>
                </a:highlight>
              </a:rPr>
              <a:t>Using “nearest” objects</a:t>
            </a:r>
          </a:p>
          <a:p>
            <a:pPr marL="800100" lvl="1" indent="-342900" hangingPunct="1">
              <a:buFont typeface="Wingdings" panose="05000000000000000000" pitchFamily="2" charset="2"/>
              <a:buChar char="§"/>
            </a:pPr>
            <a:r>
              <a:rPr lang="en-US" sz="1400" dirty="0"/>
              <a:t>Using a model to predict the missing values</a:t>
            </a:r>
          </a:p>
          <a:p>
            <a:pPr marL="800100" lvl="1" indent="-342900" hangingPunct="1">
              <a:buFont typeface="Wingdings" panose="05000000000000000000" pitchFamily="2" charset="2"/>
              <a:buChar char="§"/>
            </a:pPr>
            <a:endParaRPr lang="en-US" sz="1400" dirty="0"/>
          </a:p>
          <a:p>
            <a:pPr marL="800100" lvl="1" indent="-342900" hangingPunct="1">
              <a:buFont typeface="Wingdings" panose="05000000000000000000" pitchFamily="2" charset="2"/>
              <a:buChar char="§"/>
            </a:pPr>
            <a:endParaRPr lang="en-US" sz="1400" dirty="0"/>
          </a:p>
          <a:p>
            <a:pPr marL="342900" indent="-342900" hangingPunct="1">
              <a:buFont typeface="Wingdings" panose="05000000000000000000" pitchFamily="2" charset="2"/>
              <a:buChar char="§"/>
            </a:pPr>
            <a:r>
              <a:rPr lang="en-US" sz="1400" dirty="0"/>
              <a:t>Highlighted methods change data distribution and do not consider possible correlation/association between attributes</a:t>
            </a:r>
          </a:p>
          <a:p>
            <a:pPr marL="1257300" lvl="2" indent="-342900" hangingPunct="1">
              <a:buFont typeface="Wingdings" panose="05000000000000000000" pitchFamily="2" charset="2"/>
              <a:buChar char="§"/>
            </a:pPr>
            <a:endParaRPr lang="en-US" sz="1400" dirty="0"/>
          </a:p>
        </p:txBody>
      </p:sp>
    </p:spTree>
    <p:extLst>
      <p:ext uri="{BB962C8B-B14F-4D97-AF65-F5344CB8AC3E}">
        <p14:creationId xmlns:p14="http://schemas.microsoft.com/office/powerpoint/2010/main" val="3499736517"/>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AccordAlternate Bold"/>
        <a:ea typeface="AccordAlternate Bold"/>
        <a:cs typeface="AccordAlternate Bold"/>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all" spc="0" normalizeH="0" baseline="0">
            <a:ln>
              <a:noFill/>
            </a:ln>
            <a:solidFill>
              <a:srgbClr val="FFFFFF"/>
            </a:solidFill>
            <a:effectLst/>
            <a:uFillTx/>
            <a:latin typeface="AccordAlternate Regular"/>
            <a:ea typeface="AccordAlternate Regular"/>
            <a:cs typeface="AccordAlternate Regular"/>
            <a:sym typeface="AccordAlternate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90000"/>
          </a:lnSpc>
          <a:spcBef>
            <a:spcPts val="80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AccordAlternate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AccordAlternate Bold"/>
        <a:ea typeface="AccordAlternate Bold"/>
        <a:cs typeface="AccordAlternate Bold"/>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all" spc="0" normalizeH="0" baseline="0">
            <a:ln>
              <a:noFill/>
            </a:ln>
            <a:solidFill>
              <a:srgbClr val="FFFFFF"/>
            </a:solidFill>
            <a:effectLst/>
            <a:uFillTx/>
            <a:latin typeface="AccordAlternate Regular"/>
            <a:ea typeface="AccordAlternate Regular"/>
            <a:cs typeface="AccordAlternate Regular"/>
            <a:sym typeface="AccordAlternate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90000"/>
          </a:lnSpc>
          <a:spcBef>
            <a:spcPts val="80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AccordAlternate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C018E45D1E1246BA04D25CCA056CC0" ma:contentTypeVersion="10" ma:contentTypeDescription="Create a new document." ma:contentTypeScope="" ma:versionID="f98d88d079056f6fc89d61061f7d9f54">
  <xsd:schema xmlns:xsd="http://www.w3.org/2001/XMLSchema" xmlns:xs="http://www.w3.org/2001/XMLSchema" xmlns:p="http://schemas.microsoft.com/office/2006/metadata/properties" xmlns:ns3="09a24f2a-7599-45f5-a74f-077e15479431" xmlns:ns4="d23724a1-d9f7-4838-bb8e-c23fae976826" targetNamespace="http://schemas.microsoft.com/office/2006/metadata/properties" ma:root="true" ma:fieldsID="68754c6017675bace0f7af5b25664b15" ns3:_="" ns4:_="">
    <xsd:import namespace="09a24f2a-7599-45f5-a74f-077e15479431"/>
    <xsd:import namespace="d23724a1-d9f7-4838-bb8e-c23fae97682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a24f2a-7599-45f5-a74f-077e1547943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3724a1-d9f7-4838-bb8e-c23fae97682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BA4E2C-2E00-4FAA-AB5D-A4DD0EB43C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a24f2a-7599-45f5-a74f-077e15479431"/>
    <ds:schemaRef ds:uri="d23724a1-d9f7-4838-bb8e-c23fae9768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3799CE-01E0-42C4-B542-C48AB076329C}">
  <ds:schemaRefs>
    <ds:schemaRef ds:uri="http://schemas.microsoft.com/sharepoint/v3/contenttype/forms"/>
  </ds:schemaRefs>
</ds:datastoreItem>
</file>

<file path=customXml/itemProps3.xml><?xml version="1.0" encoding="utf-8"?>
<ds:datastoreItem xmlns:ds="http://schemas.openxmlformats.org/officeDocument/2006/customXml" ds:itemID="{E871FBAC-1C8A-4C6A-B75A-BFFF7835B3E4}">
  <ds:schemaRefs>
    <ds:schemaRef ds:uri="http://www.w3.org/XML/1998/namespace"/>
    <ds:schemaRef ds:uri="09a24f2a-7599-45f5-a74f-077e15479431"/>
    <ds:schemaRef ds:uri="http://schemas.openxmlformats.org/package/2006/metadata/core-properties"/>
    <ds:schemaRef ds:uri="d23724a1-d9f7-4838-bb8e-c23fae976826"/>
    <ds:schemaRef ds:uri="http://schemas.microsoft.com/office/2006/documentManagement/types"/>
    <ds:schemaRef ds:uri="http://purl.org/dc/terms/"/>
    <ds:schemaRef ds:uri="http://schemas.microsoft.com/office/infopath/2007/PartnerControls"/>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3429</TotalTime>
  <Words>2080</Words>
  <Application>Microsoft Office PowerPoint</Application>
  <PresentationFormat>Widescreen</PresentationFormat>
  <Paragraphs>134</Paragraphs>
  <Slides>26</Slides>
  <Notes>26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Abadi Extra Light</vt:lpstr>
      <vt:lpstr>AccordAlternate Bold</vt:lpstr>
      <vt:lpstr>AccordAlternate ExtraLight</vt:lpstr>
      <vt:lpstr>AccordAlternate Regular</vt:lpstr>
      <vt:lpstr>-apple-system</vt:lpstr>
      <vt:lpstr>Arial</vt:lpstr>
      <vt:lpstr>Calibri</vt:lpstr>
      <vt:lpstr>Consolas</vt:lpstr>
      <vt:lpstr>NvvfbwQpmvynCMR10</vt:lpstr>
      <vt:lpstr>open-sans</vt:lpstr>
      <vt:lpstr>Symbol</vt:lpstr>
      <vt:lpstr>Wingdings</vt:lpstr>
      <vt:lpstr>Office Theme</vt:lpstr>
      <vt:lpstr>ML Training</vt:lpstr>
      <vt:lpstr>Having a template</vt:lpstr>
      <vt:lpstr>The libraries</vt:lpstr>
      <vt:lpstr>Importing Data </vt:lpstr>
      <vt:lpstr>Pd.read_csv(‘filename’)</vt:lpstr>
      <vt:lpstr>The Target variable always  comes last in a dataset</vt:lpstr>
      <vt:lpstr>Splitting Features / Labels</vt:lpstr>
      <vt:lpstr>Missing Data, MD</vt:lpstr>
      <vt:lpstr>Missing Data Imputation</vt:lpstr>
      <vt:lpstr>Encoding</vt:lpstr>
      <vt:lpstr>Train and test split</vt:lpstr>
      <vt:lpstr>They didn’t tell you about it</vt:lpstr>
      <vt:lpstr>The Process</vt:lpstr>
      <vt:lpstr>PowerPoint Presentation</vt:lpstr>
      <vt:lpstr>The DATA</vt:lpstr>
      <vt:lpstr>Types of Data</vt:lpstr>
      <vt:lpstr>Numerical data</vt:lpstr>
      <vt:lpstr>Categorical data</vt:lpstr>
      <vt:lpstr>Ordinal data</vt:lpstr>
      <vt:lpstr>Why should I care?</vt:lpstr>
      <vt:lpstr>TaskS</vt:lpstr>
      <vt:lpstr>How to improve on our Data Prep template</vt:lpstr>
      <vt:lpstr>PowerPoint Presentation</vt:lpstr>
      <vt:lpstr>Homework assignment</vt:lpstr>
      <vt:lpstr>Next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Iliyan Gochev</dc:creator>
  <cp:lastModifiedBy>Yoanna Kostova</cp:lastModifiedBy>
  <cp:revision>66</cp:revision>
  <dcterms:modified xsi:type="dcterms:W3CDTF">2021-10-11T13:22:23Z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0x010100E8C018E45D1E1246BA04D25CCA056CC0</vt:lpwstr>
  </property>
  <property fmtid="{D5CDD505-2E9C-101B-9397-08002B2CF9AE}" pid="3" name="_dlc_DocIdItemGuid">
    <vt:lpwstr>5fb30288-cb92-44ea-9690-5114d55a30b1</vt:lpwstr>
  </property>
  <property fmtid="{D5CDD505-2E9C-101B-9397-08002B2CF9AE}" pid="4" name="AuthorIds_UIVersion_4608">
    <vt:lpwstr>24</vt:lpwstr>
  </property>
</Properties>
</file>