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316" r:id="rId3"/>
    <p:sldId id="310" r:id="rId4"/>
    <p:sldId id="259" r:id="rId5"/>
    <p:sldId id="311" r:id="rId6"/>
    <p:sldId id="313" r:id="rId7"/>
    <p:sldId id="314" r:id="rId8"/>
    <p:sldId id="315" r:id="rId9"/>
    <p:sldId id="261" r:id="rId10"/>
    <p:sldId id="262" r:id="rId11"/>
    <p:sldId id="319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318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9" r:id="rId48"/>
    <p:sldId id="303" r:id="rId49"/>
    <p:sldId id="304" r:id="rId50"/>
    <p:sldId id="298" r:id="rId51"/>
    <p:sldId id="300" r:id="rId52"/>
    <p:sldId id="297" r:id="rId53"/>
    <p:sldId id="301" r:id="rId54"/>
    <p:sldId id="302" r:id="rId55"/>
    <p:sldId id="305" r:id="rId56"/>
    <p:sldId id="306" r:id="rId57"/>
    <p:sldId id="307" r:id="rId58"/>
    <p:sldId id="308" r:id="rId59"/>
  </p:sldIdLst>
  <p:sldSz cx="9144000" cy="6858000" type="screen4x3"/>
  <p:notesSz cx="6858000" cy="9144000"/>
  <p:defaultTextStyle>
    <a:lvl1pPr>
      <a:defRPr>
        <a:solidFill>
          <a:srgbClr val="3F3F3F"/>
        </a:solidFill>
        <a:uFill>
          <a:solidFill>
            <a:srgbClr val="3F3F3F"/>
          </a:solidFill>
        </a:uFill>
        <a:latin typeface="+mn-lt"/>
        <a:ea typeface="+mn-ea"/>
        <a:cs typeface="+mn-cs"/>
        <a:sym typeface="Calibri"/>
      </a:defRPr>
    </a:lvl1pPr>
    <a:lvl2pPr indent="457200">
      <a:defRPr>
        <a:solidFill>
          <a:srgbClr val="3F3F3F"/>
        </a:solidFill>
        <a:uFill>
          <a:solidFill>
            <a:srgbClr val="3F3F3F"/>
          </a:solidFill>
        </a:uFill>
        <a:latin typeface="+mn-lt"/>
        <a:ea typeface="+mn-ea"/>
        <a:cs typeface="+mn-cs"/>
        <a:sym typeface="Calibri"/>
      </a:defRPr>
    </a:lvl2pPr>
    <a:lvl3pPr indent="914400">
      <a:defRPr>
        <a:solidFill>
          <a:srgbClr val="3F3F3F"/>
        </a:solidFill>
        <a:uFill>
          <a:solidFill>
            <a:srgbClr val="3F3F3F"/>
          </a:solidFill>
        </a:uFill>
        <a:latin typeface="+mn-lt"/>
        <a:ea typeface="+mn-ea"/>
        <a:cs typeface="+mn-cs"/>
        <a:sym typeface="Calibri"/>
      </a:defRPr>
    </a:lvl3pPr>
    <a:lvl4pPr indent="1371600">
      <a:defRPr>
        <a:solidFill>
          <a:srgbClr val="3F3F3F"/>
        </a:solidFill>
        <a:uFill>
          <a:solidFill>
            <a:srgbClr val="3F3F3F"/>
          </a:solidFill>
        </a:uFill>
        <a:latin typeface="+mn-lt"/>
        <a:ea typeface="+mn-ea"/>
        <a:cs typeface="+mn-cs"/>
        <a:sym typeface="Calibri"/>
      </a:defRPr>
    </a:lvl4pPr>
    <a:lvl5pPr indent="1828800">
      <a:defRPr>
        <a:solidFill>
          <a:srgbClr val="3F3F3F"/>
        </a:solidFill>
        <a:uFill>
          <a:solidFill>
            <a:srgbClr val="3F3F3F"/>
          </a:solidFill>
        </a:uFill>
        <a:latin typeface="+mn-lt"/>
        <a:ea typeface="+mn-ea"/>
        <a:cs typeface="+mn-cs"/>
        <a:sym typeface="Calibri"/>
      </a:defRPr>
    </a:lvl5pPr>
    <a:lvl6pPr indent="2286000">
      <a:defRPr>
        <a:solidFill>
          <a:srgbClr val="3F3F3F"/>
        </a:solidFill>
        <a:uFill>
          <a:solidFill>
            <a:srgbClr val="3F3F3F"/>
          </a:solidFill>
        </a:uFill>
        <a:latin typeface="+mn-lt"/>
        <a:ea typeface="+mn-ea"/>
        <a:cs typeface="+mn-cs"/>
        <a:sym typeface="Calibri"/>
      </a:defRPr>
    </a:lvl6pPr>
    <a:lvl7pPr indent="2743200">
      <a:defRPr>
        <a:solidFill>
          <a:srgbClr val="3F3F3F"/>
        </a:solidFill>
        <a:uFill>
          <a:solidFill>
            <a:srgbClr val="3F3F3F"/>
          </a:solidFill>
        </a:uFill>
        <a:latin typeface="+mn-lt"/>
        <a:ea typeface="+mn-ea"/>
        <a:cs typeface="+mn-cs"/>
        <a:sym typeface="Calibri"/>
      </a:defRPr>
    </a:lvl7pPr>
    <a:lvl8pPr indent="3200400">
      <a:defRPr>
        <a:solidFill>
          <a:srgbClr val="3F3F3F"/>
        </a:solidFill>
        <a:uFill>
          <a:solidFill>
            <a:srgbClr val="3F3F3F"/>
          </a:solidFill>
        </a:uFill>
        <a:latin typeface="+mn-lt"/>
        <a:ea typeface="+mn-ea"/>
        <a:cs typeface="+mn-cs"/>
        <a:sym typeface="Calibri"/>
      </a:defRPr>
    </a:lvl8pPr>
    <a:lvl9pPr indent="3657600">
      <a:defRPr>
        <a:solidFill>
          <a:srgbClr val="3F3F3F"/>
        </a:solidFill>
        <a:uFill>
          <a:solidFill>
            <a:srgbClr val="3F3F3F"/>
          </a:solidFill>
        </a:uFill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n" i="on">
        <a:fontRef idx="minor">
          <a:srgbClr val="3F3F3F"/>
        </a:fontRef>
        <a:srgbClr val="3F3F3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DB"/>
          </a:solidFill>
        </a:fill>
      </a:tcStyle>
    </a:wholeTbl>
    <a:band2H>
      <a:tcTxStyle/>
      <a:tcStyle>
        <a:tcBdr/>
        <a:fill>
          <a:solidFill>
            <a:srgbClr val="E7EA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86A93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86A93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86A93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74638" autoAdjust="0"/>
  </p:normalViewPr>
  <p:slideViewPr>
    <p:cSldViewPr snapToGrid="0" snapToObjects="1">
      <p:cViewPr varScale="1">
        <p:scale>
          <a:sx n="90" d="100"/>
          <a:sy n="90" d="100"/>
        </p:scale>
        <p:origin x="-14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9251169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aseline="0" dirty="0" smtClean="0"/>
              <a:t>Let’s talk about what we aim for first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Let me introduce you to a couple things first</a:t>
            </a:r>
          </a:p>
        </p:txBody>
      </p:sp>
    </p:spTree>
    <p:extLst>
      <p:ext uri="{BB962C8B-B14F-4D97-AF65-F5344CB8AC3E}">
        <p14:creationId xmlns:p14="http://schemas.microsoft.com/office/powerpoint/2010/main" val="55907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simple but we</a:t>
            </a:r>
            <a:r>
              <a:rPr lang="en-US" baseline="0" dirty="0" smtClean="0"/>
              <a:t> don’t want to create a new one on every request because </a:t>
            </a:r>
            <a:r>
              <a:rPr lang="en-US" baseline="0" dirty="0" err="1" smtClean="0"/>
              <a:t>couchbase</a:t>
            </a:r>
            <a:r>
              <a:rPr lang="en-US" baseline="0" dirty="0" smtClean="0"/>
              <a:t> uses a smart client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03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52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03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Storing for access patterns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In this case key for retrieval by name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Could</a:t>
            </a:r>
            <a:r>
              <a:rPr lang="en-US" baseline="0" dirty="0" smtClean="0"/>
              <a:t> be extended to use referential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05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lib/</a:t>
            </a:r>
            <a:r>
              <a:rPr sz="2200" dirty="0" smtClean="0"/>
              <a:t>user.js</a:t>
            </a:r>
            <a:endParaRPr lang="en-US" sz="2200" dirty="0" smtClean="0"/>
          </a:p>
          <a:p>
            <a:pPr lvl="0">
              <a:defRPr sz="1800"/>
            </a:pPr>
            <a:r>
              <a:rPr lang="en-US" sz="2400" b="0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Add,</a:t>
            </a:r>
            <a:r>
              <a:rPr lang="en-US" sz="2400" b="0" baseline="0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 </a:t>
            </a:r>
            <a:r>
              <a:rPr lang="en-US" sz="2400" b="0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User Data model,</a:t>
            </a:r>
            <a:r>
              <a:rPr lang="en-US" sz="2400" b="0" baseline="0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 </a:t>
            </a:r>
            <a:r>
              <a:rPr lang="en-US" sz="2400" b="0" dirty="0" err="1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Serialisation</a:t>
            </a:r>
            <a:r>
              <a:rPr lang="en-US" sz="2400" b="0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,</a:t>
            </a:r>
            <a:r>
              <a:rPr lang="en-US" sz="2400" b="0" baseline="0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 </a:t>
            </a:r>
            <a:r>
              <a:rPr lang="en-US" sz="2400" b="0" dirty="0" err="1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Bcrypt</a:t>
            </a:r>
            <a:endParaRPr lang="en-US" sz="2400" b="0" dirty="0" smtClean="0">
              <a:solidFill>
                <a:srgbClr val="404040"/>
              </a:solidFill>
              <a:uFill>
                <a:solidFill>
                  <a:srgbClr val="404040"/>
                </a:solidFill>
              </a:uFill>
            </a:endParaRPr>
          </a:p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2" name="Shape 2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lib/auth.js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1" name="Shape 2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lib/routes.js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3" name="Shape 2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lib/question_list.js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2" name="Shape 3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public/javascripts/app.js</a:t>
            </a:r>
          </a:p>
          <a:p>
            <a:pPr lvl="0">
              <a:defRPr sz="1800"/>
            </a:pPr>
            <a:r>
              <a:rPr sz="2200"/>
              <a:t>views/index.jade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69" name="Shape 3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scripts/setup_views.js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One language all the way</a:t>
            </a:r>
            <a:r>
              <a:rPr lang="en-US" baseline="0" dirty="0" smtClean="0"/>
              <a:t> through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JSON is</a:t>
            </a:r>
            <a:r>
              <a:rPr lang="en-US" baseline="0" dirty="0" smtClean="0"/>
              <a:t> the natural data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32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36" name="Shape 3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defRPr sz="1800"/>
            </a:pPr>
            <a:r>
              <a:rPr sz="1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rPr>
              <a:t>- data is not persisted “immediately” by Couchbase</a:t>
            </a:r>
          </a:p>
          <a:p>
            <a:pPr lvl="0" defTabSz="914400">
              <a:defRPr sz="1800"/>
            </a:pPr>
            <a:r>
              <a:rPr sz="1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rPr>
              <a:t>- persistence happens after the data passed the disc write queue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347472"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Counts and alike are ok to be stale</a:t>
            </a:r>
          </a:p>
          <a:p>
            <a:pPr marL="685800" lvl="1" indent="-347472"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If you have 1M likes it’s ok to be off by 5 for a short amount of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4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30" name="Shape 3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sz="16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no downtime deploy?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79" name="Shape 3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lib/question_list.js#loadCounts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	</a:t>
            </a:r>
            <a:r>
              <a:rPr lang="en-US" dirty="0" smtClean="0"/>
              <a:t>Users</a:t>
            </a:r>
            <a:r>
              <a:rPr lang="en-US" baseline="0" dirty="0" smtClean="0"/>
              <a:t> like fast websites</a:t>
            </a:r>
          </a:p>
          <a:p>
            <a:r>
              <a:rPr lang="en-US" baseline="0" dirty="0" smtClean="0"/>
              <a:t>- 	Slow responses loose </a:t>
            </a:r>
            <a:r>
              <a:rPr lang="en-US" baseline="0" dirty="0" err="1" smtClean="0"/>
              <a:t>engadement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84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	We</a:t>
            </a:r>
            <a:r>
              <a:rPr lang="en-US" baseline="0" dirty="0" smtClean="0"/>
              <a:t> use rest so app servers don’t need to hold state</a:t>
            </a:r>
          </a:p>
          <a:p>
            <a:r>
              <a:rPr lang="en-US" baseline="0" dirty="0" smtClean="0"/>
              <a:t>- 	We don’t want our database to be the new bottleneck</a:t>
            </a:r>
          </a:p>
          <a:p>
            <a:r>
              <a:rPr lang="en-US" baseline="0" dirty="0" smtClean="0"/>
              <a:t>- 	Add more node = more power!</a:t>
            </a:r>
          </a:p>
        </p:txBody>
      </p:sp>
    </p:spTree>
    <p:extLst>
      <p:ext uri="{BB962C8B-B14F-4D97-AF65-F5344CB8AC3E}">
        <p14:creationId xmlns:p14="http://schemas.microsoft.com/office/powerpoint/2010/main" val="1528563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aseline="0" dirty="0" smtClean="0"/>
              <a:t>Lot’s of free users, don’t want to hog resources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node.js is known for being not resources intensive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Couchbase distributes nicely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Rendering is client side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28563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Sign</a:t>
            </a:r>
            <a:r>
              <a:rPr lang="en-US" baseline="0" dirty="0" smtClean="0"/>
              <a:t> up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Sign 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2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Simple</a:t>
            </a:r>
            <a:r>
              <a:rPr lang="en-US" baseline="0" dirty="0" smtClean="0"/>
              <a:t> route creating a user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3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Simple route looking up a user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Now we need to store the user somewhere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46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aseline="0" dirty="0" smtClean="0"/>
              <a:t>So how do we use the database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4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Cover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>
            <a:gsLst>
              <a:gs pos="0">
                <a:srgbClr val="C5C5C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11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9590" y="1634882"/>
            <a:ext cx="5450047" cy="311485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1_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3664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Title 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8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ClrTx/>
              <a:buSzTx/>
              <a:buFontTx/>
              <a:buNone/>
              <a:defRPr b="0"/>
            </a:lvl1pPr>
            <a:lvl2pPr marL="0" indent="457200" algn="ctr">
              <a:buClrTx/>
              <a:buSzTx/>
              <a:buFontTx/>
              <a:buNone/>
              <a:defRPr b="0"/>
            </a:lvl2pPr>
            <a:lvl3pPr marL="0" indent="914400" algn="ctr">
              <a:buClrTx/>
              <a:buSzTx/>
              <a:buFontTx/>
              <a:buNone/>
              <a:defRPr b="0"/>
            </a:lvl3pPr>
            <a:lvl4pPr marL="0" indent="1371600" algn="ctr">
              <a:buClrTx/>
              <a:buSzTx/>
              <a:buFontTx/>
              <a:buNone/>
              <a:defRPr b="0"/>
            </a:lvl4pPr>
            <a:lvl5pPr marL="0" indent="1828800" algn="ctr">
              <a:buClrTx/>
              <a:buSzTx/>
              <a:buFontTx/>
              <a:buNone/>
              <a:defRPr b="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Five</a:t>
            </a:r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>
            <a:gsLst>
              <a:gs pos="0">
                <a:srgbClr val="C5C5C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98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53" y="6197596"/>
            <a:ext cx="1051986" cy="601135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Case Stu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>
            <a:gsLst>
              <a:gs pos="0">
                <a:srgbClr val="C5C5C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402166" y="1596432"/>
            <a:ext cx="3154991" cy="245662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80000"/>
              </a:lnSpc>
              <a:defRPr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754968" y="1601684"/>
            <a:ext cx="2191789" cy="268985"/>
          </a:xfrm>
          <a:prstGeom prst="rect">
            <a:avLst/>
          </a:prstGeom>
          <a:solidFill>
            <a:srgbClr val="186A93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80000"/>
              </a:lnSpc>
              <a:defRPr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754966" y="3671289"/>
            <a:ext cx="4967614" cy="268985"/>
          </a:xfrm>
          <a:prstGeom prst="rect">
            <a:avLst/>
          </a:prstGeom>
          <a:solidFill>
            <a:srgbClr val="28B2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80000"/>
              </a:lnSpc>
              <a:defRPr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6158253" y="1601684"/>
            <a:ext cx="2564329" cy="268985"/>
          </a:xfrm>
          <a:prstGeom prst="rect">
            <a:avLst/>
          </a:prstGeom>
          <a:solidFill>
            <a:srgbClr val="71B400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80000"/>
              </a:lnSpc>
              <a:defRPr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 flipH="1">
            <a:off x="3653366" y="1610601"/>
            <a:ext cx="1" cy="3951999"/>
          </a:xfrm>
          <a:prstGeom prst="line">
            <a:avLst/>
          </a:prstGeom>
          <a:ln>
            <a:solidFill>
              <a:srgbClr val="BFBFBF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065120" y="1610601"/>
            <a:ext cx="1" cy="1872070"/>
          </a:xfrm>
          <a:prstGeom prst="line">
            <a:avLst/>
          </a:prstGeom>
          <a:ln>
            <a:solidFill>
              <a:srgbClr val="BFBFBF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11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53" y="6197596"/>
            <a:ext cx="1051986" cy="601135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/>
        </p:nvSpPr>
        <p:spPr>
          <a:xfrm>
            <a:off x="3754968" y="1601684"/>
            <a:ext cx="2191789" cy="268985"/>
          </a:xfrm>
          <a:prstGeom prst="rect">
            <a:avLst/>
          </a:prstGeom>
          <a:solidFill>
            <a:srgbClr val="D6B200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80000"/>
              </a:lnSpc>
              <a:defRPr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3754966" y="3671289"/>
            <a:ext cx="4967614" cy="268985"/>
          </a:xfrm>
          <a:prstGeom prst="rect">
            <a:avLst/>
          </a:prstGeom>
          <a:solidFill>
            <a:srgbClr val="2D7E9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80000"/>
              </a:lnSpc>
              <a:defRPr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158253" y="1601684"/>
            <a:ext cx="2564329" cy="268985"/>
          </a:xfrm>
          <a:prstGeom prst="rect">
            <a:avLst/>
          </a:prstGeom>
          <a:solidFill>
            <a:srgbClr val="6B9B20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80000"/>
              </a:lnSpc>
              <a:defRPr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 flipH="1">
            <a:off x="3653366" y="1610601"/>
            <a:ext cx="1" cy="3951999"/>
          </a:xfrm>
          <a:prstGeom prst="line">
            <a:avLst/>
          </a:prstGeom>
          <a:ln>
            <a:solidFill>
              <a:srgbClr val="BFBFBF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6065120" y="1610601"/>
            <a:ext cx="1" cy="1872070"/>
          </a:xfrm>
          <a:prstGeom prst="line">
            <a:avLst/>
          </a:prstGeom>
          <a:ln>
            <a:solidFill>
              <a:srgbClr val="BFBFBF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550948"/>
          </a:xfrm>
          <a:prstGeom prst="rect">
            <a:avLst/>
          </a:prstGeom>
        </p:spPr>
        <p:txBody>
          <a:bodyPr lIns="0" tIns="0" rIns="0" bIns="0" anchor="t"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3754437" y="1931946"/>
            <a:ext cx="2192338" cy="31940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1125" indent="-111125">
              <a:lnSpc>
                <a:spcPct val="80000"/>
              </a:lnSpc>
              <a:spcBef>
                <a:spcPts val="600"/>
              </a:spcBef>
              <a:defRPr sz="1400"/>
            </a:lvl1pPr>
            <a:lvl2pPr marL="743711" indent="-405383">
              <a:lnSpc>
                <a:spcPct val="80000"/>
              </a:lnSpc>
              <a:spcBef>
                <a:spcPts val="600"/>
              </a:spcBef>
              <a:buChar char="­"/>
              <a:defRPr sz="1400"/>
            </a:lvl2pPr>
            <a:lvl3pPr marL="1278081" indent="-363681">
              <a:lnSpc>
                <a:spcPct val="80000"/>
              </a:lnSpc>
              <a:spcBef>
                <a:spcPts val="600"/>
              </a:spcBef>
              <a:defRPr sz="1400"/>
            </a:lvl3pPr>
            <a:lvl4pPr marL="1735281" indent="-363681">
              <a:lnSpc>
                <a:spcPct val="80000"/>
              </a:lnSpc>
              <a:spcBef>
                <a:spcPts val="600"/>
              </a:spcBef>
              <a:buChar char="­"/>
              <a:defRPr sz="1400"/>
            </a:lvl4pPr>
            <a:lvl5pPr marL="750165" indent="-581890">
              <a:lnSpc>
                <a:spcPct val="80000"/>
              </a:lnSpc>
              <a:spcBef>
                <a:spcPts val="600"/>
              </a:spcBef>
              <a:defRPr sz="1400"/>
            </a:lvl5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1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  <a:uFillTx/>
              </a:defRPr>
            </a:pPr>
            <a:r>
              <a:rPr sz="1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  <a:uFillTx/>
              </a:defRPr>
            </a:pPr>
            <a:r>
              <a:rPr sz="1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  <a:uFillTx/>
              </a:defRPr>
            </a:pPr>
            <a:r>
              <a:rPr sz="1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  <a:uFillTx/>
              </a:defRPr>
            </a:pPr>
            <a:r>
              <a:rPr sz="1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xfrm>
            <a:off x="685800" y="396623"/>
            <a:ext cx="7772400" cy="3260976"/>
          </a:xfrm>
          <a:prstGeom prst="rect">
            <a:avLst/>
          </a:prstGeom>
        </p:spPr>
        <p:txBody>
          <a:bodyPr/>
          <a:lstStyle>
            <a:lvl1pPr indent="304800">
              <a:defRPr sz="4800"/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Title 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xfrm>
            <a:off x="685800" y="3786737"/>
            <a:ext cx="7772400" cy="2760817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defRPr>
            </a:lvl1pPr>
            <a:lvl2pPr marL="347472" indent="-347472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defRPr>
            </a:lvl2pPr>
            <a:lvl3pPr marL="347472" indent="-347472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defRPr>
            </a:lvl3pPr>
            <a:lvl4pPr marL="347472" indent="-347472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defRPr>
            </a:lvl4pPr>
            <a:lvl5pPr marL="347472" indent="-347472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Body Level Five</a:t>
            </a:r>
          </a:p>
        </p:txBody>
      </p:sp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457200" y="5875078"/>
            <a:ext cx="8229600" cy="982922"/>
          </a:xfrm>
          <a:prstGeom prst="rect">
            <a:avLst/>
          </a:prstGeom>
        </p:spPr>
        <p:txBody>
          <a:bodyPr/>
          <a:lstStyle>
            <a:lvl1pPr marL="171450" indent="-57150" algn="ctr">
              <a:spcBef>
                <a:spcPts val="300"/>
              </a:spcBef>
              <a:buClrTx/>
              <a:buSzTx/>
              <a:buFontTx/>
              <a:buNone/>
              <a:defRPr sz="1800"/>
            </a:lvl1pPr>
            <a:lvl2pPr marL="651052" indent="-312724" algn="ctr">
              <a:spcBef>
                <a:spcPts val="300"/>
              </a:spcBef>
              <a:buClrTx/>
              <a:buFontTx/>
              <a:buChar char="­"/>
              <a:defRPr sz="1800"/>
            </a:lvl2pPr>
            <a:lvl3pPr marL="1200150" indent="-285750" algn="ctr">
              <a:spcBef>
                <a:spcPts val="300"/>
              </a:spcBef>
              <a:buClrTx/>
              <a:buFontTx/>
              <a:defRPr sz="1800"/>
            </a:lvl3pPr>
            <a:lvl4pPr marL="1657350" indent="-285750" algn="ctr">
              <a:spcBef>
                <a:spcPts val="300"/>
              </a:spcBef>
              <a:buClrTx/>
              <a:buFontTx/>
              <a:buChar char="­"/>
              <a:defRPr sz="1800"/>
            </a:lvl4pPr>
            <a:lvl5pPr marL="625475" indent="-457200" algn="ctr">
              <a:spcBef>
                <a:spcPts val="300"/>
              </a:spcBef>
              <a:buClrTx/>
              <a:buFontTx/>
              <a:defRPr sz="1800"/>
            </a:lvl5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One</a:t>
            </a:r>
          </a:p>
          <a:p>
            <a:pPr lvl="1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Two</a:t>
            </a:r>
          </a:p>
          <a:p>
            <a:pPr lvl="2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Three</a:t>
            </a:r>
          </a:p>
          <a:p>
            <a:pPr lvl="3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Four</a:t>
            </a:r>
          </a:p>
          <a:p>
            <a:pPr lvl="4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Five</a:t>
            </a:r>
          </a:p>
        </p:txBody>
      </p:sp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Title Text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Char char="­"/>
            </a:lvl2pPr>
            <a:lvl4pPr>
              <a:buChar char="­"/>
            </a:lvl4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Five</a:t>
            </a:r>
          </a:p>
        </p:txBody>
      </p:sp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Divider two line bra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>
            <a:gsLst>
              <a:gs pos="0">
                <a:srgbClr val="C5C5C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19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2315" y="4473042"/>
            <a:ext cx="2299369" cy="131415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/>
          <p:nvPr/>
        </p:nvSpPr>
        <p:spPr>
          <a:xfrm>
            <a:off x="1088070" y="1711867"/>
            <a:ext cx="292566" cy="1379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01600" cap="rnd">
            <a:solidFill>
              <a:srgbClr val="28B2CB"/>
            </a:solidFill>
            <a:round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7759466" y="1711867"/>
            <a:ext cx="292565" cy="1379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01600" cap="rnd">
            <a:solidFill>
              <a:srgbClr val="28B2CB"/>
            </a:solidFill>
            <a:round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9962" y="5872684"/>
            <a:ext cx="5664076" cy="301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525252">
                  <a:alpha val="0"/>
                </a:srgbClr>
              </a:gs>
            </a:gsLst>
            <a:path path="circle">
              <a:fillToRect l="-7922" t="9442" r="107922" b="90557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685800" y="1828802"/>
            <a:ext cx="7772400" cy="1602869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>
                <a:solidFill>
                  <a:srgbClr val="186A93"/>
                </a:solidFill>
                <a:uFill>
                  <a:solidFill>
                    <a:srgbClr val="186A93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186A93"/>
                </a:solidFill>
                <a:uFill>
                  <a:solidFill>
                    <a:srgbClr val="186A93"/>
                  </a:solidFill>
                </a:uFill>
              </a:rP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371600" y="3431671"/>
            <a:ext cx="6400800" cy="3426329"/>
          </a:xfrm>
          <a:prstGeom prst="rect">
            <a:avLst/>
          </a:prstGeom>
        </p:spPr>
        <p:txBody>
          <a:bodyPr lIns="0" tIns="0" rIns="0" bIns="0"/>
          <a:lstStyle>
            <a:lvl1pPr algn="ctr">
              <a:buClrTx/>
              <a:buSzTx/>
              <a:buFontTx/>
              <a:buNone/>
            </a:lvl1pPr>
            <a:lvl2pPr marL="755294" indent="-416966" algn="ctr">
              <a:buClrTx/>
              <a:buFontTx/>
              <a:buChar char="­"/>
            </a:lvl2pPr>
            <a:lvl3pPr marL="1295400" indent="-381000" algn="ctr">
              <a:buClrTx/>
              <a:buFontTx/>
            </a:lvl3pPr>
            <a:lvl4pPr marL="1752600" indent="-381000" algn="ctr">
              <a:buClrTx/>
              <a:buFontTx/>
              <a:buChar char="­"/>
            </a:lvl4pPr>
            <a:lvl5pPr algn="ctr">
              <a:buClrTx/>
              <a:buFontTx/>
            </a:lvl5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Divider one line bra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>
            <a:gsLst>
              <a:gs pos="0">
                <a:srgbClr val="C5C5C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31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2315" y="4473042"/>
            <a:ext cx="2299369" cy="1314151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hape 32"/>
          <p:cNvSpPr/>
          <p:nvPr/>
        </p:nvSpPr>
        <p:spPr>
          <a:xfrm>
            <a:off x="1739962" y="5872684"/>
            <a:ext cx="5664076" cy="301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525252">
                  <a:alpha val="0"/>
                </a:srgbClr>
              </a:gs>
            </a:gsLst>
            <a:path path="circle">
              <a:fillToRect l="-7922" t="9442" r="107922" b="90557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1088070" y="1896530"/>
            <a:ext cx="292566" cy="1144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01600" cap="rnd">
            <a:solidFill>
              <a:srgbClr val="28B2CB"/>
            </a:solidFill>
            <a:round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7759466" y="1896529"/>
            <a:ext cx="292565" cy="1144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01600" cap="rnd">
            <a:solidFill>
              <a:srgbClr val="28B2CB"/>
            </a:solidFill>
            <a:round/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685800" y="1543553"/>
            <a:ext cx="7772400" cy="188811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>
                <a:solidFill>
                  <a:srgbClr val="28B2CB"/>
                </a:solidFill>
                <a:uFill>
                  <a:solidFill>
                    <a:srgbClr val="28B2CB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28B2CB"/>
                </a:solidFill>
                <a:uFill>
                  <a:solidFill>
                    <a:srgbClr val="28B2CB"/>
                  </a:solidFill>
                </a:uFill>
              </a:rPr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371600" y="3431671"/>
            <a:ext cx="6400800" cy="3426329"/>
          </a:xfrm>
          <a:prstGeom prst="rect">
            <a:avLst/>
          </a:prstGeom>
        </p:spPr>
        <p:txBody>
          <a:bodyPr lIns="0" tIns="0" rIns="0" bIns="0"/>
          <a:lstStyle>
            <a:lvl1pPr algn="ctr">
              <a:buClrTx/>
              <a:buSzTx/>
              <a:buFontTx/>
              <a:buNone/>
            </a:lvl1pPr>
            <a:lvl2pPr marL="755294" indent="-416966" algn="ctr">
              <a:buClrTx/>
              <a:buFontTx/>
              <a:buChar char="­"/>
            </a:lvl2pPr>
            <a:lvl3pPr marL="1295400" indent="-381000" algn="ctr">
              <a:buClrTx/>
              <a:buFontTx/>
            </a:lvl3pPr>
            <a:lvl4pPr marL="1752600" indent="-381000" algn="ctr">
              <a:buClrTx/>
              <a:buFontTx/>
              <a:buChar char="­"/>
            </a:lvl4pPr>
            <a:lvl5pPr algn="ctr">
              <a:buClrTx/>
              <a:buFontTx/>
            </a:lvl5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circular log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>
            <a:gsLst>
              <a:gs pos="0">
                <a:srgbClr val="C5C5C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045349" y="2827359"/>
            <a:ext cx="2027615" cy="1"/>
          </a:xfrm>
          <a:prstGeom prst="line">
            <a:avLst/>
          </a:prstGeom>
          <a:ln>
            <a:solidFill>
              <a:srgbClr val="BFBFBF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5042191" y="2827359"/>
            <a:ext cx="2108559" cy="1"/>
          </a:xfrm>
          <a:prstGeom prst="line">
            <a:avLst/>
          </a:prstGeom>
          <a:ln>
            <a:solidFill>
              <a:srgbClr val="BFBFBF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5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2964" y="2453238"/>
            <a:ext cx="969229" cy="748245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1766011" y="4602684"/>
            <a:ext cx="5664077" cy="301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525252">
                  <a:alpha val="0"/>
                </a:srgbClr>
              </a:gs>
            </a:gsLst>
            <a:path path="circle">
              <a:fillToRect l="-7922" t="9442" r="107922" b="90557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719667" y="2921005"/>
            <a:ext cx="7772401" cy="14700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>
                <a:solidFill>
                  <a:srgbClr val="28B2CB"/>
                </a:solidFill>
                <a:uFill>
                  <a:solidFill>
                    <a:srgbClr val="28B2CB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28B2CB"/>
                </a:solidFill>
                <a:uFill>
                  <a:solidFill>
                    <a:srgbClr val="28B2CB"/>
                  </a:solidFill>
                </a:uFill>
              </a:rP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>
            <a:gsLst>
              <a:gs pos="0">
                <a:srgbClr val="C5C5C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54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53" y="6197596"/>
            <a:ext cx="1051986" cy="601135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52431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Title Text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612773" y="1905317"/>
            <a:ext cx="8074026" cy="4952683"/>
          </a:xfrm>
          <a:prstGeom prst="rect">
            <a:avLst/>
          </a:prstGeom>
        </p:spPr>
        <p:txBody>
          <a:bodyPr lIns="0" tIns="0" rIns="0" bIns="0"/>
          <a:lstStyle>
            <a:lvl2pPr marL="755294" indent="-416966">
              <a:buChar char="­"/>
            </a:lvl2pPr>
            <a:lvl3pPr marL="1295400" indent="-381000"/>
            <a:lvl4pPr marL="1752600" indent="-381000">
              <a:buChar char="­"/>
            </a:lvl4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Five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2_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>
            <a:gsLst>
              <a:gs pos="0">
                <a:srgbClr val="C5C5C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63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53" y="6197596"/>
            <a:ext cx="1051986" cy="601135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3664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Title Text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8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ClrTx/>
              <a:buSzTx/>
              <a:buFontTx/>
              <a:buNone/>
              <a:defRPr b="0"/>
            </a:lvl1pPr>
            <a:lvl2pPr marL="0" indent="457200" algn="ctr">
              <a:buClrTx/>
              <a:buSzTx/>
              <a:buFontTx/>
              <a:buNone/>
              <a:defRPr b="0"/>
            </a:lvl2pPr>
            <a:lvl3pPr marL="0" indent="914400" algn="ctr">
              <a:buClrTx/>
              <a:buSzTx/>
              <a:buFontTx/>
              <a:buNone/>
              <a:defRPr b="0"/>
            </a:lvl3pPr>
            <a:lvl4pPr marL="0" indent="1371600" algn="ctr">
              <a:buClrTx/>
              <a:buSzTx/>
              <a:buFontTx/>
              <a:buNone/>
              <a:defRPr b="0"/>
            </a:lvl4pPr>
            <a:lvl5pPr marL="0" indent="1828800" algn="ctr">
              <a:buClrTx/>
              <a:buSzTx/>
              <a:buFontTx/>
              <a:buNone/>
              <a:defRPr b="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Five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>
            <a:gsLst>
              <a:gs pos="0">
                <a:srgbClr val="C5C5C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72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53" y="6197596"/>
            <a:ext cx="1051986" cy="601135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219201"/>
          </a:xfrm>
          <a:prstGeom prst="rect">
            <a:avLst/>
          </a:prstGeom>
        </p:spPr>
        <p:txBody>
          <a:bodyPr lIns="0" tIns="0" rIns="0" bIns="0" anchor="t"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Title Text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219201"/>
          </a:xfrm>
          <a:prstGeom prst="rect">
            <a:avLst/>
          </a:prstGeom>
        </p:spPr>
        <p:txBody>
          <a:bodyPr lIns="0" tIns="0" rIns="0" bIns="0" anchor="t"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Title Text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gradFill>
            <a:gsLst>
              <a:gs pos="0">
                <a:srgbClr val="C5C5C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83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9853" y="6197596"/>
            <a:ext cx="1051986" cy="601135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3664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457200" y="944627"/>
            <a:ext cx="8229600" cy="54408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ClrTx/>
              <a:buSzTx/>
              <a:buFontTx/>
              <a:buNone/>
              <a:defRPr b="0"/>
            </a:lvl1pPr>
            <a:lvl2pPr marL="0" indent="457200" algn="ctr">
              <a:buClrTx/>
              <a:buSzTx/>
              <a:buFontTx/>
              <a:buNone/>
              <a:defRPr b="0"/>
            </a:lvl2pPr>
            <a:lvl3pPr marL="0" indent="914400" algn="ctr">
              <a:buClrTx/>
              <a:buSzTx/>
              <a:buFontTx/>
              <a:buNone/>
              <a:defRPr b="0"/>
            </a:lvl3pPr>
            <a:lvl4pPr marL="0" indent="1371600" algn="ctr">
              <a:buClrTx/>
              <a:buSzTx/>
              <a:buFontTx/>
              <a:buNone/>
              <a:defRPr b="0"/>
            </a:lvl4pPr>
            <a:lvl5pPr marL="0" indent="1828800" algn="ctr">
              <a:buClrTx/>
              <a:buSzTx/>
              <a:buFontTx/>
              <a:buNone/>
              <a:defRPr b="0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Five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>
              <a:buChar char="­"/>
            </a:lvl2pPr>
            <a:lvl4pPr>
              <a:buChar char="­"/>
            </a:lvl4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b="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  <a:uFillTx/>
              </a:defRPr>
            </a:pPr>
            <a:r>
              <a:rPr sz="2400" b="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  <a:uFillTx/>
              </a:defRPr>
            </a:pPr>
            <a:r>
              <a:rPr sz="2400" b="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  <a:uFillTx/>
              </a:defRPr>
            </a:pPr>
            <a:r>
              <a:rPr sz="2400" b="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  <a:uFillTx/>
              </a:defRPr>
            </a:pPr>
            <a:r>
              <a:rPr sz="2400" b="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Body Level </a:t>
            </a:r>
            <a:r>
              <a:rPr sz="2400" b="1"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Five</a:t>
            </a:r>
            <a:endParaRPr sz="2400" b="1" dirty="0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4250583" y="6494849"/>
            <a:ext cx="335848" cy="276999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200"/>
            </a:lvl1pPr>
          </a:lstStyle>
          <a:p>
            <a:pPr lvl="0"/>
            <a:fld id="{86CB4B4D-7CA3-9044-876B-883B54F8677D}" type="slidenum">
              <a:rPr smtClean="0"/>
              <a:t>‹#›</a:t>
            </a:fld>
            <a:endParaRPr dirty="0"/>
          </a:p>
        </p:txBody>
      </p:sp>
      <p:sp>
        <p:nvSpPr>
          <p:cNvPr id="9" name="Shape 10"/>
          <p:cNvSpPr/>
          <p:nvPr userDrawn="1"/>
        </p:nvSpPr>
        <p:spPr>
          <a:xfrm>
            <a:off x="0" y="4343400"/>
            <a:ext cx="9144000" cy="2514600"/>
          </a:xfrm>
          <a:prstGeom prst="rect">
            <a:avLst/>
          </a:prstGeom>
          <a:gradFill>
            <a:gsLst>
              <a:gs pos="0">
                <a:srgbClr val="C5C5CB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xmlns:p14="http://schemas.microsoft.com/office/powerpoint/2010/main" spd="med"/>
  <p:txStyles>
    <p:titleStyle>
      <a:lvl1pPr algn="ctr">
        <a:lnSpc>
          <a:spcPct val="90000"/>
        </a:lnSpc>
        <a:defRPr sz="40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1pPr>
      <a:lvl2pPr indent="228600" algn="ctr">
        <a:lnSpc>
          <a:spcPct val="90000"/>
        </a:lnSpc>
        <a:defRPr sz="40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2pPr>
      <a:lvl3pPr indent="457200" algn="ctr">
        <a:lnSpc>
          <a:spcPct val="90000"/>
        </a:lnSpc>
        <a:defRPr sz="40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3pPr>
      <a:lvl4pPr indent="685800" algn="ctr">
        <a:lnSpc>
          <a:spcPct val="90000"/>
        </a:lnSpc>
        <a:defRPr sz="40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4pPr>
      <a:lvl5pPr indent="914400" algn="ctr">
        <a:lnSpc>
          <a:spcPct val="90000"/>
        </a:lnSpc>
        <a:defRPr sz="40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5pPr>
      <a:lvl6pPr indent="1143000" algn="ctr">
        <a:lnSpc>
          <a:spcPct val="90000"/>
        </a:lnSpc>
        <a:defRPr sz="40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6pPr>
      <a:lvl7pPr indent="1371600" algn="ctr">
        <a:lnSpc>
          <a:spcPct val="90000"/>
        </a:lnSpc>
        <a:defRPr sz="40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7pPr>
      <a:lvl8pPr indent="1600200" algn="ctr">
        <a:lnSpc>
          <a:spcPct val="90000"/>
        </a:lnSpc>
        <a:defRPr sz="40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8pPr>
      <a:lvl9pPr indent="1828800" algn="ctr">
        <a:lnSpc>
          <a:spcPct val="90000"/>
        </a:lnSpc>
        <a:defRPr sz="40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347472" indent="-347472">
        <a:spcBef>
          <a:spcPts val="1200"/>
        </a:spcBef>
        <a:buClr>
          <a:srgbClr val="186A93"/>
        </a:buClr>
        <a:buSzPct val="100000"/>
        <a:buFont typeface="Lucida Grande"/>
        <a:buChar char="•"/>
        <a:defRPr sz="24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1pPr>
      <a:lvl2pPr marL="1234439" indent="-548639">
        <a:spcBef>
          <a:spcPts val="1200"/>
        </a:spcBef>
        <a:buClr>
          <a:srgbClr val="186A93"/>
        </a:buClr>
        <a:buSzPct val="100000"/>
        <a:buFont typeface="Lucida Grande"/>
        <a:buChar char="•"/>
        <a:defRPr sz="24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2pPr>
      <a:lvl3pPr marL="2419350" indent="-1219200">
        <a:spcBef>
          <a:spcPts val="1200"/>
        </a:spcBef>
        <a:buClr>
          <a:srgbClr val="186A93"/>
        </a:buClr>
        <a:buSzPct val="100000"/>
        <a:buFont typeface="Lucida Grande"/>
        <a:buChar char="•"/>
        <a:defRPr sz="24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3pPr>
      <a:lvl4pPr marL="3486150" indent="-1828800">
        <a:spcBef>
          <a:spcPts val="1200"/>
        </a:spcBef>
        <a:buClr>
          <a:srgbClr val="186A93"/>
        </a:buClr>
        <a:buSzPct val="100000"/>
        <a:buFont typeface="Lucida Grande"/>
        <a:buChar char="•"/>
        <a:defRPr sz="24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4pPr>
      <a:lvl5pPr marL="777875" indent="-609600">
        <a:spcBef>
          <a:spcPts val="1200"/>
        </a:spcBef>
        <a:buClr>
          <a:srgbClr val="186A93"/>
        </a:buClr>
        <a:buSzPct val="100000"/>
        <a:buFont typeface="Lucida Grande"/>
        <a:buChar char="•"/>
        <a:defRPr sz="24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5pPr>
      <a:lvl6pPr marL="2560320" indent="-274320">
        <a:spcBef>
          <a:spcPts val="1200"/>
        </a:spcBef>
        <a:buClr>
          <a:srgbClr val="186A93"/>
        </a:buClr>
        <a:buSzPct val="100000"/>
        <a:buFont typeface="Lucida Grande"/>
        <a:buChar char="•"/>
        <a:defRPr sz="24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6pPr>
      <a:lvl7pPr marL="3017520" indent="-274320">
        <a:spcBef>
          <a:spcPts val="1200"/>
        </a:spcBef>
        <a:buClr>
          <a:srgbClr val="186A93"/>
        </a:buClr>
        <a:buSzPct val="100000"/>
        <a:buFont typeface="Lucida Grande"/>
        <a:buChar char="•"/>
        <a:defRPr sz="24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7pPr>
      <a:lvl8pPr marL="3474720" indent="-274320">
        <a:spcBef>
          <a:spcPts val="1200"/>
        </a:spcBef>
        <a:buClr>
          <a:srgbClr val="186A93"/>
        </a:buClr>
        <a:buSzPct val="100000"/>
        <a:buFont typeface="Lucida Grande"/>
        <a:buChar char="•"/>
        <a:defRPr sz="24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8pPr>
      <a:lvl9pPr marL="3931920" indent="-274320">
        <a:spcBef>
          <a:spcPts val="1200"/>
        </a:spcBef>
        <a:buClr>
          <a:srgbClr val="186A93"/>
        </a:buClr>
        <a:buSzPct val="100000"/>
        <a:buFont typeface="Lucida Grande"/>
        <a:buChar char="•"/>
        <a:defRPr sz="2400" b="1">
          <a:solidFill>
            <a:srgbClr val="3F3F3F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9pPr>
    </p:bodyStyle>
    <p:otherStyle>
      <a:lvl1pPr algn="r">
        <a:defRPr sz="1200">
          <a:solidFill>
            <a:schemeClr val="tx1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1pPr>
      <a:lvl2pPr indent="228600" algn="r">
        <a:defRPr sz="1200">
          <a:solidFill>
            <a:schemeClr val="tx1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2pPr>
      <a:lvl3pPr indent="457200" algn="r">
        <a:defRPr sz="1200">
          <a:solidFill>
            <a:schemeClr val="tx1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3pPr>
      <a:lvl4pPr indent="685800" algn="r">
        <a:defRPr sz="1200">
          <a:solidFill>
            <a:schemeClr val="tx1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4pPr>
      <a:lvl5pPr indent="914400" algn="r">
        <a:defRPr sz="1200">
          <a:solidFill>
            <a:schemeClr val="tx1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5pPr>
      <a:lvl6pPr indent="1143000" algn="r">
        <a:defRPr sz="1200">
          <a:solidFill>
            <a:schemeClr val="tx1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6pPr>
      <a:lvl7pPr indent="1371600" algn="r">
        <a:defRPr sz="1200">
          <a:solidFill>
            <a:schemeClr val="tx1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7pPr>
      <a:lvl8pPr indent="1600200" algn="r">
        <a:defRPr sz="1200">
          <a:solidFill>
            <a:schemeClr val="tx1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8pPr>
      <a:lvl9pPr indent="1828800" algn="r">
        <a:defRPr sz="1200">
          <a:solidFill>
            <a:schemeClr val="tx1"/>
          </a:solidFill>
          <a:uFill>
            <a:solidFill>
              <a:srgbClr val="3F3F3F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api.github.com/users/sideshowcoder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localhost:9000/index.html?na%23sec=views&amp;viewsBucket=default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uchbase.com/game-servers-and-couchbase-nodejs-part-1" TargetMode="External"/><Relationship Id="rId4" Type="http://schemas.openxmlformats.org/officeDocument/2006/relationships/hyperlink" Target="http://www.couchbase.com/communities/nodejs" TargetMode="External"/><Relationship Id="rId1" Type="http://schemas.openxmlformats.org/officeDocument/2006/relationships/slideLayout" Target="../slideLayouts/slideLayout16.xml"/><Relationship Id="rId2" Type="http://schemas.openxmlformats.org/officeDocument/2006/relationships/hyperlink" Target="https://github.com/couchbaselabs/node-couch-qa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uchbase/couchnode" TargetMode="External"/><Relationship Id="rId4" Type="http://schemas.openxmlformats.org/officeDocument/2006/relationships/hyperlink" Target="https://blog.couchbase.com/game-servers-and-couchbase-nodejs-part-1" TargetMode="External"/><Relationship Id="rId5" Type="http://schemas.openxmlformats.org/officeDocument/2006/relationships/hyperlink" Target="https://blog.couchbase.com/game-servers-and-couchbase-nodejs-part-2" TargetMode="External"/><Relationship Id="rId6" Type="http://schemas.openxmlformats.org/officeDocument/2006/relationships/hyperlink" Target="https://blog.couchbase.com/game-servers-and-couchbase-nodejs-part-3" TargetMode="External"/><Relationship Id="rId7" Type="http://schemas.openxmlformats.org/officeDocument/2006/relationships/hyperlink" Target="https://github.com/brett19/node-gameapi" TargetMode="External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2" Type="http://schemas.openxmlformats.org/officeDocument/2006/relationships/hyperlink" Target="https://github.com/couchbaselabs/node-couch-qa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sideshowcoder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368884"/>
            <a:ext cx="8229600" cy="1524317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node.js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534987" y="1373667"/>
            <a:ext cx="8074026" cy="4952684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Event </a:t>
            </a:r>
            <a:r>
              <a:rPr sz="24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driven programming model</a:t>
            </a:r>
          </a:p>
          <a:p>
            <a:pPr marL="685800" lvl="1" indent="-347472"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Leads your software development to be fast</a:t>
            </a:r>
          </a:p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Scale out ready</a:t>
            </a:r>
          </a:p>
          <a:p>
            <a:pPr marL="685800" lvl="1" indent="-347472"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Because of the loose coupling, node can scale out as far as you have machines</a:t>
            </a:r>
          </a:p>
          <a:p>
            <a:pPr marL="685800" lvl="1" indent="-347472"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However, this means it </a:t>
            </a:r>
            <a:r>
              <a:rPr i="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needs</a:t>
            </a: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 Couchbase</a:t>
            </a:r>
          </a:p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Very efficient use of system resources</a:t>
            </a:r>
          </a:p>
          <a:p>
            <a:pPr marL="685800" lvl="1" indent="-347472"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Single threaded but multi-process, event driven model ensures good handoff from compute to IO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Couchbase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200" dirty="0"/>
              <a:t>Sub-millisecond latency</a:t>
            </a:r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lang="en-US" dirty="0"/>
              <a:t>Gives you the consistent performance needed to build complex, interactive game play</a:t>
            </a:r>
          </a:p>
          <a:p>
            <a:pPr lvl="0">
              <a:lnSpc>
                <a:spcPct val="80000"/>
              </a:lnSpc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200" dirty="0"/>
              <a:t>Designed for Scale</a:t>
            </a:r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lang="en-US" dirty="0"/>
              <a:t>Add and remove nodes as needed</a:t>
            </a:r>
          </a:p>
          <a:p>
            <a:pPr lvl="0">
              <a:lnSpc>
                <a:spcPct val="80000"/>
              </a:lnSpc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200" dirty="0"/>
              <a:t>Efficiency</a:t>
            </a:r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lang="en-US" dirty="0"/>
              <a:t>Couchbase manages system resources such as memory and CPU efficiently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961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Couchbase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defRPr sz="1800" b="0">
                <a:solidFill>
                  <a:srgbClr val="000000"/>
                </a:solidFill>
                <a:uFillTx/>
              </a:defRPr>
            </a:pPr>
            <a:r>
              <a:rPr sz="2200" b="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Document </a:t>
            </a:r>
            <a:r>
              <a:rPr sz="2200" b="0"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database</a:t>
            </a:r>
            <a:endParaRPr lang="en-US" sz="1800" b="0" dirty="0"/>
          </a:p>
          <a:p>
            <a:pPr lvl="0">
              <a:lnSpc>
                <a:spcPct val="80000"/>
              </a:lnSpc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200" b="0"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Store different data types</a:t>
            </a:r>
          </a:p>
          <a:p>
            <a:pPr lvl="1">
              <a:lnSpc>
                <a:spcPct val="80000"/>
              </a:lnSpc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200" b="0" dirty="0" smtClean="0">
                <a:solidFill>
                  <a:srgbClr val="000000"/>
                </a:solidFill>
                <a:uFillTx/>
              </a:rPr>
              <a:t>Counters</a:t>
            </a:r>
          </a:p>
          <a:p>
            <a:pPr lvl="1">
              <a:lnSpc>
                <a:spcPct val="80000"/>
              </a:lnSpc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200" b="0" dirty="0" smtClean="0">
                <a:solidFill>
                  <a:srgbClr val="000000"/>
                </a:solidFill>
                <a:uFillTx/>
              </a:rPr>
              <a:t>Numbers</a:t>
            </a:r>
          </a:p>
          <a:p>
            <a:pPr lvl="1">
              <a:lnSpc>
                <a:spcPct val="80000"/>
              </a:lnSpc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200" b="0" dirty="0" smtClean="0">
                <a:solidFill>
                  <a:srgbClr val="000000"/>
                </a:solidFill>
                <a:uFillTx/>
              </a:rPr>
              <a:t>Strings</a:t>
            </a:r>
          </a:p>
          <a:p>
            <a:pPr lvl="1">
              <a:lnSpc>
                <a:spcPct val="80000"/>
              </a:lnSpc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200" b="0" dirty="0" smtClean="0">
                <a:solidFill>
                  <a:srgbClr val="000000"/>
                </a:solidFill>
                <a:uFillTx/>
              </a:rPr>
              <a:t>JSON</a:t>
            </a:r>
            <a:endParaRPr lang="en-US" sz="2200" b="0" dirty="0" smtClean="0">
              <a:solidFill>
                <a:srgbClr val="000000"/>
              </a:solidFill>
              <a:uFillTx/>
            </a:endParaRPr>
          </a:p>
          <a:p>
            <a:pPr lvl="1">
              <a:lnSpc>
                <a:spcPct val="80000"/>
              </a:lnSpc>
              <a:defRPr sz="1800" b="0">
                <a:solidFill>
                  <a:srgbClr val="000000"/>
                </a:solidFill>
                <a:uFillTx/>
              </a:defRPr>
            </a:pPr>
            <a:endParaRPr sz="2200" b="0" dirty="0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683850" y="1666418"/>
            <a:ext cx="7772401" cy="1470026"/>
          </a:xfrm>
          <a:prstGeom prst="rect">
            <a:avLst/>
          </a:prstGeom>
        </p:spPr>
        <p:txBody>
          <a:bodyPr lIns="91424" tIns="91424" rIns="91424" bIns="91424" anchor="b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28B2CB"/>
                </a:solidFill>
                <a:uFill>
                  <a:solidFill>
                    <a:srgbClr val="186A93"/>
                  </a:solidFill>
                </a:uFill>
              </a:rPr>
              <a:t>JSON</a:t>
            </a:r>
          </a:p>
          <a:p>
            <a:pPr marL="347472" lvl="0" indent="-347472">
              <a:lnSpc>
                <a:spcPct val="100000"/>
              </a:lnSpc>
              <a:spcBef>
                <a:spcPts val="1200"/>
              </a:spcBef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28B2CB"/>
                </a:solidFill>
                <a:uFill>
                  <a:solidFill>
                    <a:srgbClr val="3F3F3F"/>
                  </a:solidFill>
                </a:uFill>
              </a:rPr>
              <a:t>we all know and love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JSON in node.js</a:t>
            </a:r>
          </a:p>
        </p:txBody>
      </p:sp>
      <p:sp>
        <p:nvSpPr>
          <p:cNvPr id="172" name="Shape 172"/>
          <p:cNvSpPr/>
          <p:nvPr/>
        </p:nvSpPr>
        <p:spPr>
          <a:xfrm>
            <a:off x="324900" y="1350025"/>
            <a:ext cx="8494201" cy="415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 i="1">
                <a:solidFill>
                  <a:srgbClr val="959395"/>
                </a:solidFill>
                <a:uFill>
                  <a:solidFill>
                    <a:srgbClr val="959395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/* $ cat example.json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 i="1">
                <a:solidFill>
                  <a:srgbClr val="959395"/>
                </a:solidFill>
                <a:uFill>
                  <a:solidFill>
                    <a:srgbClr val="959395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* {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 i="1">
                <a:solidFill>
                  <a:srgbClr val="959395"/>
                </a:solidFill>
                <a:uFill>
                  <a:solidFill>
                    <a:srgbClr val="959395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*  "foo": "bar"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 i="1">
                <a:solidFill>
                  <a:srgbClr val="959395"/>
                </a:solidFill>
                <a:uFill>
                  <a:solidFill>
                    <a:srgbClr val="959395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* }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 i="1">
                <a:solidFill>
                  <a:srgbClr val="959395"/>
                </a:solidFill>
                <a:uFill>
                  <a:solidFill>
                    <a:srgbClr val="959395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*/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endParaRPr i="1">
              <a:solidFill>
                <a:srgbClr val="959395"/>
              </a:solidFill>
              <a:uFill>
                <a:solidFill>
                  <a:srgbClr val="959395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fs = </a:t>
            </a:r>
            <a:r>
              <a:rPr>
                <a:solidFill>
                  <a:srgbClr val="021994"/>
                </a:solidFill>
                <a:uFill>
                  <a:solidFill>
                    <a:srgbClr val="021994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"fs"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rawData = fs.</a:t>
            </a:r>
            <a:r>
              <a:rPr>
                <a:solidFill>
                  <a:srgbClr val="021994"/>
                </a:solidFill>
                <a:uFill>
                  <a:solidFill>
                    <a:srgbClr val="021994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readFileSync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"./example.json"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data = JSON.</a:t>
            </a:r>
            <a:r>
              <a:rPr>
                <a:solidFill>
                  <a:srgbClr val="021994"/>
                </a:solidFill>
                <a:uFill>
                  <a:solidFill>
                    <a:srgbClr val="021994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(rawData);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console.</a:t>
            </a:r>
            <a:r>
              <a:rPr>
                <a:solidFill>
                  <a:srgbClr val="021994"/>
                </a:solidFill>
                <a:uFill>
                  <a:solidFill>
                    <a:srgbClr val="021994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"property foo of data:"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 data.foo);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endParaRPr>
              <a:solidFill>
                <a:srgbClr val="3F3F3F"/>
              </a:solidFill>
              <a:uFill>
                <a:solidFill>
                  <a:srgbClr val="3F3F3F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 i="1">
                <a:solidFill>
                  <a:srgbClr val="959395"/>
                </a:solidFill>
                <a:uFill>
                  <a:solidFill>
                    <a:srgbClr val="959395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/* $ node read.js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 i="1">
                <a:solidFill>
                  <a:srgbClr val="959395"/>
                </a:solidFill>
                <a:uFill>
                  <a:solidFill>
                    <a:srgbClr val="959395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* property for of data: bar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 i="1">
                <a:solidFill>
                  <a:srgbClr val="959395"/>
                </a:solidFill>
                <a:uFill>
                  <a:solidFill>
                    <a:srgbClr val="959395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*/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indent="304800">
              <a:defRPr sz="4800"/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Couchbase &amp; JSON</a:t>
            </a:r>
          </a:p>
        </p:txBody>
      </p:sp>
      <p:pic>
        <p:nvPicPr>
          <p:cNvPr id="176" name="image4.png"/>
          <p:cNvPicPr/>
          <p:nvPr/>
        </p:nvPicPr>
        <p:blipFill>
          <a:blip r:embed="rId2">
            <a:extLst/>
          </a:blip>
          <a:srcRect r="36795"/>
          <a:stretch>
            <a:fillRect/>
          </a:stretch>
        </p:blipFill>
        <p:spPr>
          <a:xfrm>
            <a:off x="249237" y="1784366"/>
            <a:ext cx="8645622" cy="3725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JSON &amp; Couchbase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lvl="0" indent="-419100">
              <a:buSzPct val="166666"/>
              <a:buFont typeface="Arial"/>
              <a:defRPr sz="1800" b="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Native Data format</a:t>
            </a:r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Special support for JSON documents is provided</a:t>
            </a:r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Couchbase recognises JSON as a Datatype</a:t>
            </a:r>
          </a:p>
          <a:p>
            <a:pPr marL="457200" lvl="0" indent="-419100">
              <a:buSzPct val="166666"/>
              <a:buFont typeface="Arial"/>
              <a:defRPr sz="1800" b="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Complex queries</a:t>
            </a:r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JSON can be handled by the View engine</a:t>
            </a:r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Build indices via Map / Reduce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Couchbase Views</a:t>
            </a:r>
          </a:p>
        </p:txBody>
      </p:sp>
      <p:pic>
        <p:nvPicPr>
          <p:cNvPr id="184" name="image5.png"/>
          <p:cNvPicPr/>
          <p:nvPr/>
        </p:nvPicPr>
        <p:blipFill>
          <a:blip r:embed="rId2">
            <a:extLst/>
          </a:blip>
          <a:srcRect l="33" r="25774" b="26250"/>
          <a:stretch>
            <a:fillRect/>
          </a:stretch>
        </p:blipFill>
        <p:spPr>
          <a:xfrm>
            <a:off x="271324" y="1697691"/>
            <a:ext cx="8601352" cy="4108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JSON as the API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curl </a:t>
            </a:r>
            <a:r>
              <a:rPr sz="240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hlinkClick r:id="rId2"/>
              </a:rPr>
              <a:t>https://api.github.com/users/sideshowcoder</a:t>
            </a:r>
          </a:p>
        </p:txBody>
      </p:sp>
      <p:sp>
        <p:nvSpPr>
          <p:cNvPr id="189" name="Shape 189"/>
          <p:cNvSpPr/>
          <p:nvPr/>
        </p:nvSpPr>
        <p:spPr>
          <a:xfrm>
            <a:off x="0" y="1604025"/>
            <a:ext cx="9144000" cy="364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"login"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"sideshowcoder"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>
                <a:solidFill>
                  <a:srgbClr val="BF8F00"/>
                </a:solidFill>
                <a:uFill>
                  <a:solidFill>
                    <a:srgbClr val="BF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108488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"avatar_url"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"https://avatars.githubusercontent.com/u/…"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"gravatar_id"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"5cde19029032f151ca09687f7c8783eb"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"url"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"https://api.github.com/users/sideshowcoder"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"html_url"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"https://github.com/sideshowcoder"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"followers_url"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"https://api.github.com/users/…"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"following_url"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"https://api.github.com/users/…"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JSON in the Browser</a:t>
            </a:r>
          </a:p>
        </p:txBody>
      </p:sp>
      <p:sp>
        <p:nvSpPr>
          <p:cNvPr id="193" name="Shape 193"/>
          <p:cNvSpPr/>
          <p:nvPr/>
        </p:nvSpPr>
        <p:spPr>
          <a:xfrm>
            <a:off x="182401" y="1311925"/>
            <a:ext cx="8779200" cy="423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&lt;script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solidFill>
                  <a:srgbClr val="006DBC"/>
                </a:solidFill>
                <a:uFill>
                  <a:solidFill>
                    <a:srgbClr val="006DB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"/jquery-1.11.0.min.js"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&gt;&lt;/script&gt;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solidFill>
                  <a:srgbClr val="006DBC"/>
                </a:solidFill>
                <a:uFill>
                  <a:solidFill>
                    <a:srgbClr val="006DB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"user-name"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&gt;&lt;/div&gt;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solidFill>
                  <a:srgbClr val="006DBC"/>
                </a:solidFill>
                <a:uFill>
                  <a:solidFill>
                    <a:srgbClr val="006DBC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"last-active"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&gt;&lt;/div&gt;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  $.getJSON(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"https://api.github.com/users/sideshowcoder"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(data) {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      $(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"#user-name"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).text(data.login);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      $(</a:t>
            </a:r>
            <a:r>
              <a:rPr>
                <a:solidFill>
                  <a:srgbClr val="CD1D00"/>
                </a:solidFill>
                <a:uFill>
                  <a:solidFill>
                    <a:srgbClr val="CD1D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"#last-active"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).text(data.updated_at);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  })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03615"/>
            <a:ext cx="7772400" cy="719829"/>
          </a:xfrm>
        </p:spPr>
        <p:txBody>
          <a:bodyPr/>
          <a:lstStyle/>
          <a:p>
            <a:r>
              <a:rPr lang="en-US" dirty="0" smtClean="0">
                <a:solidFill>
                  <a:srgbClr val="28B2CB"/>
                </a:solidFill>
                <a:uFill>
                  <a:solidFill>
                    <a:srgbClr val="28B2CB"/>
                  </a:solidFill>
                </a:uFill>
              </a:rPr>
              <a:t>Full-Stack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262338"/>
            <a:ext cx="6400800" cy="3426329"/>
          </a:xfrm>
        </p:spPr>
        <p:txBody>
          <a:bodyPr/>
          <a:lstStyle/>
          <a:p>
            <a:r>
              <a:rPr lang="en-US" dirty="0" smtClean="0"/>
              <a:t>Couchbase, </a:t>
            </a:r>
            <a:r>
              <a:rPr lang="en-US" dirty="0" smtClean="0"/>
              <a:t>node.js, and some </a:t>
            </a:r>
            <a:r>
              <a:rPr lang="en-US" dirty="0" err="1" smtClean="0"/>
              <a:t>AngularJS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118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357751" y="1225999"/>
            <a:ext cx="4303149" cy="4406002"/>
          </a:xfrm>
          <a:prstGeom prst="rect">
            <a:avLst/>
          </a:prstGeom>
        </p:spPr>
        <p:txBody>
          <a:bodyPr anchor="ctr">
            <a:normAutofit/>
          </a:bodyPr>
          <a:lstStyle>
            <a:lvl1pPr indent="0" algn="l">
              <a:defRPr sz="3200">
                <a:solidFill>
                  <a:srgbClr val="186A93"/>
                </a:solidFill>
                <a:uFill>
                  <a:solidFill>
                    <a:srgbClr val="186A93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200" b="1">
                <a:solidFill>
                  <a:srgbClr val="186A93"/>
                </a:solidFill>
                <a:uFill>
                  <a:solidFill>
                    <a:srgbClr val="186A93"/>
                  </a:solidFill>
                </a:uFill>
              </a:rPr>
              <a:t>JavaScript is the Programming Language of the Web</a:t>
            </a:r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xfrm>
            <a:off x="8428176" y="6221729"/>
            <a:ext cx="258624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12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20</a:t>
            </a:fld>
            <a:endParaRPr sz="1200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</p:txBody>
      </p:sp>
      <p:pic>
        <p:nvPicPr>
          <p:cNvPr id="197" name="image6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6000" y="0"/>
            <a:ext cx="4317999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hape 198"/>
          <p:cNvSpPr/>
          <p:nvPr/>
        </p:nvSpPr>
        <p:spPr>
          <a:xfrm>
            <a:off x="7127826" y="4144284"/>
            <a:ext cx="901973" cy="529577"/>
          </a:xfrm>
          <a:prstGeom prst="rect">
            <a:avLst/>
          </a:prstGeom>
          <a:solidFill>
            <a:srgbClr val="86100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56"/>
          <p:cNvSpPr>
            <a:spLocks noGrp="1"/>
          </p:cNvSpPr>
          <p:nvPr>
            <p:ph type="title"/>
          </p:nvPr>
        </p:nvSpPr>
        <p:spPr>
          <a:xfrm>
            <a:off x="685800" y="2046111"/>
            <a:ext cx="7772400" cy="138556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4000" b="1" dirty="0" smtClean="0">
                <a:solidFill>
                  <a:srgbClr val="28B2CB"/>
                </a:solidFill>
                <a:uFill>
                  <a:solidFill>
                    <a:srgbClr val="28B2CB"/>
                  </a:solidFill>
                </a:uFill>
              </a:rPr>
              <a:t>Demo</a:t>
            </a:r>
            <a:endParaRPr sz="4000" b="1" dirty="0">
              <a:solidFill>
                <a:srgbClr val="28B2CB"/>
              </a:solidFill>
              <a:uFill>
                <a:solidFill>
                  <a:srgbClr val="28B2CB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 dirty="0">
                <a:solidFill>
                  <a:srgbClr val="28B2CB"/>
                </a:solidFill>
                <a:uFill>
                  <a:solidFill>
                    <a:srgbClr val="28B2CB"/>
                  </a:solidFill>
                </a:uFill>
              </a:rPr>
              <a:t>Building an API</a:t>
            </a:r>
          </a:p>
          <a:p>
            <a:pPr marL="347472" lvl="0" indent="-347472">
              <a:lnSpc>
                <a:spcPct val="100000"/>
              </a:lnSpc>
              <a:spcBef>
                <a:spcPts val="1200"/>
              </a:spcBef>
              <a:defRPr sz="1800" b="0">
                <a:solidFill>
                  <a:srgbClr val="000000"/>
                </a:solidFill>
                <a:uFillTx/>
              </a:defRPr>
            </a:pPr>
            <a:r>
              <a:rPr sz="2400" b="1" dirty="0">
                <a:solidFill>
                  <a:srgbClr val="28B2CB"/>
                </a:solidFill>
                <a:uFill>
                  <a:solidFill>
                    <a:srgbClr val="3F3F3F"/>
                  </a:solidFill>
                </a:uFill>
              </a:rPr>
              <a:t>with Couchbase, node.js, and AngularJS</a:t>
            </a:r>
          </a:p>
        </p:txBody>
      </p:sp>
      <p:pic>
        <p:nvPicPr>
          <p:cNvPr id="205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3533" y="4343400"/>
            <a:ext cx="2959101" cy="765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074" y="4198560"/>
            <a:ext cx="2857501" cy="76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685800" y="396623"/>
            <a:ext cx="7772400" cy="3260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/>
          <a:lstStyle>
            <a:lvl1pPr indent="304800" algn="ctr">
              <a:lnSpc>
                <a:spcPct val="90000"/>
              </a:lnSpc>
              <a:defRPr sz="4800" b="1"/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Users</a:t>
            </a:r>
            <a:endParaRPr sz="4800" b="1" dirty="0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685800" y="3786737"/>
            <a:ext cx="7772400" cy="2760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>
            <a:lvl1pPr marL="347472" indent="-347472" algn="ctr">
              <a:defRPr sz="24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endParaRPr sz="2400" b="1" dirty="0">
              <a:solidFill>
                <a:srgbClr val="404040"/>
              </a:solidFill>
              <a:uFill>
                <a:solidFill>
                  <a:srgbClr val="404040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551805" y="1854199"/>
            <a:ext cx="7247781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app.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"/signup"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(req, res)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credentials = req.body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User.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(credentials,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(err, user)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(err)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res.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"signup"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{ message: err })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}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req.session.userId = user.userId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res.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redirect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})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})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536562" y="1854199"/>
            <a:ext cx="8070876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app.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"/signin"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(req, res)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credentials = req.body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User.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authenticate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(credentials,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(err, user)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(err)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res.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"signup"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{ message: err })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}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req.session.userId = user.userId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res.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redirect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})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})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685800" y="2111123"/>
            <a:ext cx="7772400" cy="1546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The Database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457200" y="2744003"/>
            <a:ext cx="8229600" cy="49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 b="1"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couchbase.</a:t>
            </a:r>
            <a:r>
              <a:rPr dirty="0">
                <a:solidFill>
                  <a:srgbClr val="021994"/>
                </a:solidFill>
                <a:uFill>
                  <a:solidFill>
                    <a:srgbClr val="021994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(dbConfig, </a:t>
            </a:r>
            <a:r>
              <a:rPr b="1"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>
              <a:solidFill>
                <a:srgbClr val="3F3F3F"/>
              </a:solidFill>
              <a:uFill>
                <a:solidFill>
                  <a:srgbClr val="3F3F3F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4255368" y="3194049"/>
            <a:ext cx="633264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marL="347472" lvl="0" indent="-347472" algn="ctr">
              <a:defRPr sz="24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defRPr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457200" y="381000"/>
            <a:ext cx="8229600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lnSpc>
                <a:spcPct val="90000"/>
              </a:lnSpc>
              <a:defRPr sz="4000" b="1"/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4000" b="1"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Create a connection</a:t>
            </a:r>
            <a:endParaRPr sz="4000" b="1" dirty="0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indent="304800">
              <a:defRPr sz="4800"/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Smart client</a:t>
            </a:r>
          </a:p>
        </p:txBody>
      </p:sp>
      <p:sp>
        <p:nvSpPr>
          <p:cNvPr id="229" name="Shape 2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2992" lvl="0" indent="-112992" defTabSz="1295400">
              <a:lnSpc>
                <a:spcPct val="90000"/>
              </a:lnSpc>
              <a:spcBef>
                <a:spcPts val="1700"/>
              </a:spcBef>
              <a:buClr>
                <a:srgbClr val="3790AB"/>
              </a:buClr>
              <a:buFont typeface="Arial"/>
              <a:defRPr sz="1800" b="0">
                <a:solidFill>
                  <a:srgbClr val="000000"/>
                </a:solidFill>
                <a:uFillTx/>
              </a:defRPr>
            </a:pPr>
            <a:r>
              <a:rPr sz="2200" b="0" dirty="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Abstracts the cluster</a:t>
            </a:r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managing connections to all servers</a:t>
            </a:r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reestablishes failed connection</a:t>
            </a:r>
          </a:p>
          <a:p>
            <a:pPr marL="112992" lvl="0" indent="-112992" defTabSz="1295400">
              <a:lnSpc>
                <a:spcPct val="90000"/>
              </a:lnSpc>
              <a:spcBef>
                <a:spcPts val="1700"/>
              </a:spcBef>
              <a:buClr>
                <a:srgbClr val="3790AB"/>
              </a:buClr>
              <a:buFont typeface="Arial"/>
              <a:defRPr sz="1800" b="0">
                <a:solidFill>
                  <a:srgbClr val="000000"/>
                </a:solidFill>
                <a:uFillTx/>
              </a:defRPr>
            </a:pPr>
            <a:r>
              <a:rPr sz="2200" b="0" dirty="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 Manages connection handshake</a:t>
            </a:r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Transfers and continuously updates the cluster map</a:t>
            </a:r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Detects cluster configuration changes and abstracts them for the user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457200" y="1478307"/>
            <a:ext cx="8229600" cy="302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_db = 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null;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endParaRPr b="1">
              <a:solidFill>
                <a:srgbClr val="3F3F3F"/>
              </a:solidFill>
              <a:uFill>
                <a:solidFill>
                  <a:srgbClr val="3F3F3F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db = 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(cb) {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(_db) 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solidFill>
                  <a:srgbClr val="021994"/>
                </a:solidFill>
                <a:uFill>
                  <a:solidFill>
                    <a:srgbClr val="021994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cb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 _db);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_db = 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couchbase.</a:t>
            </a:r>
            <a:r>
              <a:rPr>
                <a:solidFill>
                  <a:srgbClr val="021994"/>
                </a:solidFill>
                <a:uFill>
                  <a:solidFill>
                    <a:srgbClr val="021994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(dbConfig, 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(err) {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(err) 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solidFill>
                  <a:srgbClr val="021994"/>
                </a:solidFill>
                <a:uFill>
                  <a:solidFill>
                    <a:srgbClr val="021994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cb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(err);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>
                <a:solidFill>
                  <a:srgbClr val="021994"/>
                </a:solidFill>
                <a:uFill>
                  <a:solidFill>
                    <a:srgbClr val="021994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cb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 _db);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})</a:t>
            </a:r>
          </a:p>
          <a:p>
            <a:pPr lvl="0">
              <a:lnSpc>
                <a:spcPct val="115000"/>
              </a:lnSpc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25" name="Shape 225"/>
          <p:cNvSpPr/>
          <p:nvPr/>
        </p:nvSpPr>
        <p:spPr>
          <a:xfrm>
            <a:off x="4255368" y="3194049"/>
            <a:ext cx="633264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marL="347472" lvl="0" indent="-347472" algn="ctr">
              <a:defRPr sz="24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defRPr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457200" y="381000"/>
            <a:ext cx="8229600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lnSpc>
                <a:spcPct val="90000"/>
              </a:lnSpc>
              <a:defRPr sz="4000" b="1"/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Reuse your database connection</a:t>
            </a:r>
          </a:p>
        </p:txBody>
      </p:sp>
    </p:spTree>
    <p:extLst>
      <p:ext uri="{BB962C8B-B14F-4D97-AF65-F5344CB8AC3E}">
        <p14:creationId xmlns:p14="http://schemas.microsoft.com/office/powerpoint/2010/main" val="42354323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03615"/>
            <a:ext cx="7772400" cy="719829"/>
          </a:xfrm>
        </p:spPr>
        <p:txBody>
          <a:bodyPr/>
          <a:lstStyle/>
          <a:p>
            <a:r>
              <a:rPr lang="en-US" dirty="0" smtClean="0">
                <a:solidFill>
                  <a:srgbClr val="28B2CB"/>
                </a:solidFill>
                <a:uFill>
                  <a:solidFill>
                    <a:srgbClr val="28B2CB"/>
                  </a:solidFill>
                </a:uFill>
              </a:rPr>
              <a:t>Who am I?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262338"/>
            <a:ext cx="6400800" cy="3426329"/>
          </a:xfrm>
        </p:spPr>
        <p:txBody>
          <a:bodyPr/>
          <a:lstStyle/>
          <a:p>
            <a:r>
              <a:rPr lang="en-US" dirty="0" smtClean="0"/>
              <a:t>Philipp Fehre - Developer Advocate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ischi</a:t>
            </a:r>
            <a:r>
              <a:rPr lang="en-US" dirty="0"/>
              <a:t> </a:t>
            </a:r>
            <a:r>
              <a:rPr lang="en-US" dirty="0" smtClean="0"/>
              <a:t>Github: </a:t>
            </a:r>
            <a:r>
              <a:rPr lang="en-US" dirty="0" err="1" smtClean="0"/>
              <a:t>sideshowcoder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514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0" y="4343400"/>
            <a:ext cx="9156700" cy="2514600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38100" tIns="38100" rIns="38100" bIns="38100" anchor="ctr"/>
          <a:lstStyle/>
          <a:p>
            <a:pPr lvl="0" algn="ctr" defTabSz="584200">
              <a:lnSpc>
                <a:spcPct val="80000"/>
              </a:lnSpc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234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9591" y="1634882"/>
            <a:ext cx="5450046" cy="3114852"/>
          </a:xfrm>
          <a:prstGeom prst="rect">
            <a:avLst/>
          </a:prstGeom>
          <a:ln w="12700">
            <a:round/>
          </a:ln>
        </p:spPr>
      </p:pic>
      <p:sp>
        <p:nvSpPr>
          <p:cNvPr id="235" name="Shape 235"/>
          <p:cNvSpPr/>
          <p:nvPr/>
        </p:nvSpPr>
        <p:spPr>
          <a:xfrm>
            <a:off x="1822574" y="4602684"/>
            <a:ext cx="5664077" cy="301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0000">
                  <a:alpha val="20000"/>
                </a:srgbClr>
              </a:gs>
              <a:gs pos="100000">
                <a:srgbClr val="656565">
                  <a:alpha val="0"/>
                </a:srgbClr>
              </a:gs>
            </a:gsLst>
            <a:path>
              <a:fillToRect l="50000" t="50000" r="50000" b="50000"/>
            </a:path>
          </a:gradFill>
          <a:ln w="25400">
            <a:round/>
          </a:ln>
        </p:spPr>
        <p:txBody>
          <a:bodyPr lIns="0" tIns="0" rIns="0" bIns="0"/>
          <a:lstStyle/>
          <a:p>
            <a:pPr lvl="0">
              <a:defRPr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ctr" defTabSz="584200">
              <a:lnSpc>
                <a:spcPct val="80000"/>
              </a:lnSpc>
              <a:defRPr sz="1400" b="1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0" y="4339828"/>
            <a:ext cx="9152930" cy="2518172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12700">
            <a:round/>
          </a:ln>
        </p:spPr>
        <p:txBody>
          <a:bodyPr lIns="18836" tIns="18836" rIns="18836" bIns="18836" anchor="ctr"/>
          <a:lstStyle/>
          <a:p>
            <a:pPr lvl="0" algn="ctr" defTabSz="825500">
              <a:lnSpc>
                <a:spcPct val="80000"/>
              </a:lnSpc>
              <a:defRPr sz="1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ln>
            <a:round/>
          </a:ln>
        </p:spPr>
        <p:txBody>
          <a:bodyPr/>
          <a:lstStyle>
            <a:lvl1pPr defTabSz="1295400">
              <a:defRPr sz="380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800" b="1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Keying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xfrm>
            <a:off x="617601" y="1892563"/>
            <a:ext cx="8074026" cy="4952684"/>
          </a:xfrm>
          <a:prstGeom prst="rect">
            <a:avLst/>
          </a:prstGeom>
        </p:spPr>
        <p:txBody>
          <a:bodyPr lIns="35718" tIns="35718" rIns="35718" bIns="35718"/>
          <a:lstStyle/>
          <a:p>
            <a:pPr defTabSz="1295400">
              <a:lnSpc>
                <a:spcPct val="90000"/>
              </a:lnSpc>
              <a:spcBef>
                <a:spcPts val="1700"/>
              </a:spcBef>
              <a:buClr>
                <a:srgbClr val="3790AB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sz="2200" b="0" dirty="0" smtClean="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Use </a:t>
            </a:r>
            <a:r>
              <a:rPr sz="2200" b="0" dirty="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a Unique value for key (email, username, sku, isbn, etc.)</a:t>
            </a:r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example u::</a:t>
            </a:r>
            <a:r>
              <a:rPr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phil</a:t>
            </a:r>
            <a:endParaRPr lang="en-US" dirty="0" smtClean="0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endParaRPr lang="en-US" dirty="0" smtClean="0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sz="2200" b="0" dirty="0" smtClean="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Predictable </a:t>
            </a:r>
            <a:r>
              <a:rPr sz="2200" b="0" dirty="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</a:rPr>
              <a:t>Keys can follow Key-Value patterns</a:t>
            </a:r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Users typically can be done this way and are the most numerous </a:t>
            </a:r>
            <a:r>
              <a:rPr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items</a:t>
            </a:r>
            <a:endParaRPr lang="en-US" dirty="0"/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endParaRPr lang="en-US" sz="2200" dirty="0" smtClean="0">
              <a:solidFill>
                <a:srgbClr val="505050"/>
              </a:solidFill>
              <a:uFill>
                <a:solidFill>
                  <a:srgbClr val="505050"/>
                </a:solidFill>
              </a:uFill>
            </a:endParaRPr>
          </a:p>
          <a:p>
            <a:pPr marL="277978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200"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Referential Keys</a:t>
            </a:r>
          </a:p>
          <a:p>
            <a:pPr marL="685800" lvl="1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1800" dirty="0" smtClean="0"/>
              <a:t>u::</a:t>
            </a:r>
            <a:r>
              <a:rPr lang="en-US" sz="1800" dirty="0" err="1" smtClean="0"/>
              <a:t>philipp.fehre@gmail.com</a:t>
            </a:r>
            <a:r>
              <a:rPr lang="en-US" sz="1800" dirty="0" smtClean="0"/>
              <a:t> =&gt; u::</a:t>
            </a:r>
            <a:r>
              <a:rPr lang="en-US" sz="1800" dirty="0" err="1" smtClean="0"/>
              <a:t>phil</a:t>
            </a:r>
            <a:endParaRPr lang="en-US" sz="1800" dirty="0" smtClean="0"/>
          </a:p>
          <a:p>
            <a:pPr marL="685800" lvl="1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1800" dirty="0" smtClean="0"/>
              <a:t>u::</a:t>
            </a:r>
            <a:r>
              <a:rPr lang="en-US" sz="1800" dirty="0" err="1" smtClean="0"/>
              <a:t>ischi</a:t>
            </a:r>
            <a:r>
              <a:rPr lang="en-US" sz="1800" dirty="0" smtClean="0"/>
              <a:t> =&gt; u::</a:t>
            </a:r>
            <a:r>
              <a:rPr lang="en-US" sz="1800" dirty="0" err="1" smtClean="0"/>
              <a:t>phil</a:t>
            </a:r>
            <a:endParaRPr lang="en-US" sz="1800" dirty="0" smtClean="0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  <a:p>
            <a:pPr marL="685800" lvl="1" indent="-347472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endParaRPr lang="en-US" dirty="0"/>
          </a:p>
          <a:p>
            <a:pPr marL="0" indent="0">
              <a:lnSpc>
                <a:spcPct val="80000"/>
              </a:lnSpc>
              <a:spcBef>
                <a:spcPts val="600"/>
              </a:spcBef>
              <a:buClr>
                <a:srgbClr val="8C8C8C"/>
              </a:buClr>
              <a:buNone/>
              <a:defRPr sz="1800" b="0">
                <a:solidFill>
                  <a:srgbClr val="000000"/>
                </a:solidFill>
                <a:uFillTx/>
              </a:defRPr>
            </a:pPr>
            <a:endParaRPr dirty="0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</p:txBody>
      </p:sp>
      <p:sp>
        <p:nvSpPr>
          <p:cNvPr id="240" name="Shape 240"/>
          <p:cNvSpPr>
            <a:spLocks noGrp="1"/>
          </p:cNvSpPr>
          <p:nvPr>
            <p:ph type="sldNum" sz="quarter" idx="2"/>
          </p:nvPr>
        </p:nvSpPr>
        <p:spPr>
          <a:xfrm>
            <a:off x="8428176" y="6221729"/>
            <a:ext cx="258624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12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30</a:t>
            </a:fld>
            <a:endParaRPr sz="1200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title"/>
          </p:nvPr>
        </p:nvSpPr>
        <p:spPr>
          <a:xfrm>
            <a:off x="685800" y="2111123"/>
            <a:ext cx="7772400" cy="1546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Creating a new user</a:t>
            </a:r>
          </a:p>
        </p:txBody>
      </p:sp>
      <p:sp>
        <p:nvSpPr>
          <p:cNvPr id="243" name="Shape 243"/>
          <p:cNvSpPr>
            <a:spLocks noGrp="1"/>
          </p:cNvSpPr>
          <p:nvPr>
            <p:ph type="body" idx="1"/>
          </p:nvPr>
        </p:nvSpPr>
        <p:spPr>
          <a:xfrm>
            <a:off x="685800" y="3786737"/>
            <a:ext cx="7772400" cy="1546400"/>
          </a:xfrm>
          <a:prstGeom prst="rect">
            <a:avLst/>
          </a:prstGeom>
        </p:spPr>
        <p:txBody>
          <a:bodyPr/>
          <a:lstStyle/>
          <a:p>
            <a:pPr marL="309250" lvl="0" indent="-309250" defTabSz="813816">
              <a:defRPr sz="1800" b="0">
                <a:solidFill>
                  <a:srgbClr val="000000"/>
                </a:solidFill>
                <a:uFillTx/>
              </a:defRPr>
            </a:pPr>
            <a:endParaRPr sz="2136" b="1" dirty="0">
              <a:solidFill>
                <a:srgbClr val="404040"/>
              </a:solidFill>
              <a:uFill>
                <a:solidFill>
                  <a:srgbClr val="404040"/>
                </a:solidFill>
              </a:uFill>
            </a:endParaRPr>
          </a:p>
        </p:txBody>
      </p:sp>
      <p:sp>
        <p:nvSpPr>
          <p:cNvPr id="244" name="Shape 244"/>
          <p:cNvSpPr>
            <a:spLocks noGrp="1"/>
          </p:cNvSpPr>
          <p:nvPr>
            <p:ph type="sldNum" sz="quarter" idx="2"/>
          </p:nvPr>
        </p:nvSpPr>
        <p:spPr>
          <a:xfrm>
            <a:off x="8428176" y="6221729"/>
            <a:ext cx="258624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12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31</a:t>
            </a:fld>
            <a:endParaRPr sz="1200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Authentication</a:t>
            </a:r>
          </a:p>
        </p:txBody>
      </p:sp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400" b="1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Keep in mind GET is quick</a:t>
            </a:r>
            <a:endParaRPr sz="2400" b="1" dirty="0">
              <a:solidFill>
                <a:srgbClr val="404040"/>
              </a:solidFill>
              <a:uFill>
                <a:solidFill>
                  <a:srgbClr val="404040"/>
                </a:solidFill>
              </a:uFill>
            </a:endParaRPr>
          </a:p>
        </p:txBody>
      </p:sp>
      <p:sp>
        <p:nvSpPr>
          <p:cNvPr id="250" name="Shape 250"/>
          <p:cNvSpPr>
            <a:spLocks noGrp="1"/>
          </p:cNvSpPr>
          <p:nvPr>
            <p:ph type="sldNum" sz="quarter" idx="2"/>
          </p:nvPr>
        </p:nvSpPr>
        <p:spPr>
          <a:xfrm>
            <a:off x="8428176" y="6221729"/>
            <a:ext cx="258624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sz="120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32</a:t>
            </a:fld>
            <a:endParaRPr sz="1200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193606" y="965199"/>
            <a:ext cx="8756788" cy="492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User = </a:t>
            </a:r>
            <a:r>
              <a:rPr dirty="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dirty="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"./user"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auth =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(req, res, next)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(req.session.userId)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User.</a:t>
            </a:r>
            <a:r>
              <a:rPr dirty="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validateId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(req.session.userId,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(err, user)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(err)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  res.</a:t>
            </a:r>
            <a:r>
              <a:rPr dirty="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redirect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dirty="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"/signin"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}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  req.user = user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dirty="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})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res.</a:t>
            </a:r>
            <a:r>
              <a:rPr dirty="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redirect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dirty="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"/signin"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module.exports = auth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76929" y="6295510"/>
            <a:ext cx="10259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>
                <a:solidFill>
                  <a:srgbClr val="3F3F3F"/>
                </a:solidFill>
              </a:uFill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xfrm>
            <a:off x="685800" y="2111123"/>
            <a:ext cx="7772400" cy="1546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Game State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1"/>
          </p:nvPr>
        </p:nvSpPr>
        <p:spPr>
          <a:xfrm>
            <a:off x="685800" y="3770807"/>
            <a:ext cx="7772400" cy="10464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Routes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536562" y="1727199"/>
            <a:ext cx="8070876" cy="340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app.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"/questions"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auth,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(req, res)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res.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"Content-Type"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"application/json"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QuestionList.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forUser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(req.user,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(err, list)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(err)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res.statusCode = </a:t>
            </a:r>
            <a:r>
              <a:rPr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res.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}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res.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(JSON.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(list))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})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})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-166258" y="1092199"/>
            <a:ext cx="9366683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app.</a:t>
            </a:r>
            <a:r>
              <a:rPr dirty="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dirty="0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"/questions"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, auth,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(req, res)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questions = req.body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QuestionList.</a:t>
            </a:r>
            <a:r>
              <a:rPr dirty="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saveForUser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(req.user, questions,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(err)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(err)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  res.statusCode = </a:t>
            </a:r>
            <a:r>
              <a:rPr dirty="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res.</a:t>
            </a:r>
            <a:r>
              <a:rPr dirty="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}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  QuestionList.</a:t>
            </a:r>
            <a:r>
              <a:rPr dirty="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forUser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(req.user,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(err, list)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(err)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      res.statusCode = </a:t>
            </a:r>
            <a:r>
              <a:rPr dirty="0">
                <a:solidFill>
                  <a:srgbClr val="BF8F00"/>
                </a:solidFill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      res.</a:t>
            </a:r>
            <a:r>
              <a:rPr dirty="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    }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      res.</a:t>
            </a:r>
            <a:r>
              <a:rPr dirty="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(JSON.</a:t>
            </a:r>
            <a:r>
              <a:rPr dirty="0"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(list))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    }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  })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 })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})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Question List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endParaRPr sz="2400" b="1" dirty="0">
              <a:solidFill>
                <a:srgbClr val="404040"/>
              </a:solidFill>
              <a:uFill>
                <a:solidFill>
                  <a:srgbClr val="404040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Dealing with concurrency</a:t>
            </a:r>
          </a:p>
        </p:txBody>
      </p:sp>
      <p:sp>
        <p:nvSpPr>
          <p:cNvPr id="276" name="Shape 276"/>
          <p:cNvSpPr>
            <a:spLocks noGrp="1"/>
          </p:cNvSpPr>
          <p:nvPr>
            <p:ph type="body" idx="1"/>
          </p:nvPr>
        </p:nvSpPr>
        <p:spPr>
          <a:xfrm>
            <a:off x="612773" y="1486217"/>
            <a:ext cx="8074026" cy="4952683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0"/>
              </a:spcBef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If a question is answered form two devices at the same time, they collide</a:t>
            </a:r>
          </a:p>
          <a:p>
            <a:pPr marL="685800" lvl="1" indent="-347472">
              <a:spcBef>
                <a:spcPts val="3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We don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t want to accidentally overwrite an answer edit since we’re sending a full document update right after theirs</a:t>
            </a:r>
          </a:p>
          <a:p>
            <a:pPr lvl="0">
              <a:spcBef>
                <a:spcPts val="400"/>
              </a:spcBef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Retry the operation, </a:t>
            </a:r>
            <a:r>
              <a:rPr sz="2400" b="1" i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if appropriate</a:t>
            </a:r>
          </a:p>
        </p:txBody>
      </p:sp>
      <p:grpSp>
        <p:nvGrpSpPr>
          <p:cNvPr id="291" name="Group 291"/>
          <p:cNvGrpSpPr/>
          <p:nvPr/>
        </p:nvGrpSpPr>
        <p:grpSpPr>
          <a:xfrm>
            <a:off x="923925" y="3633610"/>
            <a:ext cx="3714750" cy="2035970"/>
            <a:chOff x="0" y="0"/>
            <a:chExt cx="3714749" cy="2035969"/>
          </a:xfrm>
        </p:grpSpPr>
        <p:grpSp>
          <p:nvGrpSpPr>
            <p:cNvPr id="280" name="Group 280"/>
            <p:cNvGrpSpPr/>
            <p:nvPr/>
          </p:nvGrpSpPr>
          <p:grpSpPr>
            <a:xfrm>
              <a:off x="0" y="0"/>
              <a:ext cx="1204392" cy="507038"/>
              <a:chOff x="0" y="0"/>
              <a:chExt cx="1204391" cy="507037"/>
            </a:xfrm>
          </p:grpSpPr>
          <p:sp>
            <p:nvSpPr>
              <p:cNvPr id="278" name="Shape 278"/>
              <p:cNvSpPr/>
              <p:nvPr/>
            </p:nvSpPr>
            <p:spPr>
              <a:xfrm>
                <a:off x="0" y="0"/>
                <a:ext cx="1204392" cy="507038"/>
              </a:xfrm>
              <a:prstGeom prst="roundRect">
                <a:avLst>
                  <a:gd name="adj" fmla="val 12524"/>
                </a:avLst>
              </a:prstGeom>
              <a:solidFill>
                <a:srgbClr val="FFFFFF"/>
              </a:solidFill>
              <a:ln w="25400" cap="flat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279" name="Shape 279"/>
              <p:cNvSpPr/>
              <p:nvPr/>
            </p:nvSpPr>
            <p:spPr>
              <a:xfrm>
                <a:off x="21208" y="24570"/>
                <a:ext cx="1155278" cy="368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2400"/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400">
                    <a:solidFill>
                      <a:srgbClr val="3F3F3F"/>
                    </a:solidFill>
                    <a:uFill>
                      <a:solidFill>
                        <a:srgbClr val="3F3F3F"/>
                      </a:solidFill>
                    </a:uFill>
                  </a:rPr>
                  <a:t>Actor 1</a:t>
                </a:r>
              </a:p>
            </p:txBody>
          </p:sp>
        </p:grpSp>
        <p:grpSp>
          <p:nvGrpSpPr>
            <p:cNvPr id="283" name="Group 283"/>
            <p:cNvGrpSpPr/>
            <p:nvPr/>
          </p:nvGrpSpPr>
          <p:grpSpPr>
            <a:xfrm>
              <a:off x="1676548" y="0"/>
              <a:ext cx="1205509" cy="507038"/>
              <a:chOff x="0" y="0"/>
              <a:chExt cx="1205507" cy="507037"/>
            </a:xfrm>
          </p:grpSpPr>
          <p:sp>
            <p:nvSpPr>
              <p:cNvPr id="281" name="Shape 281"/>
              <p:cNvSpPr/>
              <p:nvPr/>
            </p:nvSpPr>
            <p:spPr>
              <a:xfrm>
                <a:off x="0" y="0"/>
                <a:ext cx="1205508" cy="507038"/>
              </a:xfrm>
              <a:prstGeom prst="roundRect">
                <a:avLst>
                  <a:gd name="adj" fmla="val 12524"/>
                </a:avLst>
              </a:prstGeom>
              <a:solidFill>
                <a:srgbClr val="FFFFFF"/>
              </a:solidFill>
              <a:ln w="25400" cap="flat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282" name="Shape 282"/>
              <p:cNvSpPr/>
              <p:nvPr/>
            </p:nvSpPr>
            <p:spPr>
              <a:xfrm>
                <a:off x="27931" y="24570"/>
                <a:ext cx="1156350" cy="368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defRPr sz="2400"/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400">
                    <a:solidFill>
                      <a:srgbClr val="3F3F3F"/>
                    </a:solidFill>
                    <a:uFill>
                      <a:solidFill>
                        <a:srgbClr val="3F3F3F"/>
                      </a:solidFill>
                    </a:uFill>
                  </a:rPr>
                  <a:t>Actor 2</a:t>
                </a:r>
              </a:p>
            </p:txBody>
          </p:sp>
        </p:grpSp>
        <p:grpSp>
          <p:nvGrpSpPr>
            <p:cNvPr id="286" name="Group 286"/>
            <p:cNvGrpSpPr/>
            <p:nvPr/>
          </p:nvGrpSpPr>
          <p:grpSpPr>
            <a:xfrm>
              <a:off x="655215" y="1656249"/>
              <a:ext cx="1923233" cy="379721"/>
              <a:chOff x="0" y="0"/>
              <a:chExt cx="1923231" cy="379719"/>
            </a:xfrm>
          </p:grpSpPr>
          <p:sp>
            <p:nvSpPr>
              <p:cNvPr id="284" name="Shape 284"/>
              <p:cNvSpPr/>
              <p:nvPr/>
            </p:nvSpPr>
            <p:spPr>
              <a:xfrm>
                <a:off x="0" y="0"/>
                <a:ext cx="1923232" cy="379720"/>
              </a:xfrm>
              <a:prstGeom prst="roundRect">
                <a:avLst>
                  <a:gd name="adj" fmla="val 13378"/>
                </a:avLst>
              </a:prstGeom>
              <a:solidFill>
                <a:srgbClr val="FFFFFF"/>
              </a:solidFill>
              <a:ln w="25400" cap="flat">
                <a:solidFill>
                  <a:srgbClr val="F7964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20091" y="17869"/>
                <a:ext cx="1881932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z="2000"/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2000">
                    <a:solidFill>
                      <a:srgbClr val="3F3F3F"/>
                    </a:solidFill>
                    <a:uFill>
                      <a:solidFill>
                        <a:srgbClr val="3F3F3F"/>
                      </a:solidFill>
                    </a:uFill>
                  </a:rPr>
                  <a:t>Couchbase Server</a:t>
                </a:r>
              </a:p>
            </p:txBody>
          </p:sp>
        </p:grpSp>
        <p:sp>
          <p:nvSpPr>
            <p:cNvPr id="287" name="Shape 287"/>
            <p:cNvSpPr/>
            <p:nvPr/>
          </p:nvSpPr>
          <p:spPr>
            <a:xfrm>
              <a:off x="598289" y="507037"/>
              <a:ext cx="782464" cy="1149212"/>
            </a:xfrm>
            <a:prstGeom prst="line">
              <a:avLst/>
            </a:prstGeom>
            <a:noFill/>
            <a:ln w="25400" cap="flat">
              <a:solidFill>
                <a:srgbClr val="3F3F3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 flipH="1">
              <a:off x="1859608" y="507037"/>
              <a:ext cx="423044" cy="1149212"/>
            </a:xfrm>
            <a:prstGeom prst="line">
              <a:avLst/>
            </a:prstGeom>
            <a:noFill/>
            <a:ln w="25400" cap="flat">
              <a:solidFill>
                <a:srgbClr val="3F3F3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39578" y="894575"/>
              <a:ext cx="1375172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700">
                  <a:solidFill>
                    <a:srgbClr val="FF2600"/>
                  </a:solidFill>
                  <a:uFill>
                    <a:solidFill>
                      <a:srgbClr val="FF260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700">
                  <a:solidFill>
                    <a:srgbClr val="FF2600"/>
                  </a:solidFill>
                  <a:uFill>
                    <a:solidFill>
                      <a:srgbClr val="FF2600"/>
                    </a:solidFill>
                  </a:uFill>
                </a:rPr>
                <a:t>CAS mismatch &amp; retry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125015" y="901276"/>
              <a:ext cx="785813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700">
                  <a:solidFill>
                    <a:srgbClr val="008000"/>
                  </a:solidFill>
                  <a:uFill>
                    <a:solidFill>
                      <a:srgbClr val="00800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700">
                  <a:solidFill>
                    <a:srgbClr val="008000"/>
                  </a:solidFill>
                  <a:uFill>
                    <a:solidFill>
                      <a:srgbClr val="008000"/>
                    </a:solidFill>
                  </a:uFill>
                </a:rPr>
                <a:t>Success</a:t>
              </a:r>
            </a:p>
          </p:txBody>
        </p:sp>
      </p:grpSp>
      <p:sp>
        <p:nvSpPr>
          <p:cNvPr id="292" name="Shape 292"/>
          <p:cNvSpPr/>
          <p:nvPr/>
        </p:nvSpPr>
        <p:spPr>
          <a:xfrm>
            <a:off x="4813300" y="3238500"/>
            <a:ext cx="3761741" cy="664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[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{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"id": "1",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"text": "What is couchbases upcoming query language called?",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"choices": [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{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"text": "N1QL",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"state": true,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"count": 1,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"id": "a",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"$$hashKey": "00Q"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},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{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"text": "SQL",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"state": false,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"count": 0,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"id": "b",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"$$hashKey": "00R"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},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{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"text": "CQL",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"state": false,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"count": 0,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"id": "c",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"$$hashKey": "00S"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},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{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"text": "NoSQL",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"state": false,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"count": 0,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"id": "d",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  "$$hashKey": "00T"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],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  "$$hashKey": "00M"</a:t>
            </a: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sz="120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onsolas"/>
                <a:ea typeface="Consolas"/>
                <a:cs typeface="Consolas"/>
                <a:sym typeface="Consolas"/>
              </a:rPr>
              <a:t>  },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399380" y="1219199"/>
            <a:ext cx="8345240" cy="441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QuestionList.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.load =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(includeCount, cb)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that =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db.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.key,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(err, data)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(err)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…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C82506"/>
                </a:solidFill>
                <a:latin typeface="Courier New"/>
                <a:ea typeface="Courier New"/>
                <a:cs typeface="Courier New"/>
                <a:sym typeface="Courier New"/>
              </a:rPr>
              <a:t>      that.cas = data.cas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that.questions = data.value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cb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that)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})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QuestionList.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.save =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(cb)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db.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.key,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>
                <a:solidFill>
                  <a:srgbClr val="C82506"/>
                </a:solidFill>
                <a:latin typeface="Courier New"/>
                <a:ea typeface="Courier New"/>
                <a:cs typeface="Courier New"/>
                <a:sym typeface="Courier New"/>
              </a:rPr>
              <a:t>{ cas: this.cas }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cb)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xfrm>
            <a:off x="685800" y="2017889"/>
            <a:ext cx="7772400" cy="973668"/>
          </a:xfrm>
          <a:prstGeom prst="rect">
            <a:avLst/>
          </a:prstGeom>
        </p:spPr>
        <p:txBody>
          <a:bodyPr/>
          <a:lstStyle>
            <a:lvl1pPr>
              <a:defRPr sz="4100"/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4000" b="1" dirty="0" smtClean="0">
                <a:solidFill>
                  <a:srgbClr val="28B2CB"/>
                </a:solidFill>
                <a:uFill>
                  <a:solidFill>
                    <a:srgbClr val="28B2CB"/>
                  </a:solidFill>
                </a:uFill>
              </a:rPr>
              <a:t>Let’s build something</a:t>
            </a:r>
            <a:endParaRPr sz="4000" b="1" dirty="0">
              <a:solidFill>
                <a:srgbClr val="28B2CB"/>
              </a:solidFill>
              <a:uFill>
                <a:solidFill>
                  <a:srgbClr val="28B2CB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685800" y="2111123"/>
            <a:ext cx="7772400" cy="1546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Consistent Data</a:t>
            </a:r>
          </a:p>
        </p:txBody>
      </p:sp>
      <p:sp>
        <p:nvSpPr>
          <p:cNvPr id="298" name="Shape 298"/>
          <p:cNvSpPr>
            <a:spLocks noGrp="1"/>
          </p:cNvSpPr>
          <p:nvPr>
            <p:ph type="body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400" b="1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No merging or quorum read needed</a:t>
            </a:r>
            <a:endParaRPr sz="2400" b="1" dirty="0">
              <a:solidFill>
                <a:srgbClr val="404040"/>
              </a:solidFill>
              <a:uFill>
                <a:solidFill>
                  <a:srgbClr val="404040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28B2CB"/>
                </a:solidFill>
                <a:uFill>
                  <a:solidFill>
                    <a:srgbClr val="28B2CB"/>
                  </a:solidFill>
                </a:uFill>
              </a:rPr>
              <a:t>The Frontend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AngularJS</a:t>
            </a:r>
          </a:p>
        </p:txBody>
      </p:sp>
      <p:sp>
        <p:nvSpPr>
          <p:cNvPr id="305" name="Shape 3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200" b="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Provide views template data bindings</a:t>
            </a:r>
          </a:p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200" b="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Encapsulate logic in Model-View-“Whatever works”</a:t>
            </a:r>
          </a:p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200" b="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Templates are based on “enhanced” HTML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/>
          </p:nvPr>
        </p:nvSpPr>
        <p:spPr>
          <a:xfrm>
            <a:off x="685800" y="2111123"/>
            <a:ext cx="7772400" cy="1546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Rendering JSON responses</a:t>
            </a:r>
          </a:p>
        </p:txBody>
      </p:sp>
      <p:sp>
        <p:nvSpPr>
          <p:cNvPr id="309" name="Shape 309"/>
          <p:cNvSpPr>
            <a:spLocks noGrp="1"/>
          </p:cNvSpPr>
          <p:nvPr>
            <p:ph type="body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endParaRPr sz="2400" b="1" dirty="0">
              <a:solidFill>
                <a:srgbClr val="404040"/>
              </a:solidFill>
              <a:uFill>
                <a:solidFill>
                  <a:srgbClr val="404040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28B2CB"/>
                </a:solidFill>
                <a:uFill>
                  <a:solidFill>
                    <a:srgbClr val="28B2CB"/>
                  </a:solidFill>
                </a:uFill>
              </a:rPr>
              <a:t>One more thing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/>
          </p:cNvSpPr>
          <p:nvPr>
            <p:ph type="title"/>
          </p:nvPr>
        </p:nvSpPr>
        <p:spPr>
          <a:xfrm>
            <a:off x="685800" y="2111123"/>
            <a:ext cx="7772400" cy="1546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Showing the answer count</a:t>
            </a:r>
          </a:p>
        </p:txBody>
      </p:sp>
      <p:sp>
        <p:nvSpPr>
          <p:cNvPr id="318" name="Shape 318"/>
          <p:cNvSpPr>
            <a:spLocks noGrp="1"/>
          </p:cNvSpPr>
          <p:nvPr>
            <p:ph type="body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endParaRPr sz="2400" b="1" dirty="0">
              <a:solidFill>
                <a:srgbClr val="404040"/>
              </a:solidFill>
              <a:uFill>
                <a:solidFill>
                  <a:srgbClr val="404040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/>
          </p:cNvSpPr>
          <p:nvPr>
            <p:ph type="title"/>
          </p:nvPr>
        </p:nvSpPr>
        <p:spPr>
          <a:xfrm>
            <a:off x="685800" y="2111123"/>
            <a:ext cx="7772400" cy="1546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Couchbase Views</a:t>
            </a:r>
          </a:p>
        </p:txBody>
      </p:sp>
      <p:sp>
        <p:nvSpPr>
          <p:cNvPr id="322" name="Shape 322"/>
          <p:cNvSpPr>
            <a:spLocks noGrp="1"/>
          </p:cNvSpPr>
          <p:nvPr>
            <p:ph type="body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hlinkClick r:id="rId2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endParaRPr sz="2400" b="1" dirty="0">
              <a:solidFill>
                <a:srgbClr val="7F7F7F"/>
              </a:solidFill>
              <a:uFill>
                <a:solidFill>
                  <a:srgbClr val="7F7F7F"/>
                </a:solidFill>
              </a:uFill>
              <a:hlinkClick r:id="rId2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0" y="4339828"/>
            <a:ext cx="9152930" cy="2518172"/>
          </a:xfrm>
          <a:prstGeom prst="rect">
            <a:avLst/>
          </a:prstGeom>
          <a:gradFill>
            <a:gsLst>
              <a:gs pos="0">
                <a:srgbClr val="D0D0D4"/>
              </a:gs>
              <a:gs pos="100000">
                <a:srgbClr val="FFFFFF">
                  <a:alpha val="0"/>
                </a:srgbClr>
              </a:gs>
            </a:gsLst>
            <a:lin ang="16200000"/>
          </a:gradFill>
          <a:ln w="25400">
            <a:round/>
          </a:ln>
        </p:spPr>
        <p:txBody>
          <a:bodyPr lIns="26789" tIns="26789" rIns="26789" bIns="26789" anchor="ctr"/>
          <a:lstStyle/>
          <a:p>
            <a:pPr lvl="0" algn="ctr" defTabSz="825500">
              <a:lnSpc>
                <a:spcPct val="80000"/>
              </a:lnSpc>
              <a:defRPr sz="1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526851" y="277504"/>
            <a:ext cx="8206384" cy="802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spAutoFit/>
          </a:bodyPr>
          <a:lstStyle>
            <a:lvl1pPr algn="ctr" defTabSz="1295400">
              <a:buClr>
                <a:srgbClr val="505050"/>
              </a:buClr>
              <a:defRPr sz="4800" b="1">
                <a:solidFill>
                  <a:srgbClr val="000000"/>
                </a:solidFill>
                <a:uFill>
                  <a:solidFill>
                    <a:srgbClr val="505050"/>
                  </a:solidFill>
                </a:uFill>
              </a:defRPr>
            </a:lvl1pPr>
          </a:lstStyle>
          <a:p>
            <a:pPr lvl="0">
              <a:defRPr sz="1800" b="0">
                <a:uFillTx/>
              </a:defRPr>
            </a:pPr>
            <a:r>
              <a:rPr sz="4800" b="1">
                <a:uFill>
                  <a:solidFill>
                    <a:srgbClr val="505050"/>
                  </a:solidFill>
                </a:uFill>
              </a:rPr>
              <a:t>Storage to Index</a:t>
            </a:r>
          </a:p>
        </p:txBody>
      </p:sp>
      <p:pic>
        <p:nvPicPr>
          <p:cNvPr id="342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101" y="1924921"/>
            <a:ext cx="8777884" cy="31190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5414" y="2731800"/>
            <a:ext cx="1214439" cy="921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dropped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05820" y="3187898"/>
            <a:ext cx="821532" cy="482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dropped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59398" y="5304234"/>
            <a:ext cx="2419946" cy="1000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dropped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88085" y="2839640"/>
            <a:ext cx="1211888" cy="1696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dropped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43687" y="2982515"/>
            <a:ext cx="982267" cy="88404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droppedImage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956351" y="3098601"/>
            <a:ext cx="276821" cy="4508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1" name="Group 351"/>
          <p:cNvGrpSpPr/>
          <p:nvPr/>
        </p:nvGrpSpPr>
        <p:grpSpPr>
          <a:xfrm>
            <a:off x="4670226" y="3098601"/>
            <a:ext cx="1893095" cy="2419946"/>
            <a:chOff x="0" y="0"/>
            <a:chExt cx="1893093" cy="2419945"/>
          </a:xfrm>
        </p:grpSpPr>
        <p:pic>
          <p:nvPicPr>
            <p:cNvPr id="349" name="droppedImage.pdf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1598414"/>
              <a:ext cx="473274" cy="8215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0" name="droppedImage.pdf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616273" y="0"/>
              <a:ext cx="276821" cy="450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1" animBg="1" advAuto="0"/>
      <p:bldP spid="344" grpId="2" animBg="1" advAuto="0"/>
      <p:bldP spid="346" grpId="3" animBg="1" advAuto="0"/>
      <p:bldP spid="347" grpId="5" animBg="1" advAuto="0"/>
      <p:bldP spid="348" grpId="6" animBg="1" advAuto="0"/>
      <p:bldP spid="351" grpId="4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Creating views with code</a:t>
            </a:r>
          </a:p>
        </p:txBody>
      </p:sp>
      <p:sp>
        <p:nvSpPr>
          <p:cNvPr id="367" name="Shape 367"/>
          <p:cNvSpPr/>
          <p:nvPr/>
        </p:nvSpPr>
        <p:spPr>
          <a:xfrm>
            <a:off x="208849" y="1219199"/>
            <a:ext cx="8726302" cy="441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countsDDoc =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"views"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"counts"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"map"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"function (doc, meta) { if(doc[0]) {…}”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"reduce"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"_sum"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db.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setDesignDoc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"ncqa"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countsDDoc,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(err, data)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(err)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console.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"failed to setup view."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err)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console.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"setup view done."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db.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shutdown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Querying the View</a:t>
            </a:r>
          </a:p>
        </p:txBody>
      </p:sp>
      <p:sp>
        <p:nvSpPr>
          <p:cNvPr id="373" name="Shape 373"/>
          <p:cNvSpPr/>
          <p:nvPr/>
        </p:nvSpPr>
        <p:spPr>
          <a:xfrm>
            <a:off x="262197" y="1981200"/>
            <a:ext cx="8619606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QuestionList.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.loadCounts =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(cb)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that =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db.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conn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(err, conn)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opts = {stale: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group: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keys: choicesKeys}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q = conn.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"ncqa"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"counts"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opts)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q.</a:t>
            </a:r>
            <a:r>
              <a:rPr>
                <a:solidFill>
                  <a:srgbClr val="021994"/>
                </a:solidFill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(err, results) {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	…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})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})</a:t>
            </a:r>
          </a:p>
          <a:p>
            <a:pPr lvl="0" defTabSz="457200">
              <a:defRPr>
                <a:solidFill>
                  <a:srgbClr val="000000"/>
                </a:solidFill>
                <a:uFillTx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9281"/>
            <a:ext cx="8229600" cy="1524318"/>
          </a:xfrm>
        </p:spPr>
        <p:txBody>
          <a:bodyPr/>
          <a:lstStyle/>
          <a:p>
            <a:r>
              <a:rPr lang="en-US" dirty="0" smtClean="0"/>
              <a:t>JSON and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168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xfrm>
            <a:off x="685800" y="2111123"/>
            <a:ext cx="7772400" cy="1546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Eventual Persistence</a:t>
            </a:r>
          </a:p>
        </p:txBody>
      </p:sp>
      <p:sp>
        <p:nvSpPr>
          <p:cNvPr id="333" name="Shape 333"/>
          <p:cNvSpPr>
            <a:spLocks noGrp="1"/>
          </p:cNvSpPr>
          <p:nvPr>
            <p:ph type="body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When to use and when not to use</a:t>
            </a:r>
          </a:p>
        </p:txBody>
      </p:sp>
      <p:sp>
        <p:nvSpPr>
          <p:cNvPr id="354" name="Shape 3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200" b="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views operate on the persisted data</a:t>
            </a:r>
          </a:p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200" b="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don’t use for “login”</a:t>
            </a:r>
          </a:p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200" b="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data can be “stale</a:t>
            </a:r>
            <a:r>
              <a:rPr sz="2200" b="0"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”</a:t>
            </a:r>
            <a:endParaRPr sz="2200" b="0" dirty="0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3663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Development vs. Production Views</a:t>
            </a:r>
          </a:p>
        </p:txBody>
      </p:sp>
      <p:sp>
        <p:nvSpPr>
          <p:cNvPr id="327" name="Shape 327"/>
          <p:cNvSpPr>
            <a:spLocks noGrp="1"/>
          </p:cNvSpPr>
          <p:nvPr>
            <p:ph type="body" idx="4294967295"/>
          </p:nvPr>
        </p:nvSpPr>
        <p:spPr>
          <a:xfrm>
            <a:off x="125016" y="1223366"/>
            <a:ext cx="3875484" cy="525958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200" b="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Development views index a subset of the data.</a:t>
            </a:r>
          </a:p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200" b="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Publishing a view builds the index across the entire cluster.</a:t>
            </a:r>
          </a:p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200" b="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Queries on production views are scattered to all cluster members and results are gathered and returned to the client.</a:t>
            </a:r>
          </a:p>
        </p:txBody>
      </p:sp>
      <p:pic>
        <p:nvPicPr>
          <p:cNvPr id="328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39369" y="1049237"/>
            <a:ext cx="4723806" cy="4947048"/>
          </a:xfrm>
          <a:prstGeom prst="rect">
            <a:avLst/>
          </a:prstGeom>
          <a:ln>
            <a:solidFill>
              <a:srgbClr val="3F3F3F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1" build="p" bldLvl="5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Couchbase 3.0</a:t>
            </a:r>
          </a:p>
        </p:txBody>
      </p:sp>
      <p:sp>
        <p:nvSpPr>
          <p:cNvPr id="358" name="Shape 3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</a:rPr>
              <a:t>Many improvements to views are coming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Watch out for N1QL coming up!</a:t>
            </a:r>
          </a:p>
        </p:txBody>
      </p:sp>
      <p:sp>
        <p:nvSpPr>
          <p:cNvPr id="362" name="Shape 3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title"/>
          </p:nvPr>
        </p:nvSpPr>
        <p:spPr>
          <a:xfrm>
            <a:off x="685800" y="2111123"/>
            <a:ext cx="7772400" cy="1546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4800" b="1" dirty="0" smtClean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More Demo</a:t>
            </a:r>
            <a:endParaRPr sz="4800" b="1" dirty="0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</p:txBody>
      </p:sp>
      <p:sp>
        <p:nvSpPr>
          <p:cNvPr id="376" name="Shape 376"/>
          <p:cNvSpPr>
            <a:spLocks noGrp="1"/>
          </p:cNvSpPr>
          <p:nvPr>
            <p:ph type="body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What to do next…</a:t>
            </a:r>
          </a:p>
        </p:txBody>
      </p:sp>
      <p:sp>
        <p:nvSpPr>
          <p:cNvPr id="382" name="Shape 3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b="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get the code, </a:t>
            </a:r>
            <a:r>
              <a:rPr sz="2400" b="1" dirty="0">
                <a:solidFill>
                  <a:schemeClr val="tx1"/>
                </a:solidFill>
                <a:uFill>
                  <a:solidFill>
                    <a:srgbClr val="3F3F3F"/>
                  </a:solidFill>
                </a:uFill>
              </a:rPr>
              <a:t>set</a:t>
            </a:r>
            <a:r>
              <a:rPr sz="2400" b="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 it up, run </a:t>
            </a:r>
          </a:p>
          <a:p>
            <a:pPr marL="685800" lvl="1" indent="-347472"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hlinkClick r:id="rId2"/>
              </a:rPr>
              <a:t>https://github.com/couchbaselabs/node-couch-qa</a:t>
            </a:r>
            <a:endParaRPr sz="2000" dirty="0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b="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Read Brett's blogs </a:t>
            </a:r>
          </a:p>
          <a:p>
            <a:pPr marL="685800" lvl="1" indent="-347472"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>
                    <a:srgbClr val="7F7F7F"/>
                  </a:solidFill>
                </a:uFill>
                <a:hlinkClick r:id="rId3"/>
              </a:rPr>
              <a:t>https://blog.couchbase.com/game-servers-and-couchbase-nodejs-part-1</a:t>
            </a:r>
            <a:endParaRPr sz="2000" dirty="0">
              <a:uFill>
                <a:solidFill>
                  <a:srgbClr val="3F3F3F"/>
                </a:solidFill>
              </a:uFill>
            </a:endParaRPr>
          </a:p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b="1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Write your own!  We help you along!</a:t>
            </a:r>
          </a:p>
          <a:p>
            <a:pPr marL="685800" lvl="1" indent="-347472">
              <a:spcBef>
                <a:spcPts val="600"/>
              </a:spcBef>
              <a:buClr>
                <a:srgbClr val="8C8C8C"/>
              </a:buClr>
              <a:defRPr sz="1800" b="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>
                    <a:srgbClr val="3F3F3F"/>
                  </a:solidFill>
                </a:uFill>
                <a:hlinkClick r:id="rId4"/>
              </a:rPr>
              <a:t>http://www.couchbase.com/communities/nodejs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/>
          </p:cNvSpPr>
          <p:nvPr>
            <p:ph type="title"/>
          </p:nvPr>
        </p:nvSpPr>
        <p:spPr>
          <a:xfrm>
            <a:off x="457200" y="274636"/>
            <a:ext cx="8229600" cy="11432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</a:rPr>
              <a:t>Resources</a:t>
            </a:r>
          </a:p>
        </p:txBody>
      </p:sp>
      <p:sp>
        <p:nvSpPr>
          <p:cNvPr id="386" name="Shape 38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600"/>
          </a:xfrm>
          <a:prstGeom prst="rect">
            <a:avLst/>
          </a:prstGeom>
        </p:spPr>
        <p:txBody>
          <a:bodyPr/>
          <a:lstStyle/>
          <a:p>
            <a:pPr marL="457200" lvl="0" indent="-317500">
              <a:buSzPct val="166666"/>
              <a:buFont typeface="Arial"/>
              <a:defRPr sz="1800"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hlinkClick r:id="rId2"/>
              </a:rPr>
              <a:t>https://github.com/couchbaselabs/node-couch-qa</a:t>
            </a:r>
            <a:endParaRPr b="1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  <a:p>
            <a:pPr marL="457200" lvl="0" indent="-317500">
              <a:buSzPct val="166666"/>
              <a:buFont typeface="Arial"/>
              <a:defRPr sz="1800"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hlinkClick r:id="rId3"/>
              </a:rPr>
              <a:t>https://github.com/couchbase/couchnode</a:t>
            </a:r>
            <a:endParaRPr b="1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  <a:p>
            <a:pPr marL="457200" lvl="0" indent="-317500">
              <a:buSzPct val="166666"/>
              <a:buFont typeface="Arial"/>
              <a:defRPr sz="1800"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hlinkClick r:id="rId4"/>
              </a:rPr>
              <a:t>https://blog.couchbase.com/game-servers-and-couchbase-nodejs-part-1</a:t>
            </a:r>
            <a:endParaRPr b="1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  <a:p>
            <a:pPr marL="457200" lvl="0" indent="-317500">
              <a:buSzPct val="166666"/>
              <a:buFont typeface="Arial"/>
              <a:defRPr sz="1800"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hlinkClick r:id="rId5"/>
              </a:rPr>
              <a:t>https://blog.couchbase.com/game-servers-and-couchbase-nodejs-part-2</a:t>
            </a:r>
            <a:endParaRPr b="1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  <a:p>
            <a:pPr marL="457200" lvl="0" indent="-317500">
              <a:buSzPct val="166666"/>
              <a:buFont typeface="Arial"/>
              <a:defRPr sz="1800"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hlinkClick r:id="rId6"/>
              </a:rPr>
              <a:t>https://blog.couchbase.com/game-servers-and-couchbase-nodejs-part-3</a:t>
            </a:r>
            <a:endParaRPr b="1">
              <a:solidFill>
                <a:srgbClr val="3F3F3F"/>
              </a:solidFill>
              <a:uFill>
                <a:solidFill>
                  <a:srgbClr val="3F3F3F"/>
                </a:solidFill>
              </a:uFill>
            </a:endParaRPr>
          </a:p>
          <a:p>
            <a:pPr marL="457200" lvl="0" indent="-317500">
              <a:buSzPct val="166666"/>
              <a:buFont typeface="Arial"/>
              <a:defRPr sz="1800"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hlinkClick r:id="rId7"/>
              </a:rPr>
              <a:t>https://github.com/brett19/node-gameapi</a:t>
            </a:r>
          </a:p>
        </p:txBody>
      </p:sp>
      <p:pic>
        <p:nvPicPr>
          <p:cNvPr id="2" name="Picture 1" descr="Screen Shot 2014-07-02 at 17.13.3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976" y="3786521"/>
            <a:ext cx="2880824" cy="293787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/>
          </p:cNvSpPr>
          <p:nvPr>
            <p:ph type="title"/>
          </p:nvPr>
        </p:nvSpPr>
        <p:spPr>
          <a:xfrm>
            <a:off x="635000" y="381007"/>
            <a:ext cx="7772400" cy="147002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800" b="1">
                <a:solidFill>
                  <a:srgbClr val="28B2CB"/>
                </a:solidFill>
                <a:uFill>
                  <a:solidFill>
                    <a:srgbClr val="28B2CB"/>
                  </a:solidFill>
                </a:uFill>
              </a:rPr>
              <a:t>Thank you!</a:t>
            </a:r>
          </a:p>
        </p:txBody>
      </p:sp>
      <p:sp>
        <p:nvSpPr>
          <p:cNvPr id="391" name="Shape 391"/>
          <p:cNvSpPr/>
          <p:nvPr/>
        </p:nvSpPr>
        <p:spPr>
          <a:xfrm>
            <a:off x="455414" y="3867270"/>
            <a:ext cx="8233172" cy="290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spcBef>
                <a:spcPts val="7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3200" b="1" dirty="0">
                <a:uFill>
                  <a:solidFill>
                    <a:srgbClr val="3F3F3F"/>
                  </a:solidFill>
                </a:uFill>
              </a:rPr>
              <a:t>philipp@couchbase.com</a:t>
            </a:r>
          </a:p>
          <a:p>
            <a:pPr lvl="0" algn="ctr">
              <a:spcBef>
                <a:spcPts val="700"/>
              </a:spcBef>
              <a:defRPr>
                <a:solidFill>
                  <a:srgbClr val="000000"/>
                </a:solidFill>
                <a:uFillTx/>
              </a:defRPr>
            </a:pPr>
            <a:endParaRPr sz="2800" b="1" dirty="0">
              <a:uFill>
                <a:solidFill>
                  <a:srgbClr val="3F3F3F"/>
                </a:solidFill>
              </a:uFill>
            </a:endParaRPr>
          </a:p>
          <a:p>
            <a:pPr lvl="0" algn="ctr">
              <a:spcBef>
                <a:spcPts val="700"/>
              </a:spcBef>
              <a:defRPr>
                <a:solidFill>
                  <a:srgbClr val="000000"/>
                </a:solidFill>
                <a:uFillTx/>
              </a:defRPr>
            </a:pPr>
            <a:r>
              <a:rPr lang="en-US" sz="2800" b="1" dirty="0"/>
              <a:t>G</a:t>
            </a:r>
            <a:r>
              <a:rPr sz="2800" b="1" dirty="0" smtClean="0">
                <a:uFill>
                  <a:solidFill>
                    <a:srgbClr val="3F3F3F"/>
                  </a:solidFill>
                </a:uFill>
              </a:rPr>
              <a:t>ithub</a:t>
            </a:r>
            <a:r>
              <a:rPr sz="2800" b="1" dirty="0">
                <a:uFill>
                  <a:solidFill>
                    <a:srgbClr val="3F3F3F"/>
                  </a:solidFill>
                </a:uFill>
              </a:rPr>
              <a:t>: @</a:t>
            </a:r>
            <a:r>
              <a:rPr sz="3200" b="1" dirty="0">
                <a:uFill>
                  <a:solidFill>
                    <a:srgbClr val="3F3F3F"/>
                  </a:solidFill>
                </a:uFill>
              </a:rPr>
              <a:t>sideshowcoder</a:t>
            </a:r>
          </a:p>
          <a:p>
            <a:pPr lvl="0" algn="ctr">
              <a:spcBef>
                <a:spcPts val="700"/>
              </a:spcBef>
              <a:defRPr>
                <a:solidFill>
                  <a:srgbClr val="000000"/>
                </a:solidFill>
                <a:uFillTx/>
              </a:defRPr>
            </a:pPr>
            <a:r>
              <a:rPr lang="en-US" sz="3200" b="1" dirty="0"/>
              <a:t>T</a:t>
            </a:r>
            <a:r>
              <a:rPr sz="3200" b="1" dirty="0" smtClean="0">
                <a:uFill>
                  <a:solidFill>
                    <a:srgbClr val="3F3F3F"/>
                  </a:solidFill>
                </a:uFill>
              </a:rPr>
              <a:t>witter</a:t>
            </a:r>
            <a:r>
              <a:rPr sz="3200" b="1" dirty="0">
                <a:uFill>
                  <a:solidFill>
                    <a:srgbClr val="3F3F3F"/>
                  </a:solidFill>
                </a:uFill>
              </a:rPr>
              <a:t>: @ischi</a:t>
            </a:r>
          </a:p>
          <a:p>
            <a:pPr lvl="0" algn="ctr">
              <a:spcBef>
                <a:spcPts val="700"/>
              </a:spcBef>
              <a:defRPr>
                <a:solidFill>
                  <a:srgbClr val="000000"/>
                </a:solidFill>
                <a:uFillTx/>
              </a:defRPr>
            </a:pPr>
            <a:r>
              <a:rPr lang="en-US" sz="3200" b="1" dirty="0" smtClean="0"/>
              <a:t>Blog</a:t>
            </a:r>
            <a:r>
              <a:rPr sz="3200" b="1" dirty="0" smtClean="0">
                <a:uFill>
                  <a:solidFill>
                    <a:srgbClr val="3F3F3F"/>
                  </a:solidFill>
                </a:uFill>
              </a:rPr>
              <a:t>: </a:t>
            </a:r>
            <a:r>
              <a:rPr sz="2800" b="1" dirty="0">
                <a:uFill>
                  <a:solidFill>
                    <a:srgbClr val="7F7F7F"/>
                  </a:solidFill>
                </a:uFill>
                <a:hlinkClick r:id="rId2"/>
              </a:rPr>
              <a:t>sideshowcoder.com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9281"/>
            <a:ext cx="8229600" cy="1524318"/>
          </a:xfrm>
        </p:spPr>
        <p:txBody>
          <a:bodyPr/>
          <a:lstStyle/>
          <a:p>
            <a:r>
              <a:rPr lang="en-US" dirty="0" smtClean="0"/>
              <a:t>Responsiveness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1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9281"/>
            <a:ext cx="8229600" cy="1524318"/>
          </a:xfrm>
        </p:spPr>
        <p:txBody>
          <a:bodyPr/>
          <a:lstStyle/>
          <a:p>
            <a:r>
              <a:rPr lang="en-US" dirty="0" smtClean="0"/>
              <a:t>Scalable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994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9281"/>
            <a:ext cx="8229600" cy="1524318"/>
          </a:xfrm>
        </p:spPr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557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4000" b="1" dirty="0">
                <a:solidFill>
                  <a:srgbClr val="28B2CB"/>
                </a:solidFill>
                <a:uFill>
                  <a:solidFill>
                    <a:srgbClr val="28B2CB"/>
                  </a:solidFill>
                </a:uFill>
              </a:rPr>
              <a:t>How Do We Get There?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3F3F3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186A93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F3F3F"/>
            </a:solidFill>
            <a:effectLst/>
            <a:uFill>
              <a:solidFill>
                <a:srgbClr val="3F3F3F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186A93"/>
          </a:solidFill>
          <a:prstDash val="solid"/>
          <a:round/>
        </a:ln>
        <a:effectLst>
          <a:outerShdw blurRad="38100" dist="19999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F3F3F"/>
            </a:solidFill>
            <a:effectLst/>
            <a:uFill>
              <a:solidFill>
                <a:srgbClr val="3F3F3F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186A93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F3F3F"/>
            </a:solidFill>
            <a:effectLst/>
            <a:uFill>
              <a:solidFill>
                <a:srgbClr val="3F3F3F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186A93"/>
          </a:solidFill>
          <a:prstDash val="solid"/>
          <a:round/>
        </a:ln>
        <a:effectLst>
          <a:outerShdw blurRad="38100" dist="19999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F3F3F"/>
            </a:solidFill>
            <a:effectLst/>
            <a:uFill>
              <a:solidFill>
                <a:srgbClr val="3F3F3F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</TotalTime>
  <Words>2213</Words>
  <Application>Microsoft Macintosh PowerPoint</Application>
  <PresentationFormat>On-screen Show (4:3)</PresentationFormat>
  <Paragraphs>377</Paragraphs>
  <Slides>58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White</vt:lpstr>
      <vt:lpstr>PowerPoint Presentation</vt:lpstr>
      <vt:lpstr>Full-Stack JavaScript</vt:lpstr>
      <vt:lpstr>Who am I?</vt:lpstr>
      <vt:lpstr>Let’s build something</vt:lpstr>
      <vt:lpstr>JSON and JavaScript</vt:lpstr>
      <vt:lpstr>Responsiveness</vt:lpstr>
      <vt:lpstr>Scalable</vt:lpstr>
      <vt:lpstr>Efficiency</vt:lpstr>
      <vt:lpstr>How Do We Get There?</vt:lpstr>
      <vt:lpstr>node.js</vt:lpstr>
      <vt:lpstr>Couchbase</vt:lpstr>
      <vt:lpstr>Couchbase</vt:lpstr>
      <vt:lpstr>JSON we all know and love</vt:lpstr>
      <vt:lpstr>JSON in node.js</vt:lpstr>
      <vt:lpstr>Couchbase &amp; JSON</vt:lpstr>
      <vt:lpstr>JSON &amp; Couchbase</vt:lpstr>
      <vt:lpstr>Couchbase Views</vt:lpstr>
      <vt:lpstr>JSON as the API</vt:lpstr>
      <vt:lpstr>JSON in the Browser</vt:lpstr>
      <vt:lpstr>JavaScript is the Programming Language of the Web</vt:lpstr>
      <vt:lpstr>Demo</vt:lpstr>
      <vt:lpstr>Building an API with Couchbase, node.js, and AngularJS</vt:lpstr>
      <vt:lpstr>PowerPoint Presentation</vt:lpstr>
      <vt:lpstr>PowerPoint Presentation</vt:lpstr>
      <vt:lpstr>PowerPoint Presentation</vt:lpstr>
      <vt:lpstr>The Database</vt:lpstr>
      <vt:lpstr>PowerPoint Presentation</vt:lpstr>
      <vt:lpstr>Smart client</vt:lpstr>
      <vt:lpstr>PowerPoint Presentation</vt:lpstr>
      <vt:lpstr>Keying</vt:lpstr>
      <vt:lpstr>Creating a new user</vt:lpstr>
      <vt:lpstr>Authentication</vt:lpstr>
      <vt:lpstr>PowerPoint Presentation</vt:lpstr>
      <vt:lpstr>Game State</vt:lpstr>
      <vt:lpstr>PowerPoint Presentation</vt:lpstr>
      <vt:lpstr>PowerPoint Presentation</vt:lpstr>
      <vt:lpstr>Question List</vt:lpstr>
      <vt:lpstr>Dealing with concurrency</vt:lpstr>
      <vt:lpstr>PowerPoint Presentation</vt:lpstr>
      <vt:lpstr>Consistent Data</vt:lpstr>
      <vt:lpstr>The Frontend</vt:lpstr>
      <vt:lpstr>AngularJS</vt:lpstr>
      <vt:lpstr>Rendering JSON responses</vt:lpstr>
      <vt:lpstr>One more thing</vt:lpstr>
      <vt:lpstr>Showing the answer count</vt:lpstr>
      <vt:lpstr>Couchbase Views</vt:lpstr>
      <vt:lpstr>PowerPoint Presentation</vt:lpstr>
      <vt:lpstr>Creating views with code</vt:lpstr>
      <vt:lpstr>Querying the View</vt:lpstr>
      <vt:lpstr>Eventual Persistence</vt:lpstr>
      <vt:lpstr>When to use and when not to use</vt:lpstr>
      <vt:lpstr>Development vs. Production Views</vt:lpstr>
      <vt:lpstr>Couchbase 3.0</vt:lpstr>
      <vt:lpstr>Watch out for N1QL coming up!</vt:lpstr>
      <vt:lpstr>More Demo</vt:lpstr>
      <vt:lpstr>What to do next…</vt:lpstr>
      <vt:lpstr>Resources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Philipp Fehre</cp:lastModifiedBy>
  <cp:revision>51</cp:revision>
  <dcterms:modified xsi:type="dcterms:W3CDTF">2014-08-15T07:50:26Z</dcterms:modified>
</cp:coreProperties>
</file>