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16" r:id="rId3"/>
    <p:sldId id="310" r:id="rId4"/>
    <p:sldId id="259" r:id="rId5"/>
    <p:sldId id="311" r:id="rId6"/>
    <p:sldId id="313" r:id="rId7"/>
    <p:sldId id="314" r:id="rId8"/>
    <p:sldId id="31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1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9" r:id="rId47"/>
    <p:sldId id="303" r:id="rId48"/>
    <p:sldId id="304" r:id="rId49"/>
    <p:sldId id="298" r:id="rId50"/>
    <p:sldId id="300" r:id="rId51"/>
    <p:sldId id="297" r:id="rId52"/>
    <p:sldId id="301" r:id="rId53"/>
    <p:sldId id="302" r:id="rId54"/>
    <p:sldId id="305" r:id="rId55"/>
    <p:sldId id="306" r:id="rId56"/>
    <p:sldId id="307" r:id="rId57"/>
    <p:sldId id="308" r:id="rId58"/>
  </p:sldIdLst>
  <p:sldSz cx="9144000" cy="6858000" type="screen4x3"/>
  <p:notesSz cx="6858000" cy="9144000"/>
  <p:defaultTextStyle>
    <a:lvl1pPr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1pPr>
    <a:lvl2pPr indent="4572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2pPr>
    <a:lvl3pPr indent="9144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3pPr>
    <a:lvl4pPr indent="13716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4pPr>
    <a:lvl5pPr indent="18288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5pPr>
    <a:lvl6pPr indent="22860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6pPr>
    <a:lvl7pPr indent="27432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7pPr>
    <a:lvl8pPr indent="32004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8pPr>
    <a:lvl9pPr indent="36576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n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DB"/>
          </a:solidFill>
        </a:fill>
      </a:tcStyle>
    </a:wholeTbl>
    <a:band2H>
      <a:tcTxStyle/>
      <a:tcStyle>
        <a:tcBdr/>
        <a:fill>
          <a:solidFill>
            <a:srgbClr val="E7EA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74638" autoAdjust="0"/>
  </p:normalViewPr>
  <p:slideViewPr>
    <p:cSldViewPr snapToGrid="0" snapToObjects="1">
      <p:cViewPr varScale="1">
        <p:scale>
          <a:sx n="90" d="100"/>
          <a:sy n="90" d="100"/>
        </p:scale>
        <p:origin x="-2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925116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Let’s talk about what we aim for first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Let me introduce you to a couple things first</a:t>
            </a:r>
          </a:p>
        </p:txBody>
      </p:sp>
    </p:spTree>
    <p:extLst>
      <p:ext uri="{BB962C8B-B14F-4D97-AF65-F5344CB8AC3E}">
        <p14:creationId xmlns:p14="http://schemas.microsoft.com/office/powerpoint/2010/main" val="5590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simple but we</a:t>
            </a:r>
            <a:r>
              <a:rPr lang="en-US" baseline="0" dirty="0" smtClean="0"/>
              <a:t> don’t want to create a new one on every request because </a:t>
            </a:r>
            <a:r>
              <a:rPr lang="en-US" baseline="0" dirty="0" err="1" smtClean="0"/>
              <a:t>couchbase</a:t>
            </a:r>
            <a:r>
              <a:rPr lang="en-US" baseline="0" dirty="0" smtClean="0"/>
              <a:t> uses a smart client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Storing for access patterns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In this case key for retrieval by name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Could</a:t>
            </a:r>
            <a:r>
              <a:rPr lang="en-US" baseline="0" dirty="0" smtClean="0"/>
              <a:t> be extended to use referential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lib/</a:t>
            </a:r>
            <a:r>
              <a:rPr sz="2200" dirty="0" smtClean="0"/>
              <a:t>user.js</a:t>
            </a:r>
            <a:endParaRPr lang="en-US" sz="2200" dirty="0" smtClean="0"/>
          </a:p>
          <a:p>
            <a:pPr lvl="0">
              <a:defRPr sz="1800"/>
            </a:pP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Add,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User Data model,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Serialisation</a:t>
            </a: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Bcrypt</a:t>
            </a:r>
            <a:endParaRPr lang="en-US" sz="2400" b="0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lib/auth.js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lib/routes.js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lib/question_list.js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public/javascripts/app.js</a:t>
            </a:r>
          </a:p>
          <a:p>
            <a:pPr lvl="0">
              <a:defRPr sz="1800"/>
            </a:pPr>
            <a:r>
              <a:rPr sz="2200"/>
              <a:t>views/index.jade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scripts/setup_views.js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One language all the way</a:t>
            </a:r>
            <a:r>
              <a:rPr lang="en-US" baseline="0" dirty="0" smtClean="0"/>
              <a:t> through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JSON is</a:t>
            </a:r>
            <a:r>
              <a:rPr lang="en-US" baseline="0" dirty="0" smtClean="0"/>
              <a:t> the natural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6" name="Shape 3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rPr>
              <a:t>- data is not persisted “immediately” by Couchbase</a:t>
            </a:r>
          </a:p>
          <a:p>
            <a:pPr lvl="0" defTabSz="91440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rPr>
              <a:t>- persistence happens after the data passed the disc write queue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Counts and alike are ok to be stale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you have 1M likes it’s ok to be off by 5 for a short amount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4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 downtime deploy?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lib/question_list.js#loadCounts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	</a:t>
            </a:r>
            <a:r>
              <a:rPr lang="en-US" dirty="0" smtClean="0"/>
              <a:t>Users</a:t>
            </a:r>
            <a:r>
              <a:rPr lang="en-US" baseline="0" dirty="0" smtClean="0"/>
              <a:t> </a:t>
            </a:r>
            <a:r>
              <a:rPr lang="en-US" baseline="0" dirty="0" smtClean="0"/>
              <a:t>like fast websites</a:t>
            </a:r>
          </a:p>
          <a:p>
            <a:r>
              <a:rPr lang="en-US" baseline="0" dirty="0" smtClean="0"/>
              <a:t>- 	Slow </a:t>
            </a:r>
            <a:r>
              <a:rPr lang="en-US" baseline="0" dirty="0" smtClean="0"/>
              <a:t>responses loose </a:t>
            </a:r>
            <a:r>
              <a:rPr lang="en-US" baseline="0" dirty="0" err="1" smtClean="0"/>
              <a:t>engadement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8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	We</a:t>
            </a:r>
            <a:r>
              <a:rPr lang="en-US" baseline="0" dirty="0" smtClean="0"/>
              <a:t> </a:t>
            </a:r>
            <a:r>
              <a:rPr lang="en-US" baseline="0" dirty="0" smtClean="0"/>
              <a:t>use rest so app servers don’t need to hold state</a:t>
            </a:r>
          </a:p>
          <a:p>
            <a:r>
              <a:rPr lang="en-US" baseline="0" dirty="0" smtClean="0"/>
              <a:t>- 	We </a:t>
            </a:r>
            <a:r>
              <a:rPr lang="en-US" baseline="0" dirty="0" smtClean="0"/>
              <a:t>don’t want our database to be the new bottleneck</a:t>
            </a:r>
          </a:p>
          <a:p>
            <a:r>
              <a:rPr lang="en-US" baseline="0" dirty="0" smtClean="0"/>
              <a:t>- 	Add </a:t>
            </a:r>
            <a:r>
              <a:rPr lang="en-US" baseline="0" dirty="0" smtClean="0"/>
              <a:t>more node = more power!</a:t>
            </a:r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Lot’s </a:t>
            </a:r>
            <a:r>
              <a:rPr lang="en-US" baseline="0" dirty="0" smtClean="0"/>
              <a:t>of free users, don’t want to hog </a:t>
            </a:r>
            <a:r>
              <a:rPr lang="en-US" baseline="0" dirty="0" smtClean="0"/>
              <a:t>resources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node.js is known for being not resources intensive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Couchbase distributes nicely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Rendering is client side</a:t>
            </a: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Sign</a:t>
            </a:r>
            <a:r>
              <a:rPr lang="en-US" baseline="0" dirty="0" smtClean="0"/>
              <a:t> up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Sign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route creating a user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Simple route looking up a user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Now we need to store the user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So how do we use the database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590" y="1634882"/>
            <a:ext cx="5450047" cy="311485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9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2166" y="1596432"/>
            <a:ext cx="3154991" cy="24566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754968" y="1601684"/>
            <a:ext cx="2191789" cy="268985"/>
          </a:xfrm>
          <a:prstGeom prst="rect">
            <a:avLst/>
          </a:prstGeom>
          <a:solidFill>
            <a:srgbClr val="186A9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754966" y="3671289"/>
            <a:ext cx="4967614" cy="268985"/>
          </a:xfrm>
          <a:prstGeom prst="rect">
            <a:avLst/>
          </a:prstGeom>
          <a:solidFill>
            <a:srgbClr val="28B2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158253" y="1601684"/>
            <a:ext cx="2564329" cy="268985"/>
          </a:xfrm>
          <a:prstGeom prst="rect">
            <a:avLst/>
          </a:prstGeom>
          <a:solidFill>
            <a:srgbClr val="71B4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653366" y="1610601"/>
            <a:ext cx="1" cy="3951999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065120" y="1610601"/>
            <a:ext cx="1" cy="187207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3754968" y="1601684"/>
            <a:ext cx="2191789" cy="268985"/>
          </a:xfrm>
          <a:prstGeom prst="rect">
            <a:avLst/>
          </a:prstGeom>
          <a:solidFill>
            <a:srgbClr val="D6B2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54966" y="3671289"/>
            <a:ext cx="4967614" cy="268985"/>
          </a:xfrm>
          <a:prstGeom prst="rect">
            <a:avLst/>
          </a:prstGeom>
          <a:solidFill>
            <a:srgbClr val="2D7E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158253" y="1601684"/>
            <a:ext cx="2564329" cy="268985"/>
          </a:xfrm>
          <a:prstGeom prst="rect">
            <a:avLst/>
          </a:prstGeom>
          <a:solidFill>
            <a:srgbClr val="6B9B2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3653366" y="1610601"/>
            <a:ext cx="1" cy="3951999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065120" y="1610601"/>
            <a:ext cx="1" cy="187207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50948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3754437" y="1931946"/>
            <a:ext cx="2192338" cy="3194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 marL="743711" indent="-405383">
              <a:lnSpc>
                <a:spcPct val="80000"/>
              </a:lnSpc>
              <a:spcBef>
                <a:spcPts val="600"/>
              </a:spcBef>
              <a:buChar char="­"/>
              <a:defRPr sz="1400"/>
            </a:lvl2pPr>
            <a:lvl3pPr marL="1278081" indent="-363681">
              <a:lnSpc>
                <a:spcPct val="80000"/>
              </a:lnSpc>
              <a:spcBef>
                <a:spcPts val="600"/>
              </a:spcBef>
              <a:defRPr sz="1400"/>
            </a:lvl3pPr>
            <a:lvl4pPr marL="1735281" indent="-363681">
              <a:lnSpc>
                <a:spcPct val="80000"/>
              </a:lnSpc>
              <a:spcBef>
                <a:spcPts val="600"/>
              </a:spcBef>
              <a:buChar char="­"/>
              <a:defRPr sz="1400"/>
            </a:lvl4pPr>
            <a:lvl5pPr marL="750165" indent="-581890">
              <a:lnSpc>
                <a:spcPct val="80000"/>
              </a:lnSpc>
              <a:spcBef>
                <a:spcPts val="600"/>
              </a:spcBef>
              <a:defRPr sz="1400"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85800" y="396623"/>
            <a:ext cx="7772400" cy="3260976"/>
          </a:xfrm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276081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1pPr>
            <a:lvl2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2pPr>
            <a:lvl3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3pPr>
            <a:lvl4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4pPr>
            <a:lvl5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982922"/>
          </a:xfrm>
          <a:prstGeom prst="rect">
            <a:avLst/>
          </a:prstGeom>
        </p:spPr>
        <p:txBody>
          <a:bodyPr/>
          <a:lstStyle>
            <a:lvl1pPr marL="171450" indent="-57150" algn="ctr">
              <a:spcBef>
                <a:spcPts val="300"/>
              </a:spcBef>
              <a:buClrTx/>
              <a:buSzTx/>
              <a:buFontTx/>
              <a:buNone/>
              <a:defRPr sz="1800"/>
            </a:lvl1pPr>
            <a:lvl2pPr marL="651052" indent="-312724" algn="ctr">
              <a:spcBef>
                <a:spcPts val="300"/>
              </a:spcBef>
              <a:buClrTx/>
              <a:buFontTx/>
              <a:buChar char="­"/>
              <a:defRPr sz="1800"/>
            </a:lvl2pPr>
            <a:lvl3pPr marL="1200150" indent="-285750" algn="ctr">
              <a:spcBef>
                <a:spcPts val="300"/>
              </a:spcBef>
              <a:buClrTx/>
              <a:buFontTx/>
              <a:defRPr sz="1800"/>
            </a:lvl3pPr>
            <a:lvl4pPr marL="1657350" indent="-285750" algn="ctr">
              <a:spcBef>
                <a:spcPts val="300"/>
              </a:spcBef>
              <a:buClrTx/>
              <a:buFontTx/>
              <a:buChar char="­"/>
              <a:defRPr sz="1800"/>
            </a:lvl4pPr>
            <a:lvl5pPr marL="625475" indent="-457200" algn="ctr">
              <a:spcBef>
                <a:spcPts val="300"/>
              </a:spcBef>
              <a:buClrTx/>
              <a:buFontTx/>
              <a:defRPr sz="1800"/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­"/>
            </a:lvl2pPr>
            <a:lvl4pPr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/>
        </p:nvSpPr>
        <p:spPr>
          <a:xfrm>
            <a:off x="1088070" y="1711867"/>
            <a:ext cx="292566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7759466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9962" y="5872684"/>
            <a:ext cx="5664076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685800" y="1828802"/>
            <a:ext cx="7772400" cy="1602869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371600" y="3431671"/>
            <a:ext cx="6400800" cy="3426329"/>
          </a:xfrm>
          <a:prstGeom prst="rect">
            <a:avLst/>
          </a:prstGeom>
        </p:spPr>
        <p:txBody>
          <a:bodyPr lIns="0" tIns="0" rIns="0" bIns="0"/>
          <a:lstStyle>
            <a:lvl1pPr algn="ctr">
              <a:buClrTx/>
              <a:buSzTx/>
              <a:buFontTx/>
              <a:buNone/>
            </a:lvl1pPr>
            <a:lvl2pPr marL="755294" indent="-416966" algn="ctr">
              <a:buClrTx/>
              <a:buFontTx/>
              <a:buChar char="­"/>
            </a:lvl2pPr>
            <a:lvl3pPr marL="1295400" indent="-381000" algn="ctr">
              <a:buClrTx/>
              <a:buFontTx/>
            </a:lvl3pPr>
            <a:lvl4pPr marL="1752600" indent="-381000" algn="ctr">
              <a:buClrTx/>
              <a:buFontTx/>
              <a:buChar char="­"/>
            </a:lvl4pPr>
            <a:lvl5pPr algn="ctr">
              <a:buClrTx/>
              <a:buFontTx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3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739962" y="5872684"/>
            <a:ext cx="5664076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088070" y="1896530"/>
            <a:ext cx="292566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7759466" y="1896529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85800" y="1543553"/>
            <a:ext cx="7772400" cy="18881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371600" y="3431671"/>
            <a:ext cx="6400800" cy="3426329"/>
          </a:xfrm>
          <a:prstGeom prst="rect">
            <a:avLst/>
          </a:prstGeom>
        </p:spPr>
        <p:txBody>
          <a:bodyPr lIns="0" tIns="0" rIns="0" bIns="0"/>
          <a:lstStyle>
            <a:lvl1pPr algn="ctr">
              <a:buClrTx/>
              <a:buSzTx/>
              <a:buFontTx/>
              <a:buNone/>
            </a:lvl1pPr>
            <a:lvl2pPr marL="755294" indent="-416966" algn="ctr">
              <a:buClrTx/>
              <a:buFontTx/>
              <a:buChar char="­"/>
            </a:lvl2pPr>
            <a:lvl3pPr marL="1295400" indent="-381000" algn="ctr">
              <a:buClrTx/>
              <a:buFontTx/>
            </a:lvl3pPr>
            <a:lvl4pPr marL="1752600" indent="-381000" algn="ctr">
              <a:buClrTx/>
              <a:buFontTx/>
              <a:buChar char="­"/>
            </a:lvl4pPr>
            <a:lvl5pPr algn="ctr">
              <a:buClrTx/>
              <a:buFontTx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45349" y="2827359"/>
            <a:ext cx="2027615" cy="1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5042191" y="2827359"/>
            <a:ext cx="2108559" cy="1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964" y="2453238"/>
            <a:ext cx="969229" cy="74824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766011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719667" y="2921005"/>
            <a:ext cx="7772401" cy="14700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5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2431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612773" y="1905317"/>
            <a:ext cx="8074026" cy="4952683"/>
          </a:xfrm>
          <a:prstGeom prst="rect">
            <a:avLst/>
          </a:prstGeom>
        </p:spPr>
        <p:txBody>
          <a:bodyPr lIns="0" tIns="0" rIns="0" bIns="0"/>
          <a:lstStyle>
            <a:lvl2pPr marL="755294" indent="-416966">
              <a:buChar char="­"/>
            </a:lvl2pPr>
            <a:lvl3pPr marL="1295400" indent="-381000"/>
            <a:lvl4pPr marL="1752600" indent="-381000"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6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7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1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1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8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>
              <a:buChar char="­"/>
            </a:lvl2pPr>
            <a:lvl4pPr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</a:t>
            </a:r>
            <a:r>
              <a:rPr sz="24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Five</a:t>
            </a:r>
            <a:endParaRPr sz="24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250583" y="6494849"/>
            <a:ext cx="335848" cy="27699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>
              <a:rPr smtClean="0"/>
              <a:t>‹#›</a:t>
            </a:fld>
            <a:endParaRPr dirty="0"/>
          </a:p>
        </p:txBody>
      </p:sp>
      <p:sp>
        <p:nvSpPr>
          <p:cNvPr id="9" name="Shape 10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indent="2286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indent="4572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indent="6858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indent="9144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7472" indent="-347472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marL="1234439" indent="-548639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marL="2419350" indent="-12192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marL="3486150" indent="-18288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marL="777875" indent="-6096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marL="25603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marL="30175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marL="34747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marL="39319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indent="2286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indent="4572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indent="6858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indent="9144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api.github.com/users/sideshowcod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9000/index.html?na%23sec=views&amp;viewsBucket=default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uchbase.com/game-servers-and-couchbase-nodejs-part-1" TargetMode="External"/><Relationship Id="rId4" Type="http://schemas.openxmlformats.org/officeDocument/2006/relationships/hyperlink" Target="http://www.couchbase.com/communities/nodejs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couchbaselabs/node-couch-qa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/couchnode" TargetMode="External"/><Relationship Id="rId4" Type="http://schemas.openxmlformats.org/officeDocument/2006/relationships/hyperlink" Target="https://blog.couchbase.com/game-servers-and-couchbase-nodejs-part-1" TargetMode="External"/><Relationship Id="rId5" Type="http://schemas.openxmlformats.org/officeDocument/2006/relationships/hyperlink" Target="https://blog.couchbase.com/game-servers-and-couchbase-nodejs-part-2" TargetMode="External"/><Relationship Id="rId6" Type="http://schemas.openxmlformats.org/officeDocument/2006/relationships/hyperlink" Target="https://blog.couchbase.com/game-servers-and-couchbase-nodejs-part-3" TargetMode="External"/><Relationship Id="rId7" Type="http://schemas.openxmlformats.org/officeDocument/2006/relationships/hyperlink" Target="https://github.com/brett19/node-gameapi" TargetMode="External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couchbaselabs/node-couch-qa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ideshowcoder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368884"/>
            <a:ext cx="8229600" cy="152431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node.js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4987" y="1373667"/>
            <a:ext cx="8074026" cy="4952684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Event </a:t>
            </a: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driven programming model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Leads your software development to be fast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Scale out ready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Because of the loose coupling, node can scale out as far as you have machines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However, this means it </a:t>
            </a:r>
            <a:r>
              <a:rPr i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needs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 Couchbase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Very efficient use of system resources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Single threaded but multi-process, event driven model ensures good handoff from compute to IO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22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Document database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Designed for JSON</a:t>
            </a:r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22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Sub-millisecond latency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Gives you the consistent performance needed to build complex, interactive game play</a:t>
            </a:r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22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Designed for Scale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Add and remove nodes as needed</a:t>
            </a:r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22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Efficiency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manages system resources such as memory and CPU efficiently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683850" y="1666418"/>
            <a:ext cx="7772401" cy="1470026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28B2CB"/>
                </a:solidFill>
                <a:uFill>
                  <a:solidFill>
                    <a:srgbClr val="186A93"/>
                  </a:solidFill>
                </a:uFill>
              </a:rPr>
              <a:t>JSON</a:t>
            </a:r>
          </a:p>
          <a:p>
            <a:pPr marL="347472" lvl="0" indent="-347472">
              <a:lnSpc>
                <a:spcPct val="100000"/>
              </a:lnSpc>
              <a:spcBef>
                <a:spcPts val="12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28B2CB"/>
                </a:solidFill>
                <a:uFill>
                  <a:solidFill>
                    <a:srgbClr val="3F3F3F"/>
                  </a:solidFill>
                </a:uFill>
              </a:rPr>
              <a:t>we all know and love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in node.js</a:t>
            </a:r>
          </a:p>
        </p:txBody>
      </p:sp>
      <p:sp>
        <p:nvSpPr>
          <p:cNvPr id="172" name="Shape 172"/>
          <p:cNvSpPr/>
          <p:nvPr/>
        </p:nvSpPr>
        <p:spPr>
          <a:xfrm>
            <a:off x="324900" y="1350025"/>
            <a:ext cx="8494201" cy="415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/* $ cat example.json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 "foo": "bar"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}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i="1">
              <a:solidFill>
                <a:srgbClr val="959395"/>
              </a:solidFill>
              <a:uFill>
                <a:solidFill>
                  <a:srgbClr val="959395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fs =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"fs"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rawData = fs.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"./example.json"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data = JSON.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(rawData);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"property foo of data:"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data.foo);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/* $ node read.js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property for of data: bar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&amp; JSON</a:t>
            </a:r>
          </a:p>
        </p:txBody>
      </p:sp>
      <p:pic>
        <p:nvPicPr>
          <p:cNvPr id="176" name="image4.png"/>
          <p:cNvPicPr/>
          <p:nvPr/>
        </p:nvPicPr>
        <p:blipFill>
          <a:blip r:embed="rId2">
            <a:extLst/>
          </a:blip>
          <a:srcRect r="36795"/>
          <a:stretch>
            <a:fillRect/>
          </a:stretch>
        </p:blipFill>
        <p:spPr>
          <a:xfrm>
            <a:off x="249237" y="1784366"/>
            <a:ext cx="8645622" cy="372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&amp; Couchbase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0" indent="-4191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Native Data format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Special support for JSON documents is provided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recognises JSON as a Datatype</a:t>
            </a:r>
          </a:p>
          <a:p>
            <a:pPr marL="457200" lvl="0" indent="-4191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Complex queries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can be handled by the View engine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Build indices via Map / Reduce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Views</a:t>
            </a:r>
          </a:p>
        </p:txBody>
      </p:sp>
      <p:pic>
        <p:nvPicPr>
          <p:cNvPr id="184" name="image5.png"/>
          <p:cNvPicPr/>
          <p:nvPr/>
        </p:nvPicPr>
        <p:blipFill>
          <a:blip r:embed="rId2">
            <a:extLst/>
          </a:blip>
          <a:srcRect l="33" r="25774" b="26250"/>
          <a:stretch>
            <a:fillRect/>
          </a:stretch>
        </p:blipFill>
        <p:spPr>
          <a:xfrm>
            <a:off x="271324" y="1697691"/>
            <a:ext cx="8601352" cy="4108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as the API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curl </a:t>
            </a:r>
            <a:r>
              <a:rPr sz="240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rPr>
              <a:t>https://api.github.com/users/sideshowcoder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1604025"/>
            <a:ext cx="9144000" cy="364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BF8F00"/>
                </a:solidFill>
                <a:uFill>
                  <a:solidFill>
                    <a:srgbClr val="BF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108488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"avatar_url"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"https://avatars.githubusercontent.com/u/…"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"gravatar_id"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"5cde19029032f151ca09687f7c8783eb"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"html_url"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"https://github.com/sideshowcoder"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"followers_url"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"following_url"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in the Browser</a:t>
            </a:r>
          </a:p>
        </p:txBody>
      </p:sp>
      <p:sp>
        <p:nvSpPr>
          <p:cNvPr id="193" name="Shape 193"/>
          <p:cNvSpPr/>
          <p:nvPr/>
        </p:nvSpPr>
        <p:spPr>
          <a:xfrm>
            <a:off x="182401" y="1311925"/>
            <a:ext cx="8779200" cy="423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"/jquery-1.11.0.min.js"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"user-name"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"last-active"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$.getJSON(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(data)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   $(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"#user-name"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).text(data.login);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   $(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"#last-active"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).text(data.updated_at);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})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57751" y="1225999"/>
            <a:ext cx="4303149" cy="4406002"/>
          </a:xfrm>
          <a:prstGeom prst="rect">
            <a:avLst/>
          </a:prstGeom>
        </p:spPr>
        <p:txBody>
          <a:bodyPr anchor="ctr">
            <a:normAutofit/>
          </a:bodyPr>
          <a:lstStyle>
            <a:lvl1pPr indent="0" algn="l">
              <a:defRPr sz="3200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rPr>
              <a:t>JavaScript is the Programming Language of the Web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19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pic>
        <p:nvPicPr>
          <p:cNvPr id="197" name="image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0" y="0"/>
            <a:ext cx="4317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7127826" y="4144284"/>
            <a:ext cx="901973" cy="529577"/>
          </a:xfrm>
          <a:prstGeom prst="rect">
            <a:avLst/>
          </a:prstGeom>
          <a:solidFill>
            <a:srgbClr val="86100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3615"/>
            <a:ext cx="7772400" cy="719829"/>
          </a:xfrm>
        </p:spPr>
        <p:txBody>
          <a:bodyPr/>
          <a:lstStyle/>
          <a:p>
            <a:r>
              <a:rPr lang="en-US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Full-Stack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62338"/>
            <a:ext cx="6400800" cy="3426329"/>
          </a:xfrm>
        </p:spPr>
        <p:txBody>
          <a:bodyPr/>
          <a:lstStyle/>
          <a:p>
            <a:r>
              <a:rPr lang="en-US" dirty="0" smtClean="0"/>
              <a:t>Couchbase, </a:t>
            </a:r>
            <a:r>
              <a:rPr lang="en-US" dirty="0" err="1" smtClean="0"/>
              <a:t>node.js</a:t>
            </a:r>
            <a:r>
              <a:rPr lang="en-US" dirty="0" smtClean="0"/>
              <a:t> and </a:t>
            </a:r>
            <a:r>
              <a:rPr lang="en-US" dirty="0" err="1" smtClean="0"/>
              <a:t>AngularJS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118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6"/>
          <p:cNvSpPr>
            <a:spLocks noGrp="1"/>
          </p:cNvSpPr>
          <p:nvPr>
            <p:ph type="title"/>
          </p:nvPr>
        </p:nvSpPr>
        <p:spPr>
          <a:xfrm>
            <a:off x="685800" y="2046111"/>
            <a:ext cx="7772400" cy="138556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Demo</a:t>
            </a:r>
            <a:endParaRPr sz="4000" b="1" dirty="0">
              <a:solidFill>
                <a:srgbClr val="28B2CB"/>
              </a:solidFill>
              <a:uFill>
                <a:solidFill>
                  <a:srgbClr val="28B2CB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Building an API</a:t>
            </a:r>
          </a:p>
          <a:p>
            <a:pPr marL="347472" lvl="0" indent="-347472">
              <a:lnSpc>
                <a:spcPct val="100000"/>
              </a:lnSpc>
              <a:spcBef>
                <a:spcPts val="12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28B2CB"/>
                </a:solidFill>
                <a:uFill>
                  <a:solidFill>
                    <a:srgbClr val="3F3F3F"/>
                  </a:solidFill>
                </a:uFill>
              </a:rPr>
              <a:t>with Couchbase, node.js, and AngularJS</a:t>
            </a:r>
          </a:p>
        </p:txBody>
      </p:sp>
      <p:pic>
        <p:nvPicPr>
          <p:cNvPr id="20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3533" y="4343400"/>
            <a:ext cx="2959101" cy="7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74" y="4198560"/>
            <a:ext cx="28575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685800" y="396623"/>
            <a:ext cx="7772400" cy="326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>
            <a:lvl1pPr indent="304800" algn="ctr">
              <a:lnSpc>
                <a:spcPct val="90000"/>
              </a:lnSpc>
              <a:defRPr sz="48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Users</a:t>
            </a:r>
            <a:endParaRPr sz="48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85800" y="3786737"/>
            <a:ext cx="7772400" cy="276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marL="347472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551805" y="1854199"/>
            <a:ext cx="724778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credentials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(credentials,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{ message: err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req.session.userId = user.userId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536562" y="1854199"/>
            <a:ext cx="807087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credentials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(credentials,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{ message: err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req.session.userId = user.userId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The Database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2744003"/>
            <a:ext cx="8229600" cy="49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couchbase.</a:t>
            </a:r>
            <a:r>
              <a:rPr dirty="0"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(dbConfig, </a:t>
            </a:r>
            <a:r>
              <a:rPr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255368" y="3194049"/>
            <a:ext cx="633264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347472" lvl="0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57200" y="381000"/>
            <a:ext cx="8229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defRPr sz="40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Create a connection</a:t>
            </a:r>
            <a:endParaRPr sz="40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Smart client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2992" lvl="0" indent="-112992"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Abstracts the cluster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managing connections to all servers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reestablishes failed connection</a:t>
            </a:r>
          </a:p>
          <a:p>
            <a:pPr marL="112992" lvl="0" indent="-112992"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Manages connection handshake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Transfers and continuously updates the cluster map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Detects cluster configuration changes and abstracts them for the user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1478307"/>
            <a:ext cx="8229600" cy="302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_db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null;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(_db)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_db);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_db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couchbase.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(dbConfig,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(err)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(err);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_db);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5" name="Shape 225"/>
          <p:cNvSpPr/>
          <p:nvPr/>
        </p:nvSpPr>
        <p:spPr>
          <a:xfrm>
            <a:off x="4255368" y="3194049"/>
            <a:ext cx="633264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347472" lvl="0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57200" y="381000"/>
            <a:ext cx="8229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defRPr sz="40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Reuse your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235432360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23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9591" y="1634882"/>
            <a:ext cx="5450046" cy="3114852"/>
          </a:xfrm>
          <a:prstGeom prst="rect">
            <a:avLst/>
          </a:prstGeom>
          <a:ln w="12700">
            <a:round/>
          </a:ln>
        </p:spPr>
      </p:pic>
      <p:sp>
        <p:nvSpPr>
          <p:cNvPr id="235" name="Shape 235"/>
          <p:cNvSpPr/>
          <p:nvPr/>
        </p:nvSpPr>
        <p:spPr>
          <a:xfrm>
            <a:off x="1822574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584200">
              <a:lnSpc>
                <a:spcPct val="80000"/>
              </a:lnSpc>
              <a:defRPr sz="1400" b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0" y="4339828"/>
            <a:ext cx="9152930" cy="2518172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round/>
          </a:ln>
        </p:spPr>
        <p:txBody>
          <a:bodyPr lIns="18836" tIns="18836" rIns="18836" bIns="18836" anchor="ctr"/>
          <a:lstStyle/>
          <a:p>
            <a:pPr lvl="0" algn="ctr" defTabSz="825500">
              <a:lnSpc>
                <a:spcPct val="80000"/>
              </a:lnSpc>
              <a:def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round/>
          </a:ln>
        </p:spPr>
        <p:txBody>
          <a:bodyPr/>
          <a:lstStyle>
            <a:lvl1pPr defTabSz="1295400">
              <a:defRPr sz="3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800"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Keying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617601" y="1892563"/>
            <a:ext cx="8074026" cy="4952684"/>
          </a:xfrm>
          <a:prstGeom prst="rect">
            <a:avLst/>
          </a:prstGeom>
        </p:spPr>
        <p:txBody>
          <a:bodyPr lIns="35718" tIns="35718" rIns="35718" bIns="35718"/>
          <a:lstStyle/>
          <a:p>
            <a:pPr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 smtClean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 </a:t>
            </a: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 Unique value for key (email, username, sku, isbn, etc.)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example u::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phil</a:t>
            </a:r>
            <a:endParaRPr lang="en-US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 smtClean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Predictable </a:t>
            </a: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Keys can follow Key-Value patterns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Users typically can be done this way and are the most numerous 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items</a:t>
            </a:r>
            <a:endParaRPr lang="en-US" dirty="0"/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sz="2200" dirty="0" smtClean="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marL="277978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Referential Keys</a:t>
            </a:r>
          </a:p>
          <a:p>
            <a:pPr marL="685800" lvl="1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dirty="0" smtClean="0"/>
              <a:t>u::</a:t>
            </a:r>
            <a:r>
              <a:rPr lang="en-US" sz="1800" dirty="0" err="1" smtClean="0"/>
              <a:t>philipp.fehre@gmail.com</a:t>
            </a:r>
            <a:r>
              <a:rPr lang="en-US" sz="1800" dirty="0" smtClean="0"/>
              <a:t> =&gt; u::</a:t>
            </a:r>
            <a:r>
              <a:rPr lang="en-US" sz="1800" dirty="0" err="1" smtClean="0"/>
              <a:t>phil</a:t>
            </a:r>
            <a:endParaRPr lang="en-US" sz="1800" dirty="0" smtClean="0"/>
          </a:p>
          <a:p>
            <a:pPr marL="685800" lvl="1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dirty="0" smtClean="0"/>
              <a:t>u::</a:t>
            </a:r>
            <a:r>
              <a:rPr lang="en-US" sz="1800" dirty="0" err="1" smtClean="0"/>
              <a:t>ischi</a:t>
            </a:r>
            <a:r>
              <a:rPr lang="en-US" sz="1800" dirty="0" smtClean="0"/>
              <a:t> =&gt; u::</a:t>
            </a:r>
            <a:r>
              <a:rPr lang="en-US" sz="1800" dirty="0" err="1" smtClean="0"/>
              <a:t>phil</a:t>
            </a:r>
            <a:endParaRPr lang="en-US" sz="1800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buNone/>
              <a:defRPr sz="1800" b="0">
                <a:solidFill>
                  <a:srgbClr val="000000"/>
                </a:solidFill>
                <a:uFillTx/>
              </a:defRPr>
            </a:pPr>
            <a:endParaRPr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29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3615"/>
            <a:ext cx="7772400" cy="719829"/>
          </a:xfrm>
        </p:spPr>
        <p:txBody>
          <a:bodyPr/>
          <a:lstStyle/>
          <a:p>
            <a:r>
              <a:rPr lang="en-US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62338"/>
            <a:ext cx="6400800" cy="3426329"/>
          </a:xfrm>
        </p:spPr>
        <p:txBody>
          <a:bodyPr/>
          <a:lstStyle/>
          <a:p>
            <a:r>
              <a:rPr lang="en-US" dirty="0" smtClean="0"/>
              <a:t>Philipp </a:t>
            </a:r>
            <a:r>
              <a:rPr lang="en-US" dirty="0" smtClean="0"/>
              <a:t>Fehre - Developer Advocate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ischi</a:t>
            </a: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US" dirty="0" smtClean="0"/>
              <a:t>ithub: </a:t>
            </a:r>
            <a:r>
              <a:rPr lang="en-US" dirty="0" err="1" smtClean="0"/>
              <a:t>sideshowcoder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51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Creating a new user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546400"/>
          </a:xfrm>
          <a:prstGeom prst="rect">
            <a:avLst/>
          </a:prstGeom>
        </p:spPr>
        <p:txBody>
          <a:bodyPr/>
          <a:lstStyle/>
          <a:p>
            <a:pPr marL="309250" lvl="0" indent="-309250" defTabSz="813816">
              <a:defRPr sz="1800" b="0">
                <a:solidFill>
                  <a:srgbClr val="000000"/>
                </a:solidFill>
                <a:uFillTx/>
              </a:defRPr>
            </a:pPr>
            <a:endParaRPr sz="2136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30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Authentication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Keep in mind GET is quick</a:t>
            </a: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31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93606" y="965199"/>
            <a:ext cx="8756788" cy="4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User = 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"./user"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auth =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(req, res, next)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(req.session.userId)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validateId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(req.session.userId,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req.user = user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module.exports = auth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6929" y="6295510"/>
            <a:ext cx="1025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>
                <a:solidFill>
                  <a:srgbClr val="3F3F3F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Game State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685800" y="377080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Routes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536562" y="1727199"/>
            <a:ext cx="8070876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"/questions"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auth,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QuestionList.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forUser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(req.user,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list)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res.statusCode = 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(JSON.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(list))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-166258" y="1092199"/>
            <a:ext cx="936668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"/questions"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, auth,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questions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QuestionList.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saveForUser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(req.user, questions,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res.statusCode = </a:t>
            </a:r>
            <a:r>
              <a:rPr dirty="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QuestionList.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forUser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(req.user,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(err, list)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res.statusCode = </a:t>
            </a:r>
            <a:r>
              <a:rPr dirty="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(JSON.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(list))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Question List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Dealing with concurrency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xfrm>
            <a:off x="612773" y="1486217"/>
            <a:ext cx="8074026" cy="495268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a question is answered form two devices at the same time, they collide</a:t>
            </a:r>
          </a:p>
          <a:p>
            <a:pPr marL="685800" lvl="1" indent="-347472">
              <a:spcBef>
                <a:spcPts val="3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We don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 want to accidentally overwrite an answer edit since we’re sending a full document update right after theirs</a:t>
            </a:r>
          </a:p>
          <a:p>
            <a:pPr lvl="0">
              <a:spcBef>
                <a:spcPts val="4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Retry the operation, </a:t>
            </a:r>
            <a:r>
              <a:rPr sz="2400" b="1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appropriate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923925" y="3633610"/>
            <a:ext cx="3714750" cy="2035970"/>
            <a:chOff x="0" y="0"/>
            <a:chExt cx="3714749" cy="2035969"/>
          </a:xfrm>
        </p:grpSpPr>
        <p:grpSp>
          <p:nvGrpSpPr>
            <p:cNvPr id="280" name="Group 280"/>
            <p:cNvGrpSpPr/>
            <p:nvPr/>
          </p:nvGrpSpPr>
          <p:grpSpPr>
            <a:xfrm>
              <a:off x="0" y="0"/>
              <a:ext cx="1204392" cy="507038"/>
              <a:chOff x="0" y="0"/>
              <a:chExt cx="1204391" cy="50703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0"/>
                <a:ext cx="1204392" cy="507038"/>
              </a:xfrm>
              <a:prstGeom prst="roundRect">
                <a:avLst>
                  <a:gd name="adj" fmla="val 12524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1208" y="24570"/>
                <a:ext cx="1155278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24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4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Actor 1</a:t>
                </a: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1676548" y="0"/>
              <a:ext cx="1205509" cy="507038"/>
              <a:chOff x="0" y="0"/>
              <a:chExt cx="1205507" cy="507037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1205508" cy="507038"/>
              </a:xfrm>
              <a:prstGeom prst="roundRect">
                <a:avLst>
                  <a:gd name="adj" fmla="val 12524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27931" y="24570"/>
                <a:ext cx="1156350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24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4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Actor 2</a:t>
                </a:r>
              </a:p>
            </p:txBody>
          </p:sp>
        </p:grpSp>
        <p:grpSp>
          <p:nvGrpSpPr>
            <p:cNvPr id="286" name="Group 286"/>
            <p:cNvGrpSpPr/>
            <p:nvPr/>
          </p:nvGrpSpPr>
          <p:grpSpPr>
            <a:xfrm>
              <a:off x="655215" y="1656249"/>
              <a:ext cx="1923233" cy="379721"/>
              <a:chOff x="0" y="0"/>
              <a:chExt cx="1923231" cy="379719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0"/>
                <a:ext cx="1923232" cy="379720"/>
              </a:xfrm>
              <a:prstGeom prst="roundRect">
                <a:avLst>
                  <a:gd name="adj" fmla="val 13378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20091" y="17869"/>
                <a:ext cx="1881932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20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Couchbase Server</a:t>
                </a:r>
              </a:p>
            </p:txBody>
          </p:sp>
        </p:grpSp>
        <p:sp>
          <p:nvSpPr>
            <p:cNvPr id="287" name="Shape 287"/>
            <p:cNvSpPr/>
            <p:nvPr/>
          </p:nvSpPr>
          <p:spPr>
            <a:xfrm>
              <a:off x="598289" y="507037"/>
              <a:ext cx="782464" cy="1149212"/>
            </a:xfrm>
            <a:prstGeom prst="line">
              <a:avLst/>
            </a:prstGeom>
            <a:noFill/>
            <a:ln w="25400" cap="flat">
              <a:solidFill>
                <a:srgbClr val="3F3F3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1859608" y="507037"/>
              <a:ext cx="423044" cy="1149212"/>
            </a:xfrm>
            <a:prstGeom prst="line">
              <a:avLst/>
            </a:prstGeom>
            <a:noFill/>
            <a:ln w="25400" cap="flat">
              <a:solidFill>
                <a:srgbClr val="3F3F3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39578" y="894575"/>
              <a:ext cx="137517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7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7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CAS mismatch &amp; retry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25015" y="901276"/>
              <a:ext cx="78581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700">
                  <a:solidFill>
                    <a:srgbClr val="008000"/>
                  </a:solidFill>
                  <a:uFill>
                    <a:solidFill>
                      <a:srgbClr val="0080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700">
                  <a:solidFill>
                    <a:srgbClr val="008000"/>
                  </a:solidFill>
                  <a:uFill>
                    <a:solidFill>
                      <a:srgbClr val="008000"/>
                    </a:solidFill>
                  </a:uFill>
                </a:rPr>
                <a:t>Success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4813300" y="3238500"/>
            <a:ext cx="3761741" cy="664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"id": "1",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"text": "What is couchbases upcoming query language called?",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"choices": [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"N1QL",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true,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1,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"a",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"00Q"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"SQL",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"b",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"00R"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"CQL",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"c",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"00S"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"NoSQL",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"d",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"00T"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"$$hashKey": "00M"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},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99380" y="1219199"/>
            <a:ext cx="8345240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.load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(includeCount, 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that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data)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C82506"/>
                </a:solidFill>
                <a:latin typeface="Courier New"/>
                <a:ea typeface="Courier New"/>
                <a:cs typeface="Courier New"/>
                <a:sym typeface="Courier New"/>
              </a:rPr>
              <a:t>      that.cas = data.cas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that.questions = data.value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that)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.save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solidFill>
                  <a:srgbClr val="C82506"/>
                </a:solidFill>
                <a:latin typeface="Courier New"/>
                <a:ea typeface="Courier New"/>
                <a:cs typeface="Courier New"/>
                <a:sym typeface="Courier New"/>
              </a:rPr>
              <a:t>{ cas: this.cas }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cb)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Consistent Data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No merging or quorum read needed</a:t>
            </a: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85800" y="2017889"/>
            <a:ext cx="7772400" cy="973668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Let’s build something</a:t>
            </a:r>
            <a:endParaRPr sz="4000" b="1" dirty="0">
              <a:solidFill>
                <a:srgbClr val="28B2CB"/>
              </a:solidFill>
              <a:uFill>
                <a:solidFill>
                  <a:srgbClr val="28B2CB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The Frontend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AngularJS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Provide views template data bindings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Encapsulate logic in Model-View-“Whatever works”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Templates are based on “enhanced” HTML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Rendering JSON responses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One more thing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Showing the answer count</a:t>
            </a:r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Views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7F7F7F"/>
              </a:solidFill>
              <a:uFill>
                <a:solidFill>
                  <a:srgbClr val="7F7F7F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0" y="4339828"/>
            <a:ext cx="9152930" cy="2518172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26789" tIns="26789" rIns="26789" bIns="26789" anchor="ctr"/>
          <a:lstStyle/>
          <a:p>
            <a:pPr lvl="0" algn="ctr" defTabSz="825500">
              <a:lnSpc>
                <a:spcPct val="80000"/>
              </a:lnSpc>
              <a:def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26851" y="277504"/>
            <a:ext cx="8206384" cy="80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algn="ctr" defTabSz="1295400">
              <a:buClr>
                <a:srgbClr val="505050"/>
              </a:buClr>
              <a:defRPr sz="4800" b="1">
                <a:solidFill>
                  <a:srgbClr val="00000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4800" b="1">
                <a:uFill>
                  <a:solidFill>
                    <a:srgbClr val="505050"/>
                  </a:solidFill>
                </a:uFill>
              </a:rPr>
              <a:t>Storage to Index</a:t>
            </a:r>
          </a:p>
        </p:txBody>
      </p:sp>
      <p:pic>
        <p:nvPicPr>
          <p:cNvPr id="34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01" y="1924921"/>
            <a:ext cx="8777884" cy="311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414" y="2731800"/>
            <a:ext cx="1214439" cy="921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5820" y="3187898"/>
            <a:ext cx="821532" cy="482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9398" y="5304234"/>
            <a:ext cx="2419946" cy="1000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88085" y="2839640"/>
            <a:ext cx="1211888" cy="16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43687" y="2982515"/>
            <a:ext cx="982267" cy="884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dropped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56351" y="3098601"/>
            <a:ext cx="276821" cy="4508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oup 351"/>
          <p:cNvGrpSpPr/>
          <p:nvPr/>
        </p:nvGrpSpPr>
        <p:grpSpPr>
          <a:xfrm>
            <a:off x="4670226" y="3098601"/>
            <a:ext cx="1893095" cy="2419946"/>
            <a:chOff x="0" y="0"/>
            <a:chExt cx="1893093" cy="2419945"/>
          </a:xfrm>
        </p:grpSpPr>
        <p:pic>
          <p:nvPicPr>
            <p:cNvPr id="349" name="droppedImage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598414"/>
              <a:ext cx="473274" cy="8215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dropped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616273" y="0"/>
              <a:ext cx="276821" cy="450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  <p:bldP spid="344" grpId="2" animBg="1" advAuto="0"/>
      <p:bldP spid="346" grpId="3" animBg="1" advAuto="0"/>
      <p:bldP spid="347" grpId="5" animBg="1" advAuto="0"/>
      <p:bldP spid="348" grpId="6" animBg="1" advAuto="0"/>
      <p:bldP spid="351" grpId="4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Creating views with code</a:t>
            </a:r>
          </a:p>
        </p:txBody>
      </p:sp>
      <p:sp>
        <p:nvSpPr>
          <p:cNvPr id="367" name="Shape 367"/>
          <p:cNvSpPr/>
          <p:nvPr/>
        </p:nvSpPr>
        <p:spPr>
          <a:xfrm>
            <a:off x="208849" y="1219199"/>
            <a:ext cx="8726302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countsDDoc =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"views"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"counts"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"map"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"function (doc, meta) { if(doc[0]) {…}”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"reduce"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"_sum"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setDesignDoc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"ncqa"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countsDDoc,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data)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"failed to setup view."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err)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"setup view done."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Querying the View</a:t>
            </a:r>
          </a:p>
        </p:txBody>
      </p:sp>
      <p:sp>
        <p:nvSpPr>
          <p:cNvPr id="373" name="Shape 373"/>
          <p:cNvSpPr/>
          <p:nvPr/>
        </p:nvSpPr>
        <p:spPr>
          <a:xfrm>
            <a:off x="262197" y="1981200"/>
            <a:ext cx="861960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.loadCounts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that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conn)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opts = {stale: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group: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keys: choicesKeys}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q = conn.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"ncqa"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"counts"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opts)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q.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results)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Eventual Persistence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JSON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1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When to use and when not to use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views operate on the persisted data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don’t use for “login”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data can be “stale</a:t>
            </a:r>
            <a:r>
              <a:rPr sz="2200" b="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”</a:t>
            </a:r>
            <a:endParaRPr sz="2200" b="0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Development vs. Production Views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4294967295"/>
          </p:nvPr>
        </p:nvSpPr>
        <p:spPr>
          <a:xfrm>
            <a:off x="125016" y="1223366"/>
            <a:ext cx="3875484" cy="52595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Development views index a subset of the data.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Publishing a view builds the index across the entire cluster.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Queries on production views are scattered to all cluster members and results are gathered and returned to the client.</a:t>
            </a:r>
          </a:p>
        </p:txBody>
      </p:sp>
      <p:pic>
        <p:nvPicPr>
          <p:cNvPr id="32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9369" y="1049237"/>
            <a:ext cx="4723806" cy="4947048"/>
          </a:xfrm>
          <a:prstGeom prst="rect">
            <a:avLst/>
          </a:prstGeom>
          <a:ln>
            <a:solidFill>
              <a:srgbClr val="3F3F3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3.0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Many improvements to views are coming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Watch out for N1QL coming up!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8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More Demo</a:t>
            </a:r>
            <a:endParaRPr sz="48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What to do next…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get the code, </a:t>
            </a:r>
            <a:r>
              <a:rPr sz="2400" b="1" dirty="0">
                <a:solidFill>
                  <a:schemeClr val="tx1"/>
                </a:solidFill>
                <a:uFill>
                  <a:solidFill>
                    <a:srgbClr val="3F3F3F"/>
                  </a:solidFill>
                </a:uFill>
              </a:rPr>
              <a:t>set</a:t>
            </a: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 it up, run 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hlinkClick r:id="rId2"/>
              </a:rPr>
              <a:t>https://github.com/couchbaselabs/node-couch-qa</a:t>
            </a:r>
            <a:endParaRPr sz="2000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Read Brett's blogs 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>
                    <a:srgbClr val="7F7F7F"/>
                  </a:solidFill>
                </a:uFill>
                <a:hlinkClick r:id="rId3"/>
              </a:rPr>
              <a:t>https://blog.couchbase.com/game-servers-and-couchbase-nodejs-part-1</a:t>
            </a:r>
            <a:endParaRPr sz="2000" dirty="0">
              <a:uFill>
                <a:solidFill>
                  <a:srgbClr val="3F3F3F"/>
                </a:solidFill>
              </a:uFill>
            </a:endParaRP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Write your own!  We help you along!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>
                    <a:srgbClr val="3F3F3F"/>
                  </a:solidFill>
                </a:uFill>
                <a:hlinkClick r:id="rId4"/>
              </a:rPr>
              <a:t>http://www.couchbase.com/communities/nodejs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2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Resources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/>
          <a:lstStyle/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rPr>
              <a:t>https://github.com/couchbaselabs/node-couch-qa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3"/>
              </a:rPr>
              <a:t>https://github.com/couchbase/couchnode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4"/>
              </a:rPr>
              <a:t>https://blog.couchbase.com/game-servers-and-couchbase-nodejs-part-1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5"/>
              </a:rPr>
              <a:t>https://blog.couchbase.com/game-servers-and-couchbase-nodejs-part-2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6"/>
              </a:rPr>
              <a:t>https://blog.couchbase.com/game-servers-and-couchbase-nodejs-part-3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7"/>
              </a:rPr>
              <a:t>https://github.com/brett19/node-gameapi</a:t>
            </a:r>
          </a:p>
        </p:txBody>
      </p:sp>
      <p:pic>
        <p:nvPicPr>
          <p:cNvPr id="2" name="Picture 1" descr="Screen Shot 2014-07-02 at 17.13.3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76" y="3786521"/>
            <a:ext cx="2880824" cy="29378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xfrm>
            <a:off x="635000" y="381007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Thank you!</a:t>
            </a:r>
          </a:p>
        </p:txBody>
      </p:sp>
      <p:sp>
        <p:nvSpPr>
          <p:cNvPr id="391" name="Shape 391"/>
          <p:cNvSpPr/>
          <p:nvPr/>
        </p:nvSpPr>
        <p:spPr>
          <a:xfrm>
            <a:off x="455414" y="3867270"/>
            <a:ext cx="8233172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3200" b="1" dirty="0">
                <a:uFill>
                  <a:solidFill>
                    <a:srgbClr val="3F3F3F"/>
                  </a:solidFill>
                </a:uFill>
              </a:rPr>
              <a:t>philipp@couchbase.com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endParaRPr sz="2800" b="1" dirty="0">
              <a:uFill>
                <a:solidFill>
                  <a:srgbClr val="3F3F3F"/>
                </a:solidFill>
              </a:uFill>
            </a:endParaRP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2800" b="1" dirty="0"/>
              <a:t>G</a:t>
            </a:r>
            <a:r>
              <a:rPr sz="2800" b="1" dirty="0" smtClean="0">
                <a:uFill>
                  <a:solidFill>
                    <a:srgbClr val="3F3F3F"/>
                  </a:solidFill>
                </a:uFill>
              </a:rPr>
              <a:t>ithub</a:t>
            </a:r>
            <a:r>
              <a:rPr sz="2800" b="1" dirty="0">
                <a:uFill>
                  <a:solidFill>
                    <a:srgbClr val="3F3F3F"/>
                  </a:solidFill>
                </a:uFill>
              </a:rPr>
              <a:t>: @</a:t>
            </a:r>
            <a:r>
              <a:rPr sz="3200" b="1" dirty="0">
                <a:uFill>
                  <a:solidFill>
                    <a:srgbClr val="3F3F3F"/>
                  </a:solidFill>
                </a:uFill>
              </a:rPr>
              <a:t>sideshowcoder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3200" b="1" dirty="0"/>
              <a:t>T</a:t>
            </a:r>
            <a:r>
              <a:rPr sz="3200" b="1" dirty="0" smtClean="0">
                <a:uFill>
                  <a:solidFill>
                    <a:srgbClr val="3F3F3F"/>
                  </a:solidFill>
                </a:uFill>
              </a:rPr>
              <a:t>witter</a:t>
            </a:r>
            <a:r>
              <a:rPr sz="3200" b="1" dirty="0">
                <a:uFill>
                  <a:solidFill>
                    <a:srgbClr val="3F3F3F"/>
                  </a:solidFill>
                </a:uFill>
              </a:rPr>
              <a:t>: @ischi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3200" b="1" dirty="0" smtClean="0"/>
              <a:t>Blog</a:t>
            </a:r>
            <a:r>
              <a:rPr sz="3200" b="1" dirty="0" smtClean="0">
                <a:uFill>
                  <a:solidFill>
                    <a:srgbClr val="3F3F3F"/>
                  </a:solidFill>
                </a:uFill>
              </a:rPr>
              <a:t>: </a:t>
            </a:r>
            <a:r>
              <a:rPr sz="2800" b="1" dirty="0">
                <a:uFill>
                  <a:solidFill>
                    <a:srgbClr val="7F7F7F"/>
                  </a:solidFill>
                </a:uFill>
                <a:hlinkClick r:id="rId2"/>
              </a:rPr>
              <a:t>sideshowcoder.com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99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5577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How Do We Get There?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F3F3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86A93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86A93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86A93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86A93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2205</Words>
  <Application>Microsoft Macintosh PowerPoint</Application>
  <PresentationFormat>On-screen Show (4:3)</PresentationFormat>
  <Paragraphs>372</Paragraphs>
  <Slides>57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White</vt:lpstr>
      <vt:lpstr>PowerPoint Presentation</vt:lpstr>
      <vt:lpstr>Full-Stack JavaScript</vt:lpstr>
      <vt:lpstr>Who am I?</vt:lpstr>
      <vt:lpstr>Let’s build something</vt:lpstr>
      <vt:lpstr>JSON and JavaScript</vt:lpstr>
      <vt:lpstr>Responsiveness</vt:lpstr>
      <vt:lpstr>Scalable</vt:lpstr>
      <vt:lpstr>Efficiency</vt:lpstr>
      <vt:lpstr>How Do We Get There?</vt:lpstr>
      <vt:lpstr>node.js</vt:lpstr>
      <vt:lpstr>Couchbase</vt:lpstr>
      <vt:lpstr>JSON we all know and love</vt:lpstr>
      <vt:lpstr>JSON in node.js</vt:lpstr>
      <vt:lpstr>Couchbase &amp; JSON</vt:lpstr>
      <vt:lpstr>JSON &amp; Couchbase</vt:lpstr>
      <vt:lpstr>Couchbase Views</vt:lpstr>
      <vt:lpstr>JSON as the API</vt:lpstr>
      <vt:lpstr>JSON in the Browser</vt:lpstr>
      <vt:lpstr>JavaScript is the Programming Language of the Web</vt:lpstr>
      <vt:lpstr>Demo</vt:lpstr>
      <vt:lpstr>Building an API with Couchbase, node.js, and AngularJS</vt:lpstr>
      <vt:lpstr>PowerPoint Presentation</vt:lpstr>
      <vt:lpstr>PowerPoint Presentation</vt:lpstr>
      <vt:lpstr>PowerPoint Presentation</vt:lpstr>
      <vt:lpstr>The Database</vt:lpstr>
      <vt:lpstr>PowerPoint Presentation</vt:lpstr>
      <vt:lpstr>Smart client</vt:lpstr>
      <vt:lpstr>PowerPoint Presentation</vt:lpstr>
      <vt:lpstr>Keying</vt:lpstr>
      <vt:lpstr>Creating a new user</vt:lpstr>
      <vt:lpstr>Authentication</vt:lpstr>
      <vt:lpstr>PowerPoint Presentation</vt:lpstr>
      <vt:lpstr>Game State</vt:lpstr>
      <vt:lpstr>PowerPoint Presentation</vt:lpstr>
      <vt:lpstr>PowerPoint Presentation</vt:lpstr>
      <vt:lpstr>Question List</vt:lpstr>
      <vt:lpstr>Dealing with concurrency</vt:lpstr>
      <vt:lpstr>PowerPoint Presentation</vt:lpstr>
      <vt:lpstr>Consistent Data</vt:lpstr>
      <vt:lpstr>The Frontend</vt:lpstr>
      <vt:lpstr>AngularJS</vt:lpstr>
      <vt:lpstr>Rendering JSON responses</vt:lpstr>
      <vt:lpstr>One more thing</vt:lpstr>
      <vt:lpstr>Showing the answer count</vt:lpstr>
      <vt:lpstr>Couchbase Views</vt:lpstr>
      <vt:lpstr>PowerPoint Presentation</vt:lpstr>
      <vt:lpstr>Creating views with code</vt:lpstr>
      <vt:lpstr>Querying the View</vt:lpstr>
      <vt:lpstr>Eventual Persistence</vt:lpstr>
      <vt:lpstr>When to use and when not to use</vt:lpstr>
      <vt:lpstr>Development vs. Production Views</vt:lpstr>
      <vt:lpstr>Couchbase 3.0</vt:lpstr>
      <vt:lpstr>Watch out for N1QL coming up!</vt:lpstr>
      <vt:lpstr>More Demo</vt:lpstr>
      <vt:lpstr>What to do next…</vt:lpstr>
      <vt:lpstr>Resources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Philipp Fehre</cp:lastModifiedBy>
  <cp:revision>47</cp:revision>
  <dcterms:modified xsi:type="dcterms:W3CDTF">2014-08-14T07:52:28Z</dcterms:modified>
</cp:coreProperties>
</file>