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46207-B562-474C-DCB2-72892316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CFA558-B099-8F6F-D8CE-A542938B1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55BB8-61F6-4EEF-D113-60A48654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C784C-494B-01B6-CB4B-E97883D2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02CCC-2F3E-F3C1-8CCC-9CB3B22B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5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DCF44-FC34-2C6B-BFE0-12A00293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03923C-BF47-DE95-344F-E2696B80F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8EDA2-60AA-0291-F6DB-06F7E36F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78263-E714-10F7-0067-04BFFB97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0442A7-8E79-5361-E09E-FB0B44B0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3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2DD50A-231F-751D-0C20-5193709E0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2E59CD-112D-AB9A-783C-DA5DDAEE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765B3-5BCD-0AF3-867D-DC24597E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481251-8364-881A-C5BD-8C0F09BF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8F37F-7039-35FA-C294-F299378C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2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ABE51-B7D2-F15C-9192-EB0E56D2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7F278-3EB6-856C-97B5-6261420F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689670-43CB-1F2B-6282-B1B22548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50944-8FEE-BB0D-5CAB-6467FF19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1BAFFB-3744-7B3F-5DB8-8609C285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31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7DB68-C4DE-C8A2-D8E3-3130F4FD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1E44A4-CDFC-397C-D698-43D6E8BE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B26CC-596C-6767-8C69-14A37C7D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62EFA-E4C9-8659-7438-BEF5EE1B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36455-6234-840F-3808-3B67D149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639D9-A08C-6016-0FF0-9EB3B471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CDCED-B94A-5162-8CEE-65D3A9CA2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6123B-A734-83E5-5463-B8AD741CD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FB771-DF4A-CA50-85A4-6C865F99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17E27C-8AF1-BE02-8EB0-F7C67348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0DCF28-029A-3315-AFAF-A2B51C34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5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F2D8-5197-F8D5-E76B-04CF0BA9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322249-3657-8F71-3F8F-E50B5188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5AD2F9-7123-16E7-462E-4E4F9C78D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BEDF44-E50C-5BE8-414A-7C589640B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8B455D-7882-B21C-E311-2481E3D43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AD5EE4-1FF3-58BC-740C-1F5499A3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81A189-0BE6-975A-6CEA-D7B516CF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D86ACB-9590-4D48-82A7-77E0E094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5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86337-269C-6C77-0EA9-3756B872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35E7D6-3D0A-1702-CD87-53B4FAAF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1149E7-8515-F120-6EDE-418413F4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222F88-07DF-93F8-7D8A-104B25EF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29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7EA9FA-6A74-3DBC-7680-51634322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E6AEE7-290F-2659-8B3E-E524D459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6FA935-AF11-4519-C368-C2054B26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2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68F39-7772-6DCA-3AB2-64EE7692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A1685-3226-B774-E1A2-D1D13C64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0A036A-12A9-2241-7F02-2C228ADA2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8F4420-1FB7-66F9-4079-09FA3708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692D9C-F06C-15BB-2B23-FE3F04C9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FC99D4-989D-CA5F-6301-6BC3E8C2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0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BBDE-EA1D-A2D4-FFD1-889E13A6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0DA3BF-3F5D-78CF-D233-022B6FEEB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3B0E62-E010-55F6-73D5-7AEB4C68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5EE3D-D63C-0F84-D8FC-343A948B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7CC35F-879E-9B64-4A1E-A44CF752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30D4E-BE18-E4F4-8289-CBA725C6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2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0F46F-D666-7186-44D5-342EC0A9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E4A009-A911-B248-D18A-D29B7320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4FCB1-6639-F41B-B3A7-0888E4D2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C637-F548-4900-854A-90BD0B5FCE5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03276E-F1A6-53A6-C7CA-3EB1233C5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5E282-AB7E-ECF1-371D-CDA8C16FD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BA14-DF80-4CCD-9241-F00E9A28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3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F6FE6-7F16-D2B8-1937-2608E742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/>
              <a:t>Сверточные</a:t>
            </a:r>
            <a:r>
              <a:rPr lang="ru-RU" b="1" dirty="0"/>
              <a:t> нейронные сети</a:t>
            </a:r>
          </a:p>
        </p:txBody>
      </p:sp>
      <p:sp>
        <p:nvSpPr>
          <p:cNvPr id="7" name="AutoShape 5" descr="Picture background">
            <a:extLst>
              <a:ext uri="{FF2B5EF4-FFF2-40B4-BE49-F238E27FC236}">
                <a16:creationId xmlns:a16="http://schemas.microsoft.com/office/drawing/2014/main" id="{BB8A9D48-2EAF-3CA1-E6A2-7AEC782BC5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 descr="Picture background">
            <a:extLst>
              <a:ext uri="{FF2B5EF4-FFF2-40B4-BE49-F238E27FC236}">
                <a16:creationId xmlns:a16="http://schemas.microsoft.com/office/drawing/2014/main" id="{98DEC67D-E3ED-BF37-F9CF-507E8977D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66" y="3699933"/>
            <a:ext cx="6155267" cy="27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529B2-89A3-3262-4C86-943178CE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  <a:r>
              <a:rPr lang="en-US" b="1" dirty="0"/>
              <a:t>: </a:t>
            </a:r>
            <a:r>
              <a:rPr lang="ru-RU" b="1" dirty="0"/>
              <a:t>обработка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468A3-8953-CE5A-704E-46F6F150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/>
              <a:t>Много обучаемых параметров </a:t>
            </a:r>
          </a:p>
          <a:p>
            <a:pPr>
              <a:buFontTx/>
              <a:buChar char="-"/>
            </a:pPr>
            <a:r>
              <a:rPr lang="ru-RU" dirty="0"/>
              <a:t>Отсутствие инвариантности к трансформациям</a:t>
            </a:r>
          </a:p>
          <a:p>
            <a:pPr>
              <a:buFontTx/>
              <a:buChar char="-"/>
            </a:pPr>
            <a:r>
              <a:rPr lang="ru-RU" dirty="0"/>
              <a:t>Извлечение отдельных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97900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18076-691A-78FE-680B-F6C9B417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r>
              <a:rPr lang="en-US" b="1" dirty="0"/>
              <a:t>: </a:t>
            </a:r>
            <a:r>
              <a:rPr lang="ru-RU" b="1" dirty="0"/>
              <a:t>слой	свертки</a:t>
            </a:r>
            <a:r>
              <a:rPr lang="en-US" b="1" dirty="0"/>
              <a:t>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(convolutional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l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ayers)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579BA-03F7-144A-C3C1-A6F50EA7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91"/>
            <a:ext cx="6502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/>
              <a:t>Ограничение количества параметров</a:t>
            </a:r>
          </a:p>
          <a:p>
            <a:pPr>
              <a:buFontTx/>
              <a:buChar char="-"/>
            </a:pPr>
            <a:r>
              <a:rPr lang="ru-RU" dirty="0"/>
              <a:t>Однородность трансформации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A7386C-4BFB-F088-65C9-F740138A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41" y="2930755"/>
            <a:ext cx="6332657" cy="35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0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18076-691A-78FE-680B-F6C9B417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r>
              <a:rPr lang="en-US" b="1" dirty="0"/>
              <a:t>: </a:t>
            </a:r>
            <a:r>
              <a:rPr lang="ru-RU" b="1" dirty="0"/>
              <a:t>слой	свертки</a:t>
            </a:r>
            <a:r>
              <a:rPr lang="en-US" b="1" dirty="0"/>
              <a:t>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(convolutional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l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ayers)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579BA-03F7-144A-C3C1-A6F50EA7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91"/>
            <a:ext cx="6502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/>
              <a:t>Ограничение количества параметров</a:t>
            </a:r>
          </a:p>
          <a:p>
            <a:pPr>
              <a:buFontTx/>
              <a:buChar char="-"/>
            </a:pPr>
            <a:r>
              <a:rPr lang="ru-RU" dirty="0"/>
              <a:t>Однородность трансформации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D9BF2E-5A58-9F30-B08C-61B8D55C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79" y="2872580"/>
            <a:ext cx="81819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7C90B-98E1-A740-C8C1-07B6657D8432}"/>
              </a:ext>
            </a:extLst>
          </p:cNvPr>
          <p:cNvSpPr txBox="1"/>
          <p:nvPr/>
        </p:nvSpPr>
        <p:spPr>
          <a:xfrm>
            <a:off x="6959600" y="1834091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Подход – выделение признаков в каналы, поиск отдельных паттернов в отдельных каналах.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FC0A4-E8FF-92F7-7D00-75C083DF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r>
              <a:rPr lang="en-US" b="1" dirty="0"/>
              <a:t>: </a:t>
            </a:r>
            <a:r>
              <a:rPr lang="ru-RU" b="1" dirty="0"/>
              <a:t>слой </a:t>
            </a:r>
            <a:r>
              <a:rPr lang="ru-RU" b="1" dirty="0" err="1"/>
              <a:t>пуллинга</a:t>
            </a:r>
            <a:r>
              <a:rPr lang="en-US" b="1" dirty="0"/>
              <a:t> (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p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ooling layers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CA6D0-B6C7-6FEB-46F2-36354DA1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8405" cy="4351338"/>
          </a:xfrm>
        </p:spPr>
        <p:txBody>
          <a:bodyPr/>
          <a:lstStyle/>
          <a:p>
            <a:endParaRPr lang="ru-RU" dirty="0"/>
          </a:p>
          <a:p>
            <a:pPr>
              <a:buFontTx/>
              <a:buChar char="-"/>
            </a:pPr>
            <a:r>
              <a:rPr lang="ru-RU" dirty="0"/>
              <a:t>Значительное уменьшение параметров</a:t>
            </a:r>
          </a:p>
          <a:p>
            <a:pPr>
              <a:buFontTx/>
              <a:buChar char="-"/>
            </a:pPr>
            <a:r>
              <a:rPr lang="ru-RU" dirty="0"/>
              <a:t>Инвариантность к трансформациями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Выделение важных признаков из большого массива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120F4-4BD3-5CE4-4052-B7C8BE48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05" y="2821961"/>
            <a:ext cx="4423596" cy="30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87CBC-48EC-BF98-1F85-9DDBEBB0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Рычаги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6252D-9B26-2F8A-DC45-A3B1BEB1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/>
              <a:t>Последовательность слоев</a:t>
            </a:r>
          </a:p>
          <a:p>
            <a:pPr>
              <a:buFontTx/>
              <a:buChar char="-"/>
            </a:pPr>
            <a:r>
              <a:rPr lang="ru-RU" dirty="0"/>
              <a:t>Шаг (</a:t>
            </a:r>
            <a:r>
              <a:rPr lang="en-US" dirty="0"/>
              <a:t>stride</a:t>
            </a:r>
            <a:r>
              <a:rPr lang="ru-RU" dirty="0"/>
              <a:t>) 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Набивка (</a:t>
            </a:r>
            <a:r>
              <a:rPr lang="en-US" dirty="0"/>
              <a:t>padding</a:t>
            </a:r>
            <a:r>
              <a:rPr lang="ru-RU" dirty="0"/>
              <a:t>)</a:t>
            </a:r>
          </a:p>
          <a:p>
            <a:pPr>
              <a:buFontTx/>
              <a:buChar char="-"/>
            </a:pPr>
            <a:r>
              <a:rPr lang="ru-RU" dirty="0"/>
              <a:t>Размерность матриц</a:t>
            </a:r>
          </a:p>
          <a:p>
            <a:pPr>
              <a:buFontTx/>
              <a:buChar char="-"/>
            </a:pPr>
            <a:r>
              <a:rPr lang="ru-RU" dirty="0"/>
              <a:t>Количество каналов</a:t>
            </a: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08732B75-6BAB-5528-80AE-C7D048782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/>
          <a:stretch/>
        </p:blipFill>
        <p:spPr bwMode="auto">
          <a:xfrm>
            <a:off x="5410199" y="978826"/>
            <a:ext cx="5969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FAE89591-D137-3F44-AAEE-2FEA0FA4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3188626"/>
            <a:ext cx="4775201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09B0C-FDBB-4E99-D52E-9DC39965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получить ответ?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0FFA2D5-65FC-695C-8618-0EA5281C21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632698"/>
            <a:ext cx="80962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30DFE-732A-8AD5-E9C7-EDF668F29091}"/>
              </a:ext>
            </a:extLst>
          </p:cNvPr>
          <p:cNvSpPr txBox="1"/>
          <p:nvPr/>
        </p:nvSpPr>
        <p:spPr>
          <a:xfrm>
            <a:off x="838200" y="4116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Полносвязный</a:t>
            </a:r>
            <a:r>
              <a:rPr lang="ru-R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слой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(Fully Connected Layers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)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0918-44C4-56A5-FE74-5BEDB1455A05}"/>
              </a:ext>
            </a:extLst>
          </p:cNvPr>
          <p:cNvSpPr txBox="1"/>
          <p:nvPr/>
        </p:nvSpPr>
        <p:spPr>
          <a:xfrm>
            <a:off x="838200" y="4485733"/>
            <a:ext cx="4300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Много параметров</a:t>
            </a:r>
          </a:p>
          <a:p>
            <a:pPr marL="285750" indent="-285750">
              <a:buFontTx/>
              <a:buChar char="-"/>
            </a:pPr>
            <a:r>
              <a:rPr lang="ru-RU" dirty="0"/>
              <a:t>Легко получить переобучение</a:t>
            </a:r>
          </a:p>
          <a:p>
            <a:pPr marL="285750" indent="-285750">
              <a:buFontTx/>
              <a:buChar char="-"/>
            </a:pPr>
            <a:r>
              <a:rPr lang="ru-RU" dirty="0"/>
              <a:t>Уменьшение размерности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50884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E404B-C93B-FB91-F51C-B0D188F0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Рассмотрим примеры архитектур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5665BC95-D2C4-EC76-2FE5-B3565DED8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6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93E20-C5C1-4C62-E306-C77972F8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00B8B-EE69-C9DD-73D8-71F600F1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/>
              <a:t>Требуется много данных </a:t>
            </a:r>
          </a:p>
          <a:p>
            <a:pPr>
              <a:buFontTx/>
              <a:buChar char="-"/>
            </a:pPr>
            <a:r>
              <a:rPr lang="ru-RU" dirty="0"/>
              <a:t>Дорогие вычисления</a:t>
            </a:r>
          </a:p>
          <a:p>
            <a:pPr>
              <a:buFontTx/>
              <a:buChar char="-"/>
            </a:pPr>
            <a:r>
              <a:rPr lang="ru-RU" dirty="0"/>
              <a:t>Дорогое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3844677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125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Сверточные нейронные сети</vt:lpstr>
      <vt:lpstr>Проблема: обработка изображений</vt:lpstr>
      <vt:lpstr>Решение: слой свертки (convolutional layers)</vt:lpstr>
      <vt:lpstr>Решение: слой свертки (convolutional layers)</vt:lpstr>
      <vt:lpstr>Решение: слой пуллинга (pooling layers)</vt:lpstr>
      <vt:lpstr>Рычаги управления</vt:lpstr>
      <vt:lpstr>Как получить ответ?</vt:lpstr>
      <vt:lpstr>Рассмотрим примеры архитектур</vt:lpstr>
      <vt:lpstr>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Сверточные нейронные сети</dc:title>
  <dc:creator>Дмитрий Пономарев</dc:creator>
  <cp:lastModifiedBy>Дмитрий Пономарев</cp:lastModifiedBy>
  <cp:revision>1</cp:revision>
  <dcterms:created xsi:type="dcterms:W3CDTF">2024-05-31T08:55:18Z</dcterms:created>
  <dcterms:modified xsi:type="dcterms:W3CDTF">2024-05-31T10:16:57Z</dcterms:modified>
</cp:coreProperties>
</file>