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8" r:id="rId8"/>
    <p:sldId id="264" r:id="rId9"/>
    <p:sldId id="266" r:id="rId10"/>
    <p:sldId id="269" r:id="rId11"/>
    <p:sldId id="27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05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06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2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2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92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67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97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60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65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6/23/2025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0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7066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Music Genre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DTSA </a:t>
            </a:r>
            <a:r>
              <a:rPr lang="en-US" dirty="0" smtClean="0"/>
              <a:t>5511 </a:t>
            </a:r>
            <a:r>
              <a:rPr lang="en-US" dirty="0" smtClean="0"/>
              <a:t>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1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Analysis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385989"/>
            <a:ext cx="4938712" cy="2943272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384974"/>
            <a:ext cx="4937125" cy="2945302"/>
          </a:xfrm>
        </p:spPr>
      </p:pic>
    </p:spTree>
    <p:extLst>
      <p:ext uri="{BB962C8B-B14F-4D97-AF65-F5344CB8AC3E}">
        <p14:creationId xmlns:p14="http://schemas.microsoft.com/office/powerpoint/2010/main" val="209014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91" y="1952236"/>
            <a:ext cx="5661284" cy="337730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269" y="2264528"/>
            <a:ext cx="3238500" cy="275272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180091" y="5455930"/>
            <a:ext cx="9261733" cy="8015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CNN-RNN Hybrid Model C the best performer: Loss = 1.4254, </a:t>
            </a:r>
            <a:r>
              <a:rPr lang="en-US" dirty="0" err="1" smtClean="0"/>
              <a:t>Acc</a:t>
            </a:r>
            <a:r>
              <a:rPr lang="en-US" dirty="0" smtClean="0"/>
              <a:t> = 0.4368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6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5170518" cy="4023359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Final Model Accuracy = 0.505</a:t>
            </a:r>
          </a:p>
          <a:p>
            <a:pPr lvl="2"/>
            <a:r>
              <a:rPr lang="en-US" dirty="0" smtClean="0"/>
              <a:t>Not great, but better considering 8 classes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Folk and Rock easiest to identify</a:t>
            </a:r>
          </a:p>
          <a:p>
            <a:pPr lvl="2"/>
            <a:r>
              <a:rPr lang="en-US" dirty="0" smtClean="0"/>
              <a:t>Pop difficult to identify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Hybrid and Asymmetric models performed better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Future work</a:t>
            </a:r>
          </a:p>
          <a:p>
            <a:pPr lvl="2"/>
            <a:r>
              <a:rPr lang="en-US" dirty="0" smtClean="0"/>
              <a:t>Would explore different processing parameters</a:t>
            </a:r>
          </a:p>
          <a:p>
            <a:pPr lvl="2"/>
            <a:r>
              <a:rPr lang="en-US" dirty="0" smtClean="0"/>
              <a:t>Would expand on asymmetric kernel sizes tested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898" y="1845734"/>
            <a:ext cx="4841143" cy="414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9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Introduction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Data Sources</a:t>
            </a:r>
          </a:p>
          <a:p>
            <a:pPr marL="342900" indent="-342900">
              <a:buAutoNum type="arabicPeriod"/>
            </a:pPr>
            <a:r>
              <a:rPr lang="en-US" dirty="0" smtClean="0"/>
              <a:t>Processing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EDA</a:t>
            </a:r>
          </a:p>
          <a:p>
            <a:pPr marL="342900" indent="-342900">
              <a:buAutoNum type="arabicPeriod"/>
            </a:pPr>
            <a:r>
              <a:rPr lang="en-US" dirty="0" smtClean="0"/>
              <a:t>Modeling</a:t>
            </a:r>
          </a:p>
          <a:p>
            <a:pPr marL="342900" indent="-342900">
              <a:buAutoNum type="arabicPeriod"/>
            </a:pPr>
            <a:r>
              <a:rPr lang="en-US" dirty="0" smtClean="0"/>
              <a:t>Analysis</a:t>
            </a:r>
          </a:p>
          <a:p>
            <a:pPr marL="342900" indent="-342900">
              <a:buAutoNum type="arabicPeriod"/>
            </a:pPr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101" y="1359535"/>
            <a:ext cx="4047086" cy="4047086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311833" y="5503642"/>
            <a:ext cx="5968538" cy="801562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Album Cover: </a:t>
            </a:r>
            <a:r>
              <a:rPr lang="en-US" i="1" dirty="0" smtClean="0"/>
              <a:t>Book of Dreams</a:t>
            </a:r>
            <a:r>
              <a:rPr lang="en-US" dirty="0" smtClean="0"/>
              <a:t> by The Steve Miller Band. </a:t>
            </a:r>
            <a:r>
              <a:rPr lang="en-US" dirty="0"/>
              <a:t>©</a:t>
            </a:r>
            <a:endParaRPr lang="en-US" dirty="0" smtClean="0"/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/>
              <a:t>CBS, 1977. Artwork: Alton Kelley and Stanley Mouse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5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201168" lvl="1" indent="0">
              <a:buNone/>
            </a:pPr>
            <a:r>
              <a:rPr lang="en-US" sz="2000" dirty="0" smtClean="0"/>
              <a:t>Given the first 30 seconds of a song, can we identify the genre?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Identifying music genres could be used both for commercial purposes (think Spotify or </a:t>
            </a:r>
            <a:r>
              <a:rPr lang="en-US" sz="2000" dirty="0" err="1" smtClean="0"/>
              <a:t>Shazam</a:t>
            </a:r>
            <a:r>
              <a:rPr lang="en-US" sz="2000" dirty="0" smtClean="0"/>
              <a:t>), or for consumers curating their own playlists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We represent audio files as images to try three deep learning approaches</a:t>
            </a:r>
          </a:p>
          <a:p>
            <a:pPr lvl="2"/>
            <a:r>
              <a:rPr lang="en-US" sz="1600" dirty="0" smtClean="0"/>
              <a:t>Classic CNN</a:t>
            </a:r>
          </a:p>
          <a:p>
            <a:pPr lvl="2"/>
            <a:r>
              <a:rPr lang="en-US" sz="1600" dirty="0" err="1" smtClean="0"/>
              <a:t>Hyprid</a:t>
            </a:r>
            <a:r>
              <a:rPr lang="en-US" sz="1600" dirty="0" smtClean="0"/>
              <a:t> CNN – RNN</a:t>
            </a:r>
          </a:p>
          <a:p>
            <a:pPr lvl="2"/>
            <a:r>
              <a:rPr lang="en-US" sz="1600" dirty="0" smtClean="0"/>
              <a:t>CNN with asymmetric kernel sizes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761" y="2425062"/>
            <a:ext cx="2862078" cy="2865126"/>
          </a:xfrm>
        </p:spPr>
      </p:pic>
    </p:spTree>
    <p:extLst>
      <p:ext uri="{BB962C8B-B14F-4D97-AF65-F5344CB8AC3E}">
        <p14:creationId xmlns:p14="http://schemas.microsoft.com/office/powerpoint/2010/main" val="82232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3765667" cy="4023359"/>
          </a:xfrm>
        </p:spPr>
        <p:txBody>
          <a:bodyPr>
            <a:normAutofit/>
          </a:bodyPr>
          <a:lstStyle/>
          <a:p>
            <a:r>
              <a:rPr lang="en-US" dirty="0" smtClean="0"/>
              <a:t>FMA (Free Music Archive) Dataset, pulled </a:t>
            </a:r>
            <a:r>
              <a:rPr lang="en-US" dirty="0" smtClean="0"/>
              <a:t>from </a:t>
            </a:r>
            <a:r>
              <a:rPr lang="en-US" dirty="0" err="1" smtClean="0"/>
              <a:t>github</a:t>
            </a:r>
            <a:r>
              <a:rPr lang="en-US" dirty="0"/>
              <a:t>: https://github.com/mdeff/fma/</a:t>
            </a:r>
            <a:endParaRPr lang="en-US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fma_small.zip</a:t>
            </a:r>
            <a:r>
              <a:rPr lang="en-US" sz="2000" dirty="0" smtClean="0"/>
              <a:t> </a:t>
            </a:r>
          </a:p>
          <a:p>
            <a:pPr lvl="2"/>
            <a:r>
              <a:rPr lang="en-US" sz="1600" dirty="0" smtClean="0"/>
              <a:t>8000 mp3 files</a:t>
            </a:r>
          </a:p>
          <a:p>
            <a:pPr lvl="2"/>
            <a:r>
              <a:rPr lang="en-US" sz="1600" dirty="0" smtClean="0"/>
              <a:t>7997 after errors</a:t>
            </a:r>
          </a:p>
          <a:p>
            <a:pPr lvl="1"/>
            <a:r>
              <a:rPr lang="en-US" sz="2000" dirty="0" smtClean="0"/>
              <a:t>Fma_metadata.zip</a:t>
            </a:r>
          </a:p>
          <a:p>
            <a:pPr lvl="2"/>
            <a:r>
              <a:rPr lang="en-US" sz="1600" dirty="0"/>
              <a:t>t</a:t>
            </a:r>
            <a:r>
              <a:rPr lang="en-US" sz="1600" dirty="0" smtClean="0"/>
              <a:t>racks.csv</a:t>
            </a:r>
          </a:p>
          <a:p>
            <a:pPr lvl="2"/>
            <a:r>
              <a:rPr lang="en-US" sz="1600" dirty="0" smtClean="0"/>
              <a:t>genres.csv (8 target genres)</a:t>
            </a:r>
          </a:p>
          <a:p>
            <a:pPr lvl="2"/>
            <a:r>
              <a:rPr lang="en-US" sz="1600" dirty="0"/>
              <a:t>f</a:t>
            </a:r>
            <a:r>
              <a:rPr lang="en-US" sz="1600" dirty="0" smtClean="0"/>
              <a:t>eatures.csv</a:t>
            </a:r>
          </a:p>
          <a:p>
            <a:pPr lvl="2"/>
            <a:r>
              <a:rPr lang="en-US" sz="1600" dirty="0" smtClean="0"/>
              <a:t>echonest.csv</a:t>
            </a:r>
          </a:p>
          <a:p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354" y="2574089"/>
            <a:ext cx="5800326" cy="18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7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10058402" cy="4023359"/>
          </a:xfrm>
        </p:spPr>
        <p:txBody>
          <a:bodyPr/>
          <a:lstStyle/>
          <a:p>
            <a:r>
              <a:rPr lang="en-US" dirty="0"/>
              <a:t>For </a:t>
            </a:r>
            <a:r>
              <a:rPr lang="en-US" dirty="0" smtClean="0"/>
              <a:t>feature matrix</a:t>
            </a:r>
            <a:endParaRPr lang="en-US" dirty="0"/>
          </a:p>
          <a:p>
            <a:pPr lvl="1"/>
            <a:r>
              <a:rPr lang="en-US" dirty="0" smtClean="0"/>
              <a:t>mp3 files stored in compressed format to save space. The sound files get stored as a 1D string of numbers</a:t>
            </a:r>
          </a:p>
          <a:p>
            <a:pPr lvl="1"/>
            <a:r>
              <a:rPr lang="en-US" dirty="0" smtClean="0"/>
              <a:t>Used </a:t>
            </a:r>
            <a:r>
              <a:rPr lang="en-US" dirty="0" err="1"/>
              <a:t>L</a:t>
            </a:r>
            <a:r>
              <a:rPr lang="en-US" dirty="0" err="1" smtClean="0"/>
              <a:t>ibrosa</a:t>
            </a:r>
            <a:r>
              <a:rPr lang="en-US" dirty="0" smtClean="0"/>
              <a:t> library to unpack these 1D strings into 2D images</a:t>
            </a:r>
          </a:p>
          <a:p>
            <a:pPr lvl="2"/>
            <a:r>
              <a:rPr lang="en-US" dirty="0" smtClean="0"/>
              <a:t>Use sample rate to convert to 2D</a:t>
            </a:r>
          </a:p>
          <a:p>
            <a:pPr lvl="2"/>
            <a:r>
              <a:rPr lang="en-US" dirty="0" smtClean="0"/>
              <a:t>Convert amplitude to decibels to better represent human hearing range</a:t>
            </a:r>
          </a:p>
          <a:p>
            <a:pPr lvl="2"/>
            <a:r>
              <a:rPr lang="en-US" dirty="0" smtClean="0"/>
              <a:t>Transform decibels to [0,1] scale</a:t>
            </a:r>
          </a:p>
          <a:p>
            <a:pPr lvl="1"/>
            <a:r>
              <a:rPr lang="en-US" dirty="0" smtClean="0"/>
              <a:t>Saved images into array (7,997 x 128  x 1291 x 1)</a:t>
            </a:r>
          </a:p>
          <a:p>
            <a:r>
              <a:rPr lang="en-US" dirty="0" smtClean="0"/>
              <a:t>For targets</a:t>
            </a:r>
          </a:p>
          <a:p>
            <a:pPr lvl="1"/>
            <a:r>
              <a:rPr lang="en-US" dirty="0" smtClean="0"/>
              <a:t>Extracted ID and genre</a:t>
            </a:r>
          </a:p>
          <a:p>
            <a:pPr lvl="1"/>
            <a:r>
              <a:rPr lang="en-US" dirty="0" smtClean="0"/>
              <a:t>Used one-hot encoding to load into model (7,997 x 8)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3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23" y="2527069"/>
            <a:ext cx="5621752" cy="2372817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527070"/>
            <a:ext cx="5620959" cy="2372482"/>
          </a:xfrm>
        </p:spPr>
      </p:pic>
    </p:spTree>
    <p:extLst>
      <p:ext uri="{BB962C8B-B14F-4D97-AF65-F5344CB8AC3E}">
        <p14:creationId xmlns:p14="http://schemas.microsoft.com/office/powerpoint/2010/main" val="280244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485" y="1846263"/>
            <a:ext cx="4521668" cy="402272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1921081"/>
            <a:ext cx="4937125" cy="3873088"/>
          </a:xfrm>
        </p:spPr>
      </p:pic>
    </p:spTree>
    <p:extLst>
      <p:ext uri="{BB962C8B-B14F-4D97-AF65-F5344CB8AC3E}">
        <p14:creationId xmlns:p14="http://schemas.microsoft.com/office/powerpoint/2010/main" val="246897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10058402" cy="4023359"/>
          </a:xfrm>
        </p:spPr>
        <p:txBody>
          <a:bodyPr/>
          <a:lstStyle/>
          <a:p>
            <a:r>
              <a:rPr lang="en-US" dirty="0" smtClean="0"/>
              <a:t>Chose three architectures to explore</a:t>
            </a:r>
          </a:p>
          <a:p>
            <a:endParaRPr lang="en-US" dirty="0" smtClean="0"/>
          </a:p>
          <a:p>
            <a:pPr lvl="1"/>
            <a:r>
              <a:rPr lang="en-US" sz="2000" dirty="0" smtClean="0"/>
              <a:t>Convolutional Neural Network CNN</a:t>
            </a:r>
            <a:endParaRPr lang="en-US" sz="2000" dirty="0" smtClean="0"/>
          </a:p>
          <a:p>
            <a:pPr lvl="2"/>
            <a:r>
              <a:rPr lang="en-US" sz="1600" dirty="0" smtClean="0"/>
              <a:t>3 cycles of 2D Convolution layers followed by pooling</a:t>
            </a:r>
            <a:endParaRPr lang="en-US" sz="16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Convolution – Recurrent Neural Network Hybrid</a:t>
            </a:r>
          </a:p>
          <a:p>
            <a:pPr lvl="2"/>
            <a:r>
              <a:rPr lang="en-US" sz="1600" dirty="0" smtClean="0"/>
              <a:t>Layers of CNN followed by Layers of RNN and regularization</a:t>
            </a:r>
          </a:p>
          <a:p>
            <a:pPr lvl="2"/>
            <a:endParaRPr lang="en-US" sz="1600" dirty="0" smtClean="0"/>
          </a:p>
          <a:p>
            <a:pPr lvl="1"/>
            <a:r>
              <a:rPr lang="en-US" sz="2000" dirty="0" smtClean="0"/>
              <a:t>Asymmetric CNN</a:t>
            </a:r>
          </a:p>
          <a:p>
            <a:pPr lvl="2"/>
            <a:r>
              <a:rPr lang="en-US" sz="1600" dirty="0" smtClean="0"/>
              <a:t>Instead of using square kernels (n x n) used (n x m) with n ≠ m</a:t>
            </a:r>
          </a:p>
          <a:p>
            <a:pPr lvl="2"/>
            <a:r>
              <a:rPr lang="en-US" sz="1600" dirty="0" smtClean="0"/>
              <a:t>Also used non-square pooling kernels</a:t>
            </a:r>
            <a:endParaRPr lang="en-US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05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Measured categorical cross entropy loss and accuracy for the training and validation set of nine models, three in each architecture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Would start with a baseline model then tune </a:t>
            </a:r>
            <a:r>
              <a:rPr lang="en-US" dirty="0" err="1" smtClean="0"/>
              <a:t>hyperparameters</a:t>
            </a:r>
            <a:r>
              <a:rPr lang="en-US" dirty="0" smtClean="0"/>
              <a:t> like learning rate, regularization, and number of filters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Often ran into overfitting problems and bad training accuracy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386462"/>
            <a:ext cx="4937125" cy="2942327"/>
          </a:xfrm>
        </p:spPr>
      </p:pic>
    </p:spTree>
    <p:extLst>
      <p:ext uri="{BB962C8B-B14F-4D97-AF65-F5344CB8AC3E}">
        <p14:creationId xmlns:p14="http://schemas.microsoft.com/office/powerpoint/2010/main" val="69000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217</TotalTime>
  <Words>412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Music Genre Classification</vt:lpstr>
      <vt:lpstr>Table of Contents </vt:lpstr>
      <vt:lpstr>Introduction</vt:lpstr>
      <vt:lpstr>Data Sources</vt:lpstr>
      <vt:lpstr>Processing</vt:lpstr>
      <vt:lpstr>EDA</vt:lpstr>
      <vt:lpstr>EDA</vt:lpstr>
      <vt:lpstr>Modeling</vt:lpstr>
      <vt:lpstr>Results and Analysis</vt:lpstr>
      <vt:lpstr>Results and Analysis</vt:lpstr>
      <vt:lpstr>Results and Analysis</vt:lpstr>
      <vt:lpstr>Conclusion</vt:lpstr>
    </vt:vector>
  </TitlesOfParts>
  <Company>UC 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NHL All-Star Game Selection</dc:title>
  <dc:creator>Sidey, Colin</dc:creator>
  <cp:lastModifiedBy>Sidey, Colin</cp:lastModifiedBy>
  <cp:revision>31</cp:revision>
  <dcterms:created xsi:type="dcterms:W3CDTF">2025-03-03T20:52:02Z</dcterms:created>
  <dcterms:modified xsi:type="dcterms:W3CDTF">2025-06-24T03:34:48Z</dcterms:modified>
</cp:coreProperties>
</file>