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5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0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9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7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0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40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706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NHL All-Star Game Selection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DTSA 5509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models did a poor job of predicting the positive class</a:t>
            </a:r>
          </a:p>
          <a:p>
            <a:pPr lvl="1"/>
            <a:r>
              <a:rPr lang="en-US" sz="2000" dirty="0" smtClean="0"/>
              <a:t>Models assigned probabilities just over 0.5 for positive predictions</a:t>
            </a:r>
          </a:p>
          <a:p>
            <a:pPr lvl="2"/>
            <a:r>
              <a:rPr lang="en-US" sz="2000" dirty="0" smtClean="0"/>
              <a:t>Lasso had greater prediction confidence but this led to many for false positives evidenced by the poor precision results</a:t>
            </a:r>
          </a:p>
          <a:p>
            <a:pPr lvl="1"/>
            <a:r>
              <a:rPr lang="en-US" sz="2000" dirty="0" smtClean="0"/>
              <a:t>Still gained important information about feature importance</a:t>
            </a:r>
          </a:p>
          <a:p>
            <a:pPr lvl="2"/>
            <a:r>
              <a:rPr lang="en-US" sz="2000" dirty="0" smtClean="0"/>
              <a:t>Because ROC is probability value agnostic, we could still see what features the tree models identified as important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2384345"/>
            <a:ext cx="4937125" cy="294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052111" cy="4023359"/>
          </a:xfrm>
        </p:spPr>
        <p:txBody>
          <a:bodyPr>
            <a:normAutofit/>
          </a:bodyPr>
          <a:lstStyle/>
          <a:p>
            <a:r>
              <a:rPr lang="en-US" dirty="0" smtClean="0"/>
              <a:t>Findings</a:t>
            </a:r>
          </a:p>
          <a:p>
            <a:pPr lvl="1"/>
            <a:r>
              <a:rPr lang="en-US" sz="2000" dirty="0" smtClean="0"/>
              <a:t>Models performance underwhelmed particularly in regard to precision. Still found valuable feature importance insights</a:t>
            </a:r>
          </a:p>
          <a:p>
            <a:r>
              <a:rPr lang="en-US" dirty="0" smtClean="0"/>
              <a:t>Recommendations</a:t>
            </a:r>
          </a:p>
          <a:p>
            <a:pPr lvl="1"/>
            <a:r>
              <a:rPr lang="en-US" sz="2000" dirty="0" smtClean="0"/>
              <a:t>To make the All-Star Team</a:t>
            </a:r>
          </a:p>
          <a:p>
            <a:pPr lvl="2"/>
            <a:r>
              <a:rPr lang="en-US" sz="2000" dirty="0" smtClean="0"/>
              <a:t>Get time on special teams</a:t>
            </a:r>
          </a:p>
          <a:p>
            <a:pPr lvl="2"/>
            <a:r>
              <a:rPr lang="en-US" sz="2000" dirty="0" smtClean="0"/>
              <a:t>Avoid </a:t>
            </a:r>
            <a:r>
              <a:rPr lang="en-US" sz="2000" dirty="0"/>
              <a:t>d</a:t>
            </a:r>
            <a:r>
              <a:rPr lang="en-US" sz="2000" dirty="0" smtClean="0"/>
              <a:t>efensive turnovers</a:t>
            </a:r>
          </a:p>
          <a:p>
            <a:pPr lvl="2"/>
            <a:r>
              <a:rPr lang="en-US" sz="2000" dirty="0" smtClean="0"/>
              <a:t>Accumulate assists and shots generating rebounds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sz="2000" dirty="0" smtClean="0"/>
              <a:t>Explore interactions between player position and statistics</a:t>
            </a:r>
          </a:p>
          <a:p>
            <a:pPr lvl="1"/>
            <a:r>
              <a:rPr lang="en-US" sz="2000" dirty="0" smtClean="0"/>
              <a:t>Explore on-ice and off-ice splits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095" y="2418347"/>
            <a:ext cx="2286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9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 smtClean="0"/>
              <a:t>Motivation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Sources</a:t>
            </a:r>
          </a:p>
          <a:p>
            <a:pPr marL="342900" indent="-342900">
              <a:buAutoNum type="arabicPeriod"/>
            </a:pPr>
            <a:r>
              <a:rPr lang="en-US" dirty="0" smtClean="0"/>
              <a:t>Cleaning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EDA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Modeling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Analysis</a:t>
            </a:r>
          </a:p>
          <a:p>
            <a:pPr marL="342900" indent="-342900">
              <a:buAutoNum type="arabicPeriod"/>
            </a:pPr>
            <a:r>
              <a:rPr lang="en-US" dirty="0" smtClean="0"/>
              <a:t>Conclusion</a:t>
            </a:r>
            <a:endParaRPr lang="en-US" dirty="0"/>
          </a:p>
        </p:txBody>
      </p:sp>
      <p:pic>
        <p:nvPicPr>
          <p:cNvPr id="2050" name="Picture 2" descr="How many championships have the Avalanche won? History of Colorado's appearances in the Stanley Cup Final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32481"/>
            <a:ext cx="6492875" cy="365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5188994"/>
            <a:ext cx="4937760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Image</a:t>
            </a:r>
            <a:r>
              <a:rPr lang="en-US" dirty="0"/>
              <a:t>: </a:t>
            </a:r>
            <a:r>
              <a:rPr lang="en-US" dirty="0" smtClean="0"/>
              <a:t>sportingnews.com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5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sz="2000" dirty="0" smtClean="0"/>
              <a:t>NHL hockey players are the best in the world, what makes one player stand out even more among such elite talent?</a:t>
            </a:r>
          </a:p>
          <a:p>
            <a:pPr lvl="1"/>
            <a:r>
              <a:rPr lang="en-US" sz="2000" dirty="0" smtClean="0"/>
              <a:t>Using past seasons worth of player game statistics, can we predict selection to an All-Star Game?</a:t>
            </a:r>
          </a:p>
          <a:p>
            <a:pPr lvl="1"/>
            <a:r>
              <a:rPr lang="en-US" sz="2000" dirty="0" smtClean="0"/>
              <a:t>What aspects of play contribute most to selection?</a:t>
            </a:r>
          </a:p>
          <a:p>
            <a:pPr lvl="1"/>
            <a:r>
              <a:rPr lang="en-US" sz="2000" dirty="0" smtClean="0"/>
              <a:t>Does one particular aspect of the game, i.e. power plays, contribute more than other areas?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s://media.d3.nhle.com/image/private/t_ratio16_9-size20/f_auto/v1706835290/prd/hktqpjc5sfotc1sray5c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474" y="2277979"/>
            <a:ext cx="3962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657474" y="4605867"/>
            <a:ext cx="4937760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dirty="0" smtClean="0"/>
              <a:t>Image: NHL.com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2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pulled from two primary sources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MoneyPuck.com</a:t>
            </a:r>
          </a:p>
          <a:p>
            <a:pPr lvl="2"/>
            <a:r>
              <a:rPr lang="en-US" sz="2000" dirty="0" smtClean="0"/>
              <a:t>Player statistics from 2019-2024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Wikipedia</a:t>
            </a:r>
          </a:p>
          <a:p>
            <a:pPr lvl="2"/>
            <a:r>
              <a:rPr lang="en-US" sz="2000" dirty="0" smtClean="0"/>
              <a:t>NHL All-Star Game Rosters from 2019 - 2024</a:t>
            </a:r>
            <a:endParaRPr lang="en-US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71156658"/>
              </p:ext>
            </p:extLst>
          </p:nvPr>
        </p:nvGraphicFramePr>
        <p:xfrm>
          <a:off x="6218554" y="2374053"/>
          <a:ext cx="49371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val="2335100607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2653094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Column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Number of Columns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766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String/Categorical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8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8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09316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426752"/>
              </p:ext>
            </p:extLst>
          </p:nvPr>
        </p:nvGraphicFramePr>
        <p:xfrm>
          <a:off x="6218554" y="4112571"/>
          <a:ext cx="49371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563">
                  <a:extLst>
                    <a:ext uri="{9D8B030D-6E8A-4147-A177-3AD203B41FA5}">
                      <a16:colId xmlns:a16="http://schemas.microsoft.com/office/drawing/2014/main" val="2527007555"/>
                    </a:ext>
                  </a:extLst>
                </a:gridCol>
                <a:gridCol w="2468563">
                  <a:extLst>
                    <a:ext uri="{9D8B030D-6E8A-4147-A177-3AD203B41FA5}">
                      <a16:colId xmlns:a16="http://schemas.microsoft.com/office/drawing/2014/main" val="2616864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 Rows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23,370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909381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218554" y="1893771"/>
            <a:ext cx="4937760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 err="1" smtClean="0"/>
              <a:t>MoneyPuck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7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Statistics Data Frame</a:t>
            </a:r>
          </a:p>
          <a:p>
            <a:pPr lvl="1"/>
            <a:r>
              <a:rPr lang="en-US" sz="2000" dirty="0" smtClean="0"/>
              <a:t>Removed 2021 data</a:t>
            </a:r>
          </a:p>
          <a:p>
            <a:pPr lvl="2"/>
            <a:r>
              <a:rPr lang="en-US" sz="2000" dirty="0" smtClean="0"/>
              <a:t>No All-Star Game that year</a:t>
            </a:r>
          </a:p>
          <a:p>
            <a:pPr lvl="1"/>
            <a:r>
              <a:rPr lang="en-US" sz="2000" dirty="0"/>
              <a:t>Altered </a:t>
            </a:r>
            <a:r>
              <a:rPr lang="en-US" sz="2000" dirty="0" smtClean="0"/>
              <a:t>players’ names </a:t>
            </a:r>
            <a:r>
              <a:rPr lang="en-US" sz="2000" dirty="0"/>
              <a:t>for merging</a:t>
            </a:r>
          </a:p>
          <a:p>
            <a:pPr lvl="1"/>
            <a:r>
              <a:rPr lang="en-US" sz="2000" dirty="0" smtClean="0"/>
              <a:t>Removed players not playing in enough games</a:t>
            </a:r>
          </a:p>
          <a:p>
            <a:pPr lvl="1"/>
            <a:r>
              <a:rPr lang="en-US" sz="2000" dirty="0" smtClean="0"/>
              <a:t>Removed unnecessary or derivative features</a:t>
            </a:r>
          </a:p>
          <a:p>
            <a:pPr lvl="2"/>
            <a:r>
              <a:rPr lang="en-US" sz="2000" dirty="0" smtClean="0"/>
              <a:t>Some features built on calculations of other features</a:t>
            </a:r>
          </a:p>
          <a:p>
            <a:pPr lvl="1"/>
            <a:r>
              <a:rPr lang="en-US" sz="2000" dirty="0" smtClean="0"/>
              <a:t>Pivoted power play data to new columns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Target Data Frame</a:t>
            </a:r>
          </a:p>
          <a:p>
            <a:pPr lvl="1"/>
            <a:r>
              <a:rPr lang="en-US" sz="2000" dirty="0" smtClean="0"/>
              <a:t>Removed goalies</a:t>
            </a:r>
          </a:p>
          <a:p>
            <a:pPr lvl="2"/>
            <a:r>
              <a:rPr lang="en-US" sz="2000" dirty="0" smtClean="0"/>
              <a:t>No goalie data in skaters data sets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Altered players’ names for merging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967663" y="1845734"/>
            <a:ext cx="0" cy="3809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7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Examine target class distribution</a:t>
            </a:r>
          </a:p>
          <a:p>
            <a:pPr lvl="2"/>
            <a:r>
              <a:rPr lang="en-US" sz="2000" dirty="0" smtClean="0"/>
              <a:t>Imbalanced, about 5% of rows in positive target class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Searched for </a:t>
            </a:r>
            <a:r>
              <a:rPr lang="en-US" sz="2000" dirty="0" err="1" smtClean="0"/>
              <a:t>multicollinearity</a:t>
            </a:r>
            <a:r>
              <a:rPr lang="en-US" sz="2000" dirty="0" smtClean="0"/>
              <a:t> of features</a:t>
            </a:r>
          </a:p>
          <a:p>
            <a:pPr lvl="2"/>
            <a:r>
              <a:rPr lang="en-US" sz="2000" dirty="0" smtClean="0"/>
              <a:t>Used pair plots from within game type class</a:t>
            </a:r>
          </a:p>
          <a:p>
            <a:pPr lvl="3"/>
            <a:r>
              <a:rPr lang="en-US" sz="2000" dirty="0" smtClean="0"/>
              <a:t>Subset of even-strength, power play, and penalty kill features only compared within those classes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238" y="1899204"/>
            <a:ext cx="4937125" cy="391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Continued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1068"/>
            <a:ext cx="2936457" cy="27470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51" y="2521068"/>
            <a:ext cx="2936457" cy="27565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222" y="2521068"/>
            <a:ext cx="2936457" cy="277581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219222" y="1893771"/>
            <a:ext cx="2936457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 smtClean="0"/>
              <a:t>Short Handed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658250" y="1893771"/>
            <a:ext cx="2936457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 smtClean="0"/>
              <a:t>Power Play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97280" y="1893770"/>
            <a:ext cx="2936457" cy="32387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Calibri" panose="020F0502020204030204" pitchFamily="34" charset="0"/>
              <a:buNone/>
            </a:pPr>
            <a:r>
              <a:rPr lang="en-US" dirty="0" smtClean="0"/>
              <a:t>Even Strength</a:t>
            </a:r>
          </a:p>
        </p:txBody>
      </p:sp>
    </p:spTree>
    <p:extLst>
      <p:ext uri="{BB962C8B-B14F-4D97-AF65-F5344CB8AC3E}">
        <p14:creationId xmlns:p14="http://schemas.microsoft.com/office/powerpoint/2010/main" val="225103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058402" cy="4023359"/>
          </a:xfrm>
        </p:spPr>
        <p:txBody>
          <a:bodyPr/>
          <a:lstStyle/>
          <a:p>
            <a:r>
              <a:rPr lang="en-US" dirty="0" smtClean="0"/>
              <a:t>After cleaning I fit three classification models; </a:t>
            </a:r>
            <a:r>
              <a:rPr lang="en-US" dirty="0" err="1"/>
              <a:t>XGBoost</a:t>
            </a:r>
            <a:r>
              <a:rPr lang="en-US" dirty="0"/>
              <a:t>, Random Forest, Lasso </a:t>
            </a:r>
            <a:r>
              <a:rPr lang="en-US" dirty="0" smtClean="0"/>
              <a:t>Regression</a:t>
            </a:r>
          </a:p>
          <a:p>
            <a:pPr lvl="1"/>
            <a:r>
              <a:rPr lang="en-US" sz="2000" dirty="0" smtClean="0"/>
              <a:t>Chose these models to do classification</a:t>
            </a:r>
          </a:p>
          <a:p>
            <a:pPr lvl="2"/>
            <a:r>
              <a:rPr lang="en-US" sz="2000" dirty="0" smtClean="0"/>
              <a:t>These models also have good ability to extract feature importance</a:t>
            </a:r>
            <a:endParaRPr lang="en-US" sz="2000" dirty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After discovering collinearity, removed features to avoid problems in the models before fitting</a:t>
            </a:r>
          </a:p>
          <a:p>
            <a:pPr lvl="2"/>
            <a:r>
              <a:rPr lang="en-US" sz="2000" dirty="0" smtClean="0"/>
              <a:t>Removed variables for Fenwick Percentage</a:t>
            </a:r>
            <a:r>
              <a:rPr lang="en-US" sz="2000" dirty="0"/>
              <a:t>, </a:t>
            </a:r>
            <a:r>
              <a:rPr lang="en-US" sz="2000" dirty="0" smtClean="0"/>
              <a:t>shot attempts</a:t>
            </a:r>
            <a:r>
              <a:rPr lang="en-US" sz="2000" dirty="0"/>
              <a:t>, and </a:t>
            </a:r>
            <a:r>
              <a:rPr lang="en-US" sz="2000" dirty="0" smtClean="0"/>
              <a:t>giveaways, among others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Used </a:t>
            </a:r>
            <a:r>
              <a:rPr lang="en-US" sz="2000" dirty="0" err="1" smtClean="0"/>
              <a:t>GridSearchCV</a:t>
            </a:r>
            <a:r>
              <a:rPr lang="en-US" sz="2000" dirty="0" smtClean="0"/>
              <a:t> for </a:t>
            </a:r>
            <a:r>
              <a:rPr lang="en-US" sz="2000" dirty="0" err="1" smtClean="0"/>
              <a:t>hyperparameter</a:t>
            </a:r>
            <a:r>
              <a:rPr lang="en-US" sz="2000" dirty="0" smtClean="0"/>
              <a:t> search</a:t>
            </a:r>
          </a:p>
          <a:p>
            <a:pPr lvl="2"/>
            <a:r>
              <a:rPr lang="en-US" sz="2000" dirty="0" smtClean="0"/>
              <a:t>Selected </a:t>
            </a:r>
            <a:r>
              <a:rPr lang="en-US" sz="2000" dirty="0" err="1" smtClean="0"/>
              <a:t>hyperparameters</a:t>
            </a:r>
            <a:r>
              <a:rPr lang="en-US" sz="2000" dirty="0" smtClean="0"/>
              <a:t> based on best mean ROC-AUC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5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2865122" cy="4023359"/>
          </a:xfrm>
        </p:spPr>
        <p:txBody>
          <a:bodyPr/>
          <a:lstStyle/>
          <a:p>
            <a:r>
              <a:rPr lang="en-US" dirty="0" err="1" smtClean="0"/>
              <a:t>XGBoost</a:t>
            </a:r>
            <a:endParaRPr lang="en-US" dirty="0" smtClean="0"/>
          </a:p>
          <a:p>
            <a:pPr lvl="1"/>
            <a:r>
              <a:rPr lang="en-US" dirty="0" smtClean="0"/>
              <a:t>Good ROC-AUC</a:t>
            </a:r>
          </a:p>
          <a:p>
            <a:pPr lvl="1"/>
            <a:r>
              <a:rPr lang="en-US" dirty="0" smtClean="0"/>
              <a:t>Best Precision</a:t>
            </a:r>
          </a:p>
          <a:p>
            <a:r>
              <a:rPr lang="en-US" dirty="0" smtClean="0"/>
              <a:t>Random Forest</a:t>
            </a:r>
          </a:p>
          <a:p>
            <a:pPr lvl="1"/>
            <a:r>
              <a:rPr lang="en-US" dirty="0" smtClean="0"/>
              <a:t>Good ROC-AUC</a:t>
            </a:r>
          </a:p>
          <a:p>
            <a:pPr lvl="1"/>
            <a:r>
              <a:rPr lang="en-US" dirty="0" smtClean="0"/>
              <a:t>Unreliable Precision</a:t>
            </a:r>
          </a:p>
          <a:p>
            <a:r>
              <a:rPr lang="en-US" dirty="0" smtClean="0"/>
              <a:t>Lasso Regression</a:t>
            </a:r>
            <a:endParaRPr lang="en-US" dirty="0"/>
          </a:p>
          <a:p>
            <a:pPr lvl="1"/>
            <a:r>
              <a:rPr lang="en-US" dirty="0"/>
              <a:t>Good ROC-AUC</a:t>
            </a:r>
          </a:p>
          <a:p>
            <a:pPr lvl="1"/>
            <a:r>
              <a:rPr lang="en-US" dirty="0" smtClean="0"/>
              <a:t>Bad </a:t>
            </a:r>
            <a:r>
              <a:rPr lang="en-US" dirty="0"/>
              <a:t>Precision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35" y="2086363"/>
            <a:ext cx="3646786" cy="2828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095" y="2086363"/>
            <a:ext cx="3168585" cy="282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147</TotalTime>
  <Words>458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NHL All-Star Game Selection</vt:lpstr>
      <vt:lpstr>Table of Contents </vt:lpstr>
      <vt:lpstr>Motivation</vt:lpstr>
      <vt:lpstr>Data Sources</vt:lpstr>
      <vt:lpstr>Cleaning</vt:lpstr>
      <vt:lpstr>EDA</vt:lpstr>
      <vt:lpstr>EDA Continued</vt:lpstr>
      <vt:lpstr>Modeling</vt:lpstr>
      <vt:lpstr>Modeling Continued</vt:lpstr>
      <vt:lpstr>Analysis</vt:lpstr>
      <vt:lpstr>Conclusion</vt:lpstr>
    </vt:vector>
  </TitlesOfParts>
  <Company>UC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NHL All-Star Game Selection</dc:title>
  <dc:creator>Sidey, Colin</dc:creator>
  <cp:lastModifiedBy>Sidey, Colin</cp:lastModifiedBy>
  <cp:revision>12</cp:revision>
  <dcterms:created xsi:type="dcterms:W3CDTF">2025-03-03T20:52:02Z</dcterms:created>
  <dcterms:modified xsi:type="dcterms:W3CDTF">2025-03-03T23:19:51Z</dcterms:modified>
</cp:coreProperties>
</file>