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8" r:id="rId3"/>
    <p:sldId id="268" r:id="rId4"/>
    <p:sldId id="270" r:id="rId5"/>
    <p:sldId id="271" r:id="rId6"/>
    <p:sldId id="272" r:id="rId7"/>
    <p:sldId id="273" r:id="rId8"/>
    <p:sldId id="274" r:id="rId9"/>
    <p:sldId id="269" r:id="rId10"/>
    <p:sldId id="275" r:id="rId11"/>
    <p:sldId id="276" r:id="rId12"/>
    <p:sldId id="277" r:id="rId13"/>
    <p:sldId id="26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5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0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2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92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7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0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5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0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06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Algorithms in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DTSA </a:t>
            </a:r>
            <a:r>
              <a:rPr lang="en-US" dirty="0" smtClean="0"/>
              <a:t>5510 </a:t>
            </a:r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(</a:t>
            </a:r>
            <a:r>
              <a:rPr lang="en-US" dirty="0" err="1" smtClean="0"/>
              <a:t>kmeans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82" y="2061557"/>
            <a:ext cx="4728087" cy="37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(hierarchical)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For hierarchical cluster I tuned </a:t>
            </a:r>
            <a:r>
              <a:rPr lang="en-US" sz="2400" dirty="0" err="1" smtClean="0"/>
              <a:t>hyperparameters</a:t>
            </a:r>
            <a:r>
              <a:rPr lang="en-US" sz="2400" dirty="0" smtClean="0"/>
              <a:t> via their distance measure and linkage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First model used cosine distance measure and complete linkage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Second model used ward distance</a:t>
            </a:r>
          </a:p>
          <a:p>
            <a:pPr lvl="2"/>
            <a:r>
              <a:rPr lang="en-US" sz="1600" dirty="0" smtClean="0"/>
              <a:t>Euclidean distance and linkage determined by least variance within groups</a:t>
            </a:r>
          </a:p>
        </p:txBody>
      </p:sp>
    </p:spTree>
    <p:extLst>
      <p:ext uri="{BB962C8B-B14F-4D97-AF65-F5344CB8AC3E}">
        <p14:creationId xmlns:p14="http://schemas.microsoft.com/office/powerpoint/2010/main" val="4294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(hierarchical)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88" y="2580898"/>
            <a:ext cx="4750045" cy="2618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11" y="2585646"/>
            <a:ext cx="4831869" cy="261413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49542" y="2239203"/>
            <a:ext cx="1027710" cy="398702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r>
              <a:rPr lang="en-US" sz="1600" dirty="0" smtClean="0"/>
              <a:t>Ward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21775" y="2239203"/>
            <a:ext cx="2277687" cy="3987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lvl="2" indent="0">
              <a:buFont typeface="Calibri" pitchFamily="34" charset="0"/>
              <a:buNone/>
            </a:pPr>
            <a:r>
              <a:rPr lang="en-US" sz="1600" smtClean="0"/>
              <a:t>Cosine-Complete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599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Results were a bit hard to interpret. </a:t>
            </a:r>
            <a:r>
              <a:rPr lang="en-US" dirty="0"/>
              <a:t>Idea wasn’t to check or predict seeds, but to see if we could do seeding in a </a:t>
            </a:r>
            <a:r>
              <a:rPr lang="en-US" dirty="0" smtClean="0"/>
              <a:t>better way</a:t>
            </a:r>
          </a:p>
          <a:p>
            <a:pPr lvl="1"/>
            <a:r>
              <a:rPr lang="en-US" dirty="0" smtClean="0"/>
              <a:t>Too many teams in a cluster</a:t>
            </a:r>
          </a:p>
          <a:p>
            <a:pPr lvl="1"/>
            <a:r>
              <a:rPr lang="en-US" dirty="0" smtClean="0"/>
              <a:t>Clusters weren’t ordered so that needed to be done manually</a:t>
            </a:r>
          </a:p>
          <a:p>
            <a:pPr lvl="1"/>
            <a:r>
              <a:rPr lang="en-US" dirty="0" smtClean="0"/>
              <a:t>Compared the results to actual seeds for 2025 season</a:t>
            </a:r>
          </a:p>
          <a:p>
            <a:pPr lvl="1"/>
            <a:r>
              <a:rPr lang="en-US" dirty="0" smtClean="0"/>
              <a:t>Cosine-Complete Hierarchical method produced the best results</a:t>
            </a:r>
          </a:p>
          <a:p>
            <a:r>
              <a:rPr lang="en-US" dirty="0" smtClean="0"/>
              <a:t>Further Work</a:t>
            </a:r>
          </a:p>
          <a:p>
            <a:pPr lvl="1"/>
            <a:r>
              <a:rPr lang="en-US" dirty="0" smtClean="0"/>
              <a:t>Lots of additional data could be modeled</a:t>
            </a:r>
          </a:p>
          <a:p>
            <a:pPr lvl="1"/>
            <a:r>
              <a:rPr lang="en-US" dirty="0" smtClean="0"/>
              <a:t>Get better at measuring strength of schedule and opponent performance</a:t>
            </a:r>
          </a:p>
          <a:p>
            <a:pPr lvl="1"/>
            <a:r>
              <a:rPr lang="en-US" dirty="0" smtClean="0"/>
              <a:t>Different algorithms like </a:t>
            </a:r>
            <a:r>
              <a:rPr lang="en-US" dirty="0" err="1" smtClean="0"/>
              <a:t>DBScan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20393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Encouraging Results</a:t>
            </a:r>
          </a:p>
          <a:p>
            <a:pPr lvl="1"/>
            <a:r>
              <a:rPr lang="en-US" dirty="0" smtClean="0"/>
              <a:t>The modeling didn’t come out as well as I hoped but I think there’s promise with this approach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Surprising findings</a:t>
            </a:r>
          </a:p>
          <a:p>
            <a:pPr lvl="2"/>
            <a:r>
              <a:rPr lang="en-US" dirty="0" smtClean="0"/>
              <a:t>Alabama State</a:t>
            </a:r>
          </a:p>
          <a:p>
            <a:pPr lvl="2"/>
            <a:r>
              <a:rPr lang="en-US" dirty="0" smtClean="0"/>
              <a:t>Texas A&amp;M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 believe we’ve shown that school and conference bias plays a role in </a:t>
            </a:r>
            <a:r>
              <a:rPr lang="en-US" u="sng" dirty="0" smtClean="0"/>
              <a:t>Selection Committee </a:t>
            </a:r>
            <a:r>
              <a:rPr lang="en-US" dirty="0" smtClean="0"/>
              <a:t>decisions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Need to find a better way to quantify my findings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911" y="2779828"/>
            <a:ext cx="36480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Motivation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Cleaning / EDA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Preprocessing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Modeling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Discussion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Conclusion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8516" y="5981333"/>
            <a:ext cx="4937760" cy="32387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Image</a:t>
            </a:r>
            <a:r>
              <a:rPr lang="en-US" dirty="0"/>
              <a:t>: </a:t>
            </a:r>
            <a:r>
              <a:rPr lang="en-US" dirty="0" smtClean="0"/>
              <a:t>Getty Images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04" y="1097280"/>
            <a:ext cx="3182282" cy="4773424"/>
          </a:xfrm>
        </p:spPr>
      </p:pic>
    </p:spTree>
    <p:extLst>
      <p:ext uri="{BB962C8B-B14F-4D97-AF65-F5344CB8AC3E}">
        <p14:creationId xmlns:p14="http://schemas.microsoft.com/office/powerpoint/2010/main" val="867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The NCAA March Madness Tournament selects 68 teams to play every year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Currently a group of ‘experts’ called the </a:t>
            </a:r>
            <a:r>
              <a:rPr lang="en-US" sz="2400" u="sng" dirty="0" smtClean="0"/>
              <a:t>Selection Committee</a:t>
            </a:r>
            <a:r>
              <a:rPr lang="en-US" sz="2400" dirty="0" smtClean="0"/>
              <a:t> selects the non-automatic qualifying teams, and groups them into seeds 1 - 16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Can we eliminate human bias from this process by developing unsupervised machine learning algorithms to group and seed these teams for us?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69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47495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 smtClean="0"/>
              <a:t>The data comes from the </a:t>
            </a:r>
            <a:r>
              <a:rPr lang="en-US" sz="2400" dirty="0" err="1" smtClean="0"/>
              <a:t>Kaggle</a:t>
            </a:r>
            <a:r>
              <a:rPr lang="en-US" sz="2400" dirty="0" smtClean="0"/>
              <a:t> competition: March Machine Learning Mania 2025</a:t>
            </a:r>
          </a:p>
          <a:p>
            <a:pPr lvl="2"/>
            <a:r>
              <a:rPr lang="en-US" sz="2000" dirty="0" smtClean="0"/>
              <a:t>This project is unrelated to the </a:t>
            </a:r>
            <a:r>
              <a:rPr lang="en-US" sz="2000" dirty="0" err="1" smtClean="0"/>
              <a:t>Kaggle</a:t>
            </a:r>
            <a:r>
              <a:rPr lang="en-US" sz="2000" dirty="0" smtClean="0"/>
              <a:t> competition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err="1" smtClean="0"/>
              <a:t>Kaggle</a:t>
            </a:r>
            <a:r>
              <a:rPr lang="en-US" sz="2400" dirty="0" smtClean="0"/>
              <a:t> provides 36 csv files for the completion but I only used the following:</a:t>
            </a:r>
          </a:p>
          <a:p>
            <a:pPr lvl="2"/>
            <a:r>
              <a:rPr lang="en-US" sz="2000" dirty="0" smtClean="0"/>
              <a:t>Mteams.csv</a:t>
            </a:r>
          </a:p>
          <a:p>
            <a:pPr lvl="2"/>
            <a:r>
              <a:rPr lang="en-US" sz="2000" dirty="0" smtClean="0"/>
              <a:t>MNCAATourneySeeds.csv</a:t>
            </a:r>
          </a:p>
          <a:p>
            <a:pPr lvl="2"/>
            <a:r>
              <a:rPr lang="en-US" sz="2000" dirty="0" smtClean="0"/>
              <a:t>MRegularSeasonDetailedResults.csv</a:t>
            </a:r>
          </a:p>
          <a:p>
            <a:pPr lvl="2"/>
            <a:r>
              <a:rPr lang="en-US" sz="2000" dirty="0" smtClean="0"/>
              <a:t>MTeamConferences.csv (decided against using)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After cleaning, transforming and engineering features, the final feature set for modeling includes 54 float variables</a:t>
            </a:r>
          </a:p>
        </p:txBody>
      </p:sp>
    </p:spTree>
    <p:extLst>
      <p:ext uri="{BB962C8B-B14F-4D97-AF65-F5344CB8AC3E}">
        <p14:creationId xmlns:p14="http://schemas.microsoft.com/office/powerpoint/2010/main" val="2185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/ Transforming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data fairly clean to begin with</a:t>
            </a:r>
          </a:p>
          <a:p>
            <a:pPr lvl="1"/>
            <a:r>
              <a:rPr lang="en-US" dirty="0" smtClean="0"/>
              <a:t>Initial cleaning required removing characters from seeds in the csv containing tournament seeds</a:t>
            </a:r>
          </a:p>
          <a:p>
            <a:pPr lvl="1"/>
            <a:r>
              <a:rPr lang="en-US" dirty="0" smtClean="0"/>
              <a:t>No missing data or imputation required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 smtClean="0"/>
              <a:t>Extensive work done to get data into a state for modeling</a:t>
            </a:r>
            <a:endParaRPr lang="en-US" dirty="0"/>
          </a:p>
          <a:p>
            <a:pPr lvl="1"/>
            <a:r>
              <a:rPr lang="en-US" dirty="0" smtClean="0"/>
              <a:t>Merge columns for winning and losing teams</a:t>
            </a:r>
          </a:p>
          <a:p>
            <a:pPr lvl="1"/>
            <a:r>
              <a:rPr lang="en-US" dirty="0" smtClean="0"/>
              <a:t>Merge columns for home and away games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266" y="2018694"/>
            <a:ext cx="22288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9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Distribution</a:t>
            </a:r>
          </a:p>
          <a:p>
            <a:pPr lvl="1"/>
            <a:r>
              <a:rPr lang="en-US" dirty="0" smtClean="0"/>
              <a:t>Reviewed histograms for all float columns to look for any issues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Relatively expected distributions, but some concerns about the scale of different variables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Noticed some odd gaps but no worrying outliers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985" y="1845734"/>
            <a:ext cx="4667249" cy="41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Generated a pair plot to investigate correlation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Problem areas with scores and all types of field goals attempted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Problem area with free throws and personal fouls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Concern about home-away splits</a:t>
            </a:r>
          </a:p>
          <a:p>
            <a:pPr lvl="1"/>
            <a:endParaRPr lang="en-US" dirty="0"/>
          </a:p>
          <a:p>
            <a:r>
              <a:rPr lang="en-US" dirty="0" smtClean="0"/>
              <a:t>Removed any features with correlation above 0.80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433" y="2062771"/>
            <a:ext cx="4272742" cy="38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Preprocessing to help reduce dimensionality</a:t>
            </a:r>
          </a:p>
          <a:p>
            <a:pPr lvl="1"/>
            <a:r>
              <a:rPr lang="en-US" dirty="0" smtClean="0"/>
              <a:t>After removing highly correlated variables, still have 54 features!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Used the decomposition technique of PCA to reduce features even further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Evaluated Cumulative Explained Variance Plot to decide on a feature space of 10 eigenvectors representing the most variance in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607" y="1845734"/>
            <a:ext cx="5337203" cy="33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0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Two primary approaches used for clustering into potential seeds</a:t>
            </a:r>
          </a:p>
          <a:p>
            <a:pPr lvl="2"/>
            <a:r>
              <a:rPr lang="en-US" sz="2000" dirty="0" err="1" smtClean="0"/>
              <a:t>Kmeans</a:t>
            </a:r>
            <a:r>
              <a:rPr lang="en-US" sz="2000" dirty="0" smtClean="0"/>
              <a:t> and Agglomerative/Hierarchical</a:t>
            </a:r>
          </a:p>
          <a:p>
            <a:pPr lvl="1"/>
            <a:r>
              <a:rPr lang="en-US" sz="2400" dirty="0" err="1" smtClean="0"/>
              <a:t>Kmeans</a:t>
            </a:r>
            <a:endParaRPr lang="en-US" sz="2400" dirty="0" smtClean="0"/>
          </a:p>
          <a:p>
            <a:pPr lvl="2"/>
            <a:r>
              <a:rPr lang="en-US" sz="2000" dirty="0" smtClean="0"/>
              <a:t>For </a:t>
            </a:r>
            <a:r>
              <a:rPr lang="en-US" sz="2000" dirty="0" err="1" smtClean="0"/>
              <a:t>kmeans</a:t>
            </a:r>
            <a:r>
              <a:rPr lang="en-US" sz="2000" dirty="0"/>
              <a:t> </a:t>
            </a:r>
            <a:r>
              <a:rPr lang="en-US" sz="2000" dirty="0" smtClean="0"/>
              <a:t>I experimented with different cluster sizes and number of initial configurations to try and reduce model inertia (sum of squares within cluster)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431" y="3802040"/>
            <a:ext cx="2840009" cy="2175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591" y="3774361"/>
            <a:ext cx="2868403" cy="21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3130</TotalTime>
  <Words>556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Unsupervised Algorithms in Machine Learning</vt:lpstr>
      <vt:lpstr>Table of Contents </vt:lpstr>
      <vt:lpstr>Motivation</vt:lpstr>
      <vt:lpstr>Data</vt:lpstr>
      <vt:lpstr>Cleaning / Transforming</vt:lpstr>
      <vt:lpstr>EDA</vt:lpstr>
      <vt:lpstr>EDA</vt:lpstr>
      <vt:lpstr>Preprocessing</vt:lpstr>
      <vt:lpstr>Modeling</vt:lpstr>
      <vt:lpstr>Modeling (kmeans)</vt:lpstr>
      <vt:lpstr>Modeling (hierarchical)</vt:lpstr>
      <vt:lpstr>Modeling (hierarchical)</vt:lpstr>
      <vt:lpstr>Discussion</vt:lpstr>
      <vt:lpstr>Conclusion</vt:lpstr>
    </vt:vector>
  </TitlesOfParts>
  <Company>UC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 All-Star Game Selection</dc:title>
  <dc:creator>Sidey, Colin</dc:creator>
  <cp:lastModifiedBy>Sidey, Colin</cp:lastModifiedBy>
  <cp:revision>45</cp:revision>
  <dcterms:created xsi:type="dcterms:W3CDTF">2025-03-03T20:52:02Z</dcterms:created>
  <dcterms:modified xsi:type="dcterms:W3CDTF">2025-04-29T03:52:27Z</dcterms:modified>
</cp:coreProperties>
</file>