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PT Sans Narrow" charset="0"/>
      <p:regular r:id="rId12"/>
      <p:bold r:id="rId13"/>
    </p:embeddedFont>
    <p:embeddedFont>
      <p:font typeface="Open Sans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0EBE35A-5431-4B21-B16B-869D4A96A538}">
  <a:tblStyle styleId="{E0EBE35A-5431-4B21-B16B-869D4A96A538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A625C49-7910-4DF9-9A49-1A7FF338EE64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721" autoAdjust="0"/>
  </p:normalViewPr>
  <p:slideViewPr>
    <p:cSldViewPr>
      <p:cViewPr>
        <p:scale>
          <a:sx n="100" d="100"/>
          <a:sy n="100" d="100"/>
        </p:scale>
        <p:origin x="-42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6861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PetWorld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SJSU CMPE 138 Team 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Abhishek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Madan (969)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Bhakti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Shah (916)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Siddharth Gore (037)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Xiaoyu Zhou (038) (LEAD)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00" y="1507350"/>
            <a:ext cx="11906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9668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PetWorld?</a:t>
            </a:r>
          </a:p>
        </p:txBody>
      </p:sp>
      <p:sp>
        <p:nvSpPr>
          <p:cNvPr id="74" name="Shape 74"/>
          <p:cNvSpPr/>
          <p:nvPr/>
        </p:nvSpPr>
        <p:spPr>
          <a:xfrm>
            <a:off x="3352800" y="2346450"/>
            <a:ext cx="1590900" cy="4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PET WORLD</a:t>
            </a:r>
          </a:p>
        </p:txBody>
      </p:sp>
      <p:sp>
        <p:nvSpPr>
          <p:cNvPr id="22" name="Oval 21"/>
          <p:cNvSpPr/>
          <p:nvPr/>
        </p:nvSpPr>
        <p:spPr>
          <a:xfrm>
            <a:off x="838200" y="2343150"/>
            <a:ext cx="914400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3512" y="3638550"/>
            <a:ext cx="914400" cy="8382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5633" y="173355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310515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447377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026" name="Picture 2" descr="C:\Users\abc\Desktop\HP_logo_nobox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5" y="1015380"/>
            <a:ext cx="947509" cy="7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bc\Desktop\WAG-logo-full-col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343150"/>
            <a:ext cx="568325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bc\Desktop\us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2" y="3714750"/>
            <a:ext cx="724678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6" idx="3"/>
          </p:cNvCxnSpPr>
          <p:nvPr/>
        </p:nvCxnSpPr>
        <p:spPr>
          <a:xfrm>
            <a:off x="1760314" y="1412565"/>
            <a:ext cx="1516286" cy="93058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6"/>
          </p:cNvCxnSpPr>
          <p:nvPr/>
        </p:nvCxnSpPr>
        <p:spPr>
          <a:xfrm>
            <a:off x="1752600" y="2762250"/>
            <a:ext cx="15240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6"/>
          </p:cNvCxnSpPr>
          <p:nvPr/>
        </p:nvCxnSpPr>
        <p:spPr>
          <a:xfrm flipV="1">
            <a:off x="1787912" y="3028950"/>
            <a:ext cx="1488688" cy="10287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1676400" y="2054535"/>
            <a:ext cx="1090350" cy="593415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Register Me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87912" y="2724150"/>
            <a:ext cx="117088" cy="111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Callout 40"/>
          <p:cNvSpPr/>
          <p:nvPr/>
        </p:nvSpPr>
        <p:spPr>
          <a:xfrm>
            <a:off x="3291468" y="1490161"/>
            <a:ext cx="1652232" cy="593415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Registered.</a:t>
            </a:r>
          </a:p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Your id: XX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35712" y="2724150"/>
            <a:ext cx="117088" cy="111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bc\Desktop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6253"/>
            <a:ext cx="1066800" cy="7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bc\Desktop\Office-Customer-Female-Dark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2895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bc\Desktop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7150"/>
            <a:ext cx="114300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4943700" y="1015380"/>
            <a:ext cx="999900" cy="132777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1" idx="1"/>
          </p:cNvCxnSpPr>
          <p:nvPr/>
        </p:nvCxnSpPr>
        <p:spPr>
          <a:xfrm flipH="1" flipV="1">
            <a:off x="4943700" y="2835152"/>
            <a:ext cx="847500" cy="148594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43700" y="2686049"/>
            <a:ext cx="2371500" cy="49530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9119" y="477504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Donors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77857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Adopters</a:t>
            </a:r>
            <a:endParaRPr lang="en-US" dirty="0"/>
          </a:p>
        </p:txBody>
      </p:sp>
      <p:pic>
        <p:nvPicPr>
          <p:cNvPr id="1032" name="Picture 8" descr="C:\Users\abc\Desktop\e164b89053669b4198aad05be156cbc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19" y="1223557"/>
            <a:ext cx="893762" cy="8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029200" y="2054535"/>
            <a:ext cx="1877219" cy="36481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Callout 57"/>
          <p:cNvSpPr/>
          <p:nvPr/>
        </p:nvSpPr>
        <p:spPr>
          <a:xfrm>
            <a:off x="7379625" y="630142"/>
            <a:ext cx="1090350" cy="593415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Register Me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847875" y="1962150"/>
            <a:ext cx="117088" cy="111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29200" y="2384549"/>
            <a:ext cx="117088" cy="111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C:\Users\abc\Desktop\Cartoon-Dog-Fid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" y="2286000"/>
            <a:ext cx="571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bc\Desktop\image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" y="3849092"/>
            <a:ext cx="623887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bc\Desktop\TN_hamster_02_11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" y="720223"/>
            <a:ext cx="687050" cy="5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Callout 64"/>
          <p:cNvSpPr/>
          <p:nvPr/>
        </p:nvSpPr>
        <p:spPr>
          <a:xfrm>
            <a:off x="7634245" y="2154994"/>
            <a:ext cx="1090350" cy="593415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I Need A Pet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0" name="Down Arrow Callout 29"/>
          <p:cNvSpPr/>
          <p:nvPr/>
        </p:nvSpPr>
        <p:spPr>
          <a:xfrm>
            <a:off x="3235712" y="514350"/>
            <a:ext cx="1641088" cy="121920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48199" y="20657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pic>
        <p:nvPicPr>
          <p:cNvPr id="71" name="Picture 6" descr="C:\Users\abc\Desktop\Office-Customer-Female-Dark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45" y="302272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val 71"/>
          <p:cNvSpPr/>
          <p:nvPr/>
        </p:nvSpPr>
        <p:spPr>
          <a:xfrm>
            <a:off x="1752600" y="1393949"/>
            <a:ext cx="117088" cy="111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Callout 91"/>
          <p:cNvSpPr/>
          <p:nvPr/>
        </p:nvSpPr>
        <p:spPr>
          <a:xfrm>
            <a:off x="1828800" y="759135"/>
            <a:ext cx="1090350" cy="593415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Approve Request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9512E-6 L 0.15642 0.0040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402 L -0.17048 0.0080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9.94441E-7 L -0.19688 0.073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36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5 -0.00402 L 0.19358 -0.06331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2965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108 C 0.01302 0.01389 0.02708 0.01636 0.0408 0.01883 C 0.04583 0.01976 0.05556 0.02131 0.05556 0.02223 C 0.14774 0.01976 0.23924 0.02439 0.33142 0.01636 C 0.33542 0.01636 0.32986 -0.00217 0.33299 -0.00803 C 0.33802 -0.01853 0.34757 -0.01761 0.35434 -0.02348 " pathEditMode="relative" rAng="0" ptsTypes="fffffA">
                                      <p:cBhvr>
                                        <p:cTn id="248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10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5627E-6 C -0.00973 -0.00432 -0.01737 -0.01451 -0.02743 -0.0176 C -0.03299 -0.02316 -0.03768 -0.03088 -0.04358 -0.03489 C -0.0533 -0.04169 -0.06302 -0.04385 -0.07188 -0.05219 C -0.08004 -0.0596 -0.08629 -0.06948 -0.09514 -0.07412 C -0.10209 -0.08523 -0.09757 -0.07937 -0.11007 -0.08925 C -0.11355 -0.09203 -0.11598 -0.09759 -0.11962 -0.10006 C -0.12448 -0.10407 -0.13039 -0.1084 -0.13577 -0.11087 C -0.14601 -0.12631 -0.15816 -0.1399 -0.1698 -0.15225 C -0.175 -0.16491 -0.18507 -0.17233 -0.19306 -0.18036 C -0.20469 -0.1924 -0.19271 -0.18128 -0.20243 -0.19363 C -0.20955 -0.20228 -0.21667 -0.21093 -0.22396 -0.21927 C -0.22969 -0.22606 -0.23438 -0.23502 -0.24028 -0.2412 C -0.24445 -0.2517 -0.25139 -0.26003 -0.25799 -0.26714 C -0.26424 -0.28227 -0.27743 -0.29493 -0.28507 -0.30605 C -0.28612 -0.3079 -0.28646 -0.3113 -0.28768 -0.31284 C -0.28924 -0.31501 -0.29167 -0.31531 -0.29323 -0.31686 C -0.30087 -0.32674 -0.30521 -0.34095 -0.31372 -0.3499 C -0.31684 -0.36504 -0.31233 -0.34651 -0.3191 -0.36288 C -0.32223 -0.3706 -0.32518 -0.38233 -0.32865 -0.39098 C -0.33021 -0.39499 -0.33212 -0.39963 -0.33403 -0.40395 C -0.3349 -0.40611 -0.33664 -0.41044 -0.33664 -0.41013 C -0.33907 -0.42279 -0.34323 -0.43885 -0.34323 -0.45182 L -0.34323 -0.47313 " pathEditMode="relative" rAng="0" ptsTypes="ffffffffffffffffffffffAA">
                                      <p:cBhvr>
                                        <p:cTn id="25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0" y="-2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17542E-6 L 0.16024 0.17388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8678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85 0.38727 C 0.41667 0.38912 0.42135 0.39036 0.42431 0.39592 C 0.43177 0.40982 0.43316 0.4302 0.44427 0.43699 C 0.44514 0.43916 0.44566 0.44163 0.4467 0.44348 C 0.44878 0.44688 0.45365 0.45213 0.45365 0.45244 C 0.45694 0.4617 0.45434 0.45645 0.45937 0.46294 C 0.46198 0.46664 0.46753 0.47405 0.46753 0.47436 C 0.4717 0.48548 0.46753 0.47652 0.47448 0.48486 C 0.4842 0.4966 0.49375 0.51019 0.5026 0.52378 C 0.50573 0.52841 0.50937 0.53582 0.51302 0.53891 C 0.5151 0.54076 0.51997 0.54323 0.51997 0.54354 C 0.52431 0.55528 0.52101 0.54848 0.53177 0.55837 C 0.53351 0.55991 0.53472 0.56331 0.53646 0.56516 C 0.54253 0.57257 0.54913 0.58029 0.55608 0.58462 C 0.56024 0.59234 0.56337 0.59357 0.56892 0.59759 C 0.58125 0.61921 0.6026 0.62662 0.61788 0.63866 C 0.62847 0.647 0.63906 0.65688 0.65052 0.66059 C 0.65694 0.66831 0.66302 0.6714 0.67049 0.67356 C 0.67986 0.67943 0.68889 0.68097 0.69844 0.68437 C 0.70833 0.68807 0.71753 0.69302 0.7276 0.69518 C 0.73715 0.70105 0.74878 0.70321 0.75903 0.70599 C 0.78733 0.70537 0.8158 0.70506 0.8441 0.70383 C 0.85122 0.70352 0.85747 0.69487 0.86406 0.69085 C 0.86667 0.68931 0.87101 0.68221 0.87101 0.68252 C 0.87448 0.67232 0.87622 0.67479 0.87795 0.66275 C 0.8776 0.62569 0.87569 0.58894 0.87569 0.55188 C 0.87569 0.46417 0.88767 0.48733 0.87569 0.4651 " pathEditMode="relative" rAng="0" ptsTypes="ffffffffffffffffffffffffffA">
                                      <p:cBhvr>
                                        <p:cTn id="305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15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2" grpId="0" animBg="1"/>
      <p:bldP spid="23" grpId="0" animBg="1"/>
      <p:bldP spid="3" grpId="0"/>
      <p:bldP spid="25" grpId="0"/>
      <p:bldP spid="26" grpId="0"/>
      <p:bldP spid="10" grpId="0" animBg="1"/>
      <p:bldP spid="10" grpId="1" animBg="1"/>
      <p:bldP spid="14" grpId="0" animBg="1"/>
      <p:bldP spid="14" grpId="1" animBg="1"/>
      <p:bldP spid="14" grpId="2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24" grpId="0"/>
      <p:bldP spid="27" grpId="0"/>
      <p:bldP spid="58" grpId="0" animBg="1"/>
      <p:bldP spid="58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5" grpId="0" animBg="1"/>
      <p:bldP spid="65" grpId="1" animBg="1"/>
      <p:bldP spid="30" grpId="0" animBg="1"/>
      <p:bldP spid="30" grpId="1" animBg="1"/>
      <p:bldP spid="31" grpId="0"/>
      <p:bldP spid="31" grpId="1"/>
      <p:bldP spid="72" grpId="0" animBg="1"/>
      <p:bldP spid="72" grpId="1" animBg="1"/>
      <p:bldP spid="72" grpId="2" animBg="1"/>
      <p:bldP spid="92" grpId="0" animBg="1"/>
      <p:bldP spid="9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id="97" name="Shape 97" descr="CMPE138_TEAM2_ER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00" y="53300"/>
            <a:ext cx="7403773" cy="4709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 flipV="1">
            <a:off x="5676900" y="1885950"/>
            <a:ext cx="0" cy="1524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410200" y="1733550"/>
            <a:ext cx="533400" cy="152400"/>
          </a:xfrm>
          <a:prstGeom prst="ellips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8294" y="1701284"/>
            <a:ext cx="621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Request_id</a:t>
            </a:r>
            <a:endParaRPr lang="en-US" sz="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209550"/>
            <a:ext cx="1524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4705350"/>
            <a:ext cx="22860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48300" y="1853684"/>
            <a:ext cx="457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05600" y="200608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7325" y="337768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6550" y="3886458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4825" y="337768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97400" y="2940050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6694" y="3816350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pic>
        <p:nvPicPr>
          <p:cNvPr id="103" name="Shape 103" descr="tables sche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25" y="-4749"/>
            <a:ext cx="5457649" cy="50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Normalization Discussion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</a:t>
            </a:r>
            <a:r>
              <a:rPr lang="en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2NF: YES			3NF: YES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CUSTOMER: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  		</a:t>
            </a:r>
          </a:p>
        </p:txBody>
      </p:sp>
      <p:graphicFrame>
        <p:nvGraphicFramePr>
          <p:cNvPr id="110" name="Shape 110"/>
          <p:cNvGraphicFramePr/>
          <p:nvPr>
            <p:extLst>
              <p:ext uri="{D42A27DB-BD31-4B8C-83A1-F6EECF244321}">
                <p14:modId xmlns:p14="http://schemas.microsoft.com/office/powerpoint/2010/main" val="535915138"/>
              </p:ext>
            </p:extLst>
          </p:nvPr>
        </p:nvGraphicFramePr>
        <p:xfrm>
          <a:off x="1704475" y="1266325"/>
          <a:ext cx="2247900" cy="266700"/>
        </p:xfrm>
        <a:graphic>
          <a:graphicData uri="http://schemas.openxmlformats.org/drawingml/2006/table">
            <a:tbl>
              <a:tblPr>
                <a:noFill/>
                <a:tableStyleId>{E0EBE35A-5431-4B21-B16B-869D4A96A538}</a:tableStyleId>
              </a:tblPr>
              <a:tblGrid>
                <a:gridCol w="771525"/>
                <a:gridCol w="742950"/>
                <a:gridCol w="733425"/>
              </a:tblGrid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ZIP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</a:tr>
            </a:tbl>
          </a:graphicData>
        </a:graphic>
      </p:graphicFrame>
      <p:graphicFrame>
        <p:nvGraphicFramePr>
          <p:cNvPr id="111" name="Shape 111"/>
          <p:cNvGraphicFramePr/>
          <p:nvPr>
            <p:extLst>
              <p:ext uri="{D42A27DB-BD31-4B8C-83A1-F6EECF244321}">
                <p14:modId xmlns:p14="http://schemas.microsoft.com/office/powerpoint/2010/main" val="2241811119"/>
              </p:ext>
            </p:extLst>
          </p:nvPr>
        </p:nvGraphicFramePr>
        <p:xfrm>
          <a:off x="1704475" y="2100675"/>
          <a:ext cx="4343400" cy="279400"/>
        </p:xfrm>
        <a:graphic>
          <a:graphicData uri="http://schemas.openxmlformats.org/drawingml/2006/table">
            <a:tbl>
              <a:tblPr>
                <a:noFill/>
                <a:tableStyleId>{E0EBE35A-5431-4B21-B16B-869D4A96A538}</a:tableStyleId>
              </a:tblPr>
              <a:tblGrid>
                <a:gridCol w="1181100"/>
                <a:gridCol w="781050"/>
                <a:gridCol w="781050"/>
                <a:gridCol w="800100"/>
                <a:gridCol w="800100"/>
              </a:tblGrid>
              <a:tr h="2794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O_NAME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O_EMAIL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O_PHONE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O_ZIP</a:t>
                      </a:r>
                    </a:p>
                  </a:txBody>
                  <a:tcPr marL="25400" marR="25400" marT="25400" marB="25400" anchor="b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3777960734"/>
              </p:ext>
            </p:extLst>
          </p:nvPr>
        </p:nvGraphicFramePr>
        <p:xfrm>
          <a:off x="1704475" y="2947725"/>
          <a:ext cx="4857750" cy="294640"/>
        </p:xfrm>
        <a:graphic>
          <a:graphicData uri="http://schemas.openxmlformats.org/drawingml/2006/table">
            <a:tbl>
              <a:tblPr>
                <a:noFill/>
                <a:tableStyleId>{E0EBE35A-5431-4B21-B16B-869D4A96A538}</a:tableStyleId>
              </a:tblPr>
              <a:tblGrid>
                <a:gridCol w="733425"/>
                <a:gridCol w="904875"/>
                <a:gridCol w="866775"/>
                <a:gridCol w="857250"/>
                <a:gridCol w="857250"/>
                <a:gridCol w="6381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C_FNAME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C_LNAME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C_EMAIL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C_PHONE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C_ZIP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113" name="Shape 113"/>
          <p:cNvGraphicFramePr/>
          <p:nvPr>
            <p:extLst>
              <p:ext uri="{D42A27DB-BD31-4B8C-83A1-F6EECF244321}">
                <p14:modId xmlns:p14="http://schemas.microsoft.com/office/powerpoint/2010/main" val="359933849"/>
              </p:ext>
            </p:extLst>
          </p:nvPr>
        </p:nvGraphicFramePr>
        <p:xfrm>
          <a:off x="1704475" y="3653600"/>
          <a:ext cx="5950900" cy="319786"/>
        </p:xfrm>
        <a:graphic>
          <a:graphicData uri="http://schemas.openxmlformats.org/drawingml/2006/table">
            <a:tbl>
              <a:tblPr>
                <a:noFill/>
                <a:tableStyleId>{FA625C49-7910-4DF9-9A49-1A7FF338EE64}</a:tableStyleId>
              </a:tblPr>
              <a:tblGrid>
                <a:gridCol w="755300"/>
                <a:gridCol w="860900"/>
                <a:gridCol w="1247775"/>
                <a:gridCol w="981075"/>
                <a:gridCol w="590550"/>
                <a:gridCol w="638175"/>
                <a:gridCol w="877125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A_AGE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A_COLOR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A_GENDER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BREED_ID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Normalization Discussion (con’t)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BREED: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</a:t>
            </a:r>
            <a:r>
              <a:rPr lang="en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2NF: YES			3NF: YES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MEDICAL_HISTORY: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NO (further normalization would result into too many small tables)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ADOPTION_HISTORY: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NO (No PK.  we don’t need PK here.)  		</a:t>
            </a:r>
          </a:p>
        </p:txBody>
      </p:sp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1964186555"/>
              </p:ext>
            </p:extLst>
          </p:nvPr>
        </p:nvGraphicFramePr>
        <p:xfrm>
          <a:off x="1584150" y="1266325"/>
          <a:ext cx="2436475" cy="319786"/>
        </p:xfrm>
        <a:graphic>
          <a:graphicData uri="http://schemas.openxmlformats.org/drawingml/2006/table">
            <a:tbl>
              <a:tblPr>
                <a:noFill/>
                <a:tableStyleId>{FA625C49-7910-4DF9-9A49-1A7FF338EE64}</a:tableStyleId>
              </a:tblPr>
              <a:tblGrid>
                <a:gridCol w="755300"/>
                <a:gridCol w="860900"/>
                <a:gridCol w="820275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B_ANIMAL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B_BREED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>
            <p:extLst>
              <p:ext uri="{D42A27DB-BD31-4B8C-83A1-F6EECF244321}">
                <p14:modId xmlns:p14="http://schemas.microsoft.com/office/powerpoint/2010/main" val="2858922272"/>
              </p:ext>
            </p:extLst>
          </p:nvPr>
        </p:nvGraphicFramePr>
        <p:xfrm>
          <a:off x="1584150" y="2109525"/>
          <a:ext cx="6229350" cy="319786"/>
        </p:xfrm>
        <a:graphic>
          <a:graphicData uri="http://schemas.openxmlformats.org/drawingml/2006/table">
            <a:tbl>
              <a:tblPr>
                <a:noFill/>
                <a:tableStyleId>{FA625C49-7910-4DF9-9A49-1A7FF338EE64}</a:tableStyleId>
              </a:tblPr>
              <a:tblGrid>
                <a:gridCol w="1162050"/>
                <a:gridCol w="1400175"/>
                <a:gridCol w="1076325"/>
                <a:gridCol w="981075"/>
                <a:gridCol w="1609725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REQUEST_ID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REQUESTER_ID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BREED_ID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ANIMAL_ID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APPROVAL_STATUS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122" name="Shape 122"/>
          <p:cNvGraphicFramePr/>
          <p:nvPr>
            <p:extLst>
              <p:ext uri="{D42A27DB-BD31-4B8C-83A1-F6EECF244321}">
                <p14:modId xmlns:p14="http://schemas.microsoft.com/office/powerpoint/2010/main" val="2183011258"/>
              </p:ext>
            </p:extLst>
          </p:nvPr>
        </p:nvGraphicFramePr>
        <p:xfrm>
          <a:off x="1876925" y="2952725"/>
          <a:ext cx="5076825" cy="319786"/>
        </p:xfrm>
        <a:graphic>
          <a:graphicData uri="http://schemas.openxmlformats.org/drawingml/2006/table">
            <a:tbl>
              <a:tblPr>
                <a:noFill/>
                <a:tableStyleId>{E0EBE35A-5431-4B21-B16B-869D4A96A538}</a:tableStyleId>
              </a:tblPr>
              <a:tblGrid>
                <a:gridCol w="895350"/>
                <a:gridCol w="1619250"/>
                <a:gridCol w="1647825"/>
                <a:gridCol w="914400"/>
              </a:tblGrid>
              <a:tr h="279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ANIMAL_ID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VACCINATION_TYPE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VACCINATION_DATE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DISEASE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433830339"/>
              </p:ext>
            </p:extLst>
          </p:nvPr>
        </p:nvGraphicFramePr>
        <p:xfrm>
          <a:off x="2029325" y="3653600"/>
          <a:ext cx="5467350" cy="319786"/>
        </p:xfrm>
        <a:graphic>
          <a:graphicData uri="http://schemas.openxmlformats.org/drawingml/2006/table">
            <a:tbl>
              <a:tblPr>
                <a:noFill/>
                <a:tableStyleId>{E0EBE35A-5431-4B21-B16B-869D4A96A538}</a:tableStyleId>
              </a:tblPr>
              <a:tblGrid>
                <a:gridCol w="819150"/>
                <a:gridCol w="923925"/>
                <a:gridCol w="1504950"/>
                <a:gridCol w="1266825"/>
                <a:gridCol w="952500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ORG_ID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CUST_ID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ADOPTION_DATE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ADOPTER_ID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PET_ID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697800" y="1805900"/>
            <a:ext cx="33903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Demo Time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descr="downloa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501795"/>
            <a:ext cx="4513049" cy="41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" y="-124300"/>
            <a:ext cx="91281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126</Words>
  <Application>Microsoft Office PowerPoint</Application>
  <PresentationFormat>On-screen Show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PT Sans Narrow</vt:lpstr>
      <vt:lpstr>Open Sans</vt:lpstr>
      <vt:lpstr>tropic</vt:lpstr>
      <vt:lpstr> PetWorld SJSU CMPE 138 Team 2</vt:lpstr>
      <vt:lpstr>What is PetWorld?</vt:lpstr>
      <vt:lpstr>ERD</vt:lpstr>
      <vt:lpstr>Tables</vt:lpstr>
      <vt:lpstr>Normalization Discussion</vt:lpstr>
      <vt:lpstr>Normalization Discussion (con’t)</vt:lpstr>
      <vt:lpstr>Demo Time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PetWorld SJSU CMPE 138 Team 2</dc:title>
  <dc:creator>ABHISHEK</dc:creator>
  <cp:lastModifiedBy>abc</cp:lastModifiedBy>
  <cp:revision>18</cp:revision>
  <dcterms:modified xsi:type="dcterms:W3CDTF">2016-12-05T19:18:04Z</dcterms:modified>
</cp:coreProperties>
</file>