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68797CA-297B-44A7-AC59-1C6568B54861}">
  <a:tblStyle styleId="{B68797CA-297B-44A7-AC59-1C6568B54861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80B8764-762F-4783-A843-F138AC6D7D03}" styleName="Table_1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b="1" i="0" sz="13000" u="none" cap="none" strike="noStrik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b="1" sz="13000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2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5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b="0" sz="54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42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4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b="0" i="0" sz="2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b="0" i="0" sz="2400" u="none" cap="none" strike="noStrik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Relationship Id="rId11" Type="http://schemas.openxmlformats.org/officeDocument/2006/relationships/image" Target="../media/image07.png"/><Relationship Id="rId10" Type="http://schemas.openxmlformats.org/officeDocument/2006/relationships/image" Target="../media/image05.png"/><Relationship Id="rId12" Type="http://schemas.openxmlformats.org/officeDocument/2006/relationships/image" Target="../media/image13.jpg"/><Relationship Id="rId9" Type="http://schemas.openxmlformats.org/officeDocument/2006/relationships/image" Target="../media/image00.png"/><Relationship Id="rId5" Type="http://schemas.openxmlformats.org/officeDocument/2006/relationships/image" Target="../media/image06.png"/><Relationship Id="rId6" Type="http://schemas.openxmlformats.org/officeDocument/2006/relationships/image" Target="../media/image02.png"/><Relationship Id="rId7" Type="http://schemas.openxmlformats.org/officeDocument/2006/relationships/image" Target="../media/image03.png"/><Relationship Id="rId8" Type="http://schemas.openxmlformats.org/officeDocument/2006/relationships/image" Target="../media/image0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54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PetWorld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SJSU CMPE 138 Team 2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Abhishek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Madan (969)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Bhakti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Shah (916)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Siddharth Gore (037)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Xiaoyu Zhou (038) (LEAD)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000" y="1507350"/>
            <a:ext cx="1190624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0"/>
            <a:ext cx="49667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is PetWorld?</a:t>
            </a:r>
          </a:p>
        </p:txBody>
      </p:sp>
      <p:sp>
        <p:nvSpPr>
          <p:cNvPr id="74" name="Shape 74"/>
          <p:cNvSpPr/>
          <p:nvPr/>
        </p:nvSpPr>
        <p:spPr>
          <a:xfrm>
            <a:off x="3352800" y="2346450"/>
            <a:ext cx="1590900" cy="4505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 WORLD</a:t>
            </a:r>
          </a:p>
        </p:txBody>
      </p:sp>
      <p:sp>
        <p:nvSpPr>
          <p:cNvPr id="75" name="Shape 75"/>
          <p:cNvSpPr/>
          <p:nvPr/>
        </p:nvSpPr>
        <p:spPr>
          <a:xfrm>
            <a:off x="838200" y="2343150"/>
            <a:ext cx="914400" cy="838199"/>
          </a:xfrm>
          <a:prstGeom prst="ellipse">
            <a:avLst/>
          </a:prstGeom>
          <a:solidFill>
            <a:srgbClr val="EBD2EF"/>
          </a:solidFill>
          <a:ln cap="flat" cmpd="sng" w="2540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873512" y="3638550"/>
            <a:ext cx="914400" cy="838199"/>
          </a:xfrm>
          <a:prstGeom prst="ellipse">
            <a:avLst/>
          </a:prstGeom>
          <a:solidFill>
            <a:srgbClr val="C5F1E8"/>
          </a:solidFill>
          <a:ln cap="flat" cmpd="sng" w="25400">
            <a:solidFill>
              <a:srgbClr val="52D4B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705633" y="1733550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762000" y="3105150"/>
            <a:ext cx="11993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38200" y="4473773"/>
            <a:ext cx="9605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</a:p>
        </p:txBody>
      </p:sp>
      <p:pic>
        <p:nvPicPr>
          <p:cNvPr descr="C:\Users\abc\Desktop\HP_logo_nobox-1.png"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4" y="1015379"/>
            <a:ext cx="947509" cy="794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c\Desktop\WAG-logo-full-color.png"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875" y="2343150"/>
            <a:ext cx="568324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c\Desktop\user-icon.png" id="82" name="Shape 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1721" y="3714750"/>
            <a:ext cx="724677" cy="655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>
            <a:stCxn id="80" idx="3"/>
          </p:cNvCxnSpPr>
          <p:nvPr/>
        </p:nvCxnSpPr>
        <p:spPr>
          <a:xfrm>
            <a:off x="1760314" y="1412564"/>
            <a:ext cx="1516200" cy="930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84" name="Shape 84"/>
          <p:cNvCxnSpPr>
            <a:stCxn id="75" idx="6"/>
          </p:cNvCxnSpPr>
          <p:nvPr/>
        </p:nvCxnSpPr>
        <p:spPr>
          <a:xfrm>
            <a:off x="1752600" y="2762249"/>
            <a:ext cx="15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85" name="Shape 85"/>
          <p:cNvCxnSpPr>
            <a:stCxn id="76" idx="6"/>
          </p:cNvCxnSpPr>
          <p:nvPr/>
        </p:nvCxnSpPr>
        <p:spPr>
          <a:xfrm flipH="1" rot="10800000">
            <a:off x="1787912" y="3028949"/>
            <a:ext cx="14886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86" name="Shape 86"/>
          <p:cNvSpPr/>
          <p:nvPr/>
        </p:nvSpPr>
        <p:spPr>
          <a:xfrm>
            <a:off x="1676400" y="2054534"/>
            <a:ext cx="1090349" cy="593415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 Me</a:t>
            </a:r>
          </a:p>
        </p:txBody>
      </p:sp>
      <p:sp>
        <p:nvSpPr>
          <p:cNvPr id="87" name="Shape 87"/>
          <p:cNvSpPr/>
          <p:nvPr/>
        </p:nvSpPr>
        <p:spPr>
          <a:xfrm>
            <a:off x="1787911" y="2724150"/>
            <a:ext cx="117088" cy="111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291467" y="1490161"/>
            <a:ext cx="1652231" cy="593415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Registered.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id: XX</a:t>
            </a:r>
          </a:p>
        </p:txBody>
      </p:sp>
      <p:sp>
        <p:nvSpPr>
          <p:cNvPr id="89" name="Shape 89"/>
          <p:cNvSpPr/>
          <p:nvPr/>
        </p:nvSpPr>
        <p:spPr>
          <a:xfrm>
            <a:off x="3235711" y="2724150"/>
            <a:ext cx="117088" cy="111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bc\Desktop\Office-Client-Female-Light-icon.png" id="90" name="Shape 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3600" y="246253"/>
            <a:ext cx="1066799" cy="787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c\Desktop\Office-Customer-Female-Dark-icon.png" id="91" name="Shape 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39000" y="3028950"/>
            <a:ext cx="762000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c\Desktop\images.jpg" id="92" name="Shape 9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1200" y="3867150"/>
            <a:ext cx="1143000" cy="907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 flipH="1">
            <a:off x="4943700" y="1015379"/>
            <a:ext cx="999899" cy="132776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4" name="Shape 94"/>
          <p:cNvCxnSpPr>
            <a:stCxn id="92" idx="1"/>
          </p:cNvCxnSpPr>
          <p:nvPr/>
        </p:nvCxnSpPr>
        <p:spPr>
          <a:xfrm rot="10800000">
            <a:off x="4943700" y="2835196"/>
            <a:ext cx="847500" cy="14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4943700" y="2686048"/>
            <a:ext cx="2371499" cy="49530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96" name="Shape 96"/>
          <p:cNvSpPr txBox="1"/>
          <p:nvPr/>
        </p:nvSpPr>
        <p:spPr>
          <a:xfrm>
            <a:off x="1739118" y="4775044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Donors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781800" y="477857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Adopters</a:t>
            </a:r>
          </a:p>
        </p:txBody>
      </p:sp>
      <p:pic>
        <p:nvPicPr>
          <p:cNvPr descr="C:\Users\abc\Desktop\e164b89053669b4198aad05be156cbc7.png" id="98" name="Shape 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06418" y="1223557"/>
            <a:ext cx="893762" cy="860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 flipH="1">
            <a:off x="5029199" y="2054534"/>
            <a:ext cx="1877219" cy="36481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0" name="Shape 100"/>
          <p:cNvSpPr/>
          <p:nvPr/>
        </p:nvSpPr>
        <p:spPr>
          <a:xfrm>
            <a:off x="7379625" y="630141"/>
            <a:ext cx="1090349" cy="593415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 Me</a:t>
            </a:r>
          </a:p>
        </p:txBody>
      </p:sp>
      <p:sp>
        <p:nvSpPr>
          <p:cNvPr id="101" name="Shape 101"/>
          <p:cNvSpPr/>
          <p:nvPr/>
        </p:nvSpPr>
        <p:spPr>
          <a:xfrm>
            <a:off x="6847875" y="1962150"/>
            <a:ext cx="117088" cy="111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5029200" y="2384549"/>
            <a:ext cx="117088" cy="111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bc\Desktop\Cartoon-Dog-Fido.png" id="103" name="Shape 10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132" y="2286000"/>
            <a:ext cx="571500" cy="9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c\Desktop\images.png" id="104" name="Shape 10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950" y="3849092"/>
            <a:ext cx="623887" cy="56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bc\Desktop\TN_hamster_02_116.jpg" id="105" name="Shape 1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51" y="720222"/>
            <a:ext cx="687049" cy="55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7634245" y="2154993"/>
            <a:ext cx="1090349" cy="593415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 Need A Pet</a:t>
            </a:r>
          </a:p>
        </p:txBody>
      </p:sp>
      <p:sp>
        <p:nvSpPr>
          <p:cNvPr id="107" name="Shape 107"/>
          <p:cNvSpPr/>
          <p:nvPr/>
        </p:nvSpPr>
        <p:spPr>
          <a:xfrm>
            <a:off x="3235711" y="514350"/>
            <a:ext cx="1641087" cy="1219199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25400">
            <a:solidFill>
              <a:srgbClr val="AE4E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448198" y="206572"/>
            <a:ext cx="10534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</a:p>
        </p:txBody>
      </p:sp>
      <p:pic>
        <p:nvPicPr>
          <p:cNvPr descr="C:\Users\abc\Desktop\Office-Customer-Female-Dark-icon.png" id="109" name="Shape 1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53245" y="3022719"/>
            <a:ext cx="762000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752600" y="1393949"/>
            <a:ext cx="117088" cy="111000"/>
          </a:xfrm>
          <a:prstGeom prst="ellipse">
            <a:avLst/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828800" y="759135"/>
            <a:ext cx="1090349" cy="593415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Approve Request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56800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ERD</a:t>
            </a:r>
          </a:p>
        </p:txBody>
      </p:sp>
      <p:pic>
        <p:nvPicPr>
          <p:cNvPr descr="CMPE138_TEAM2_ERD.jpeg"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6400" y="53300"/>
            <a:ext cx="7403773" cy="4709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 rot="10800000">
            <a:off x="5676900" y="1885950"/>
            <a:ext cx="0" cy="152399"/>
          </a:xfrm>
          <a:prstGeom prst="straightConnector1">
            <a:avLst/>
          </a:prstGeom>
          <a:noFill/>
          <a:ln cap="flat" cmpd="sng" w="12700">
            <a:solidFill>
              <a:srgbClr val="342E2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Shape 119"/>
          <p:cNvSpPr/>
          <p:nvPr/>
        </p:nvSpPr>
        <p:spPr>
          <a:xfrm>
            <a:off x="5410200" y="1733550"/>
            <a:ext cx="533399" cy="152399"/>
          </a:xfrm>
          <a:prstGeom prst="ellipse">
            <a:avLst/>
          </a:prstGeom>
          <a:noFill/>
          <a:ln cap="flat" cmpd="sng" w="12700">
            <a:solidFill>
              <a:srgbClr val="342E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398294" y="1701283"/>
            <a:ext cx="62150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Request_id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1752600" y="209550"/>
            <a:ext cx="1523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3200400" y="4705350"/>
            <a:ext cx="228600" cy="0"/>
          </a:xfrm>
          <a:prstGeom prst="straightConnector1">
            <a:avLst/>
          </a:prstGeom>
          <a:noFill/>
          <a:ln cap="flat" cmpd="sng" w="9525">
            <a:solidFill>
              <a:srgbClr val="342E2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" name="Shape 123"/>
          <p:cNvCxnSpPr/>
          <p:nvPr/>
        </p:nvCxnSpPr>
        <p:spPr>
          <a:xfrm>
            <a:off x="5448300" y="1853683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342E2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4" name="Shape 124"/>
          <p:cNvSpPr txBox="1"/>
          <p:nvPr/>
        </p:nvSpPr>
        <p:spPr>
          <a:xfrm>
            <a:off x="6705600" y="2006083"/>
            <a:ext cx="76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37325" y="3377683"/>
            <a:ext cx="76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686550" y="3886457"/>
            <a:ext cx="76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314825" y="3377683"/>
            <a:ext cx="76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597400" y="2940050"/>
            <a:ext cx="76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776694" y="3816350"/>
            <a:ext cx="7619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Tables</a:t>
            </a:r>
          </a:p>
        </p:txBody>
      </p:sp>
      <p:pic>
        <p:nvPicPr>
          <p:cNvPr descr="tables schema.png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725" y="-4749"/>
            <a:ext cx="5457649" cy="50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Normalization Discussion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25"/>
            <a:ext cx="8520599" cy="34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			2NF: YES			3NF: YES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2NF: YES			3NF: YES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CUSTOMER: 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			2NF: YES			3NF: YES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			2NF: YES			3NF: YES  		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1704475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{B68797CA-297B-44A7-AC59-1C6568B54861}</a:tableStyleId>
              </a:tblPr>
              <a:tblGrid>
                <a:gridCol w="771525"/>
                <a:gridCol w="742950"/>
                <a:gridCol w="733425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sng" cap="none" strike="noStrike">
                          <a:solidFill>
                            <a:srgbClr val="00704E"/>
                          </a:solidFill>
                        </a:rPr>
                        <a:t>ZIP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704E"/>
                          </a:solidFill>
                        </a:rPr>
                        <a:t>CITY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704E"/>
                          </a:solidFill>
                        </a:rPr>
                        <a:t>STATE</a:t>
                      </a:r>
                    </a:p>
                  </a:txBody>
                  <a:tcPr marT="25400" marB="25400" marR="25400" marL="25400" anchor="b"/>
                </a:tc>
              </a:tr>
            </a:tbl>
          </a:graphicData>
        </a:graphic>
      </p:graphicFrame>
      <p:graphicFrame>
        <p:nvGraphicFramePr>
          <p:cNvPr id="143" name="Shape 143"/>
          <p:cNvGraphicFramePr/>
          <p:nvPr/>
        </p:nvGraphicFramePr>
        <p:xfrm>
          <a:off x="1704475" y="210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{B68797CA-297B-44A7-AC59-1C6568B54861}</a:tableStyleId>
              </a:tblPr>
              <a:tblGrid>
                <a:gridCol w="1181100"/>
                <a:gridCol w="781050"/>
                <a:gridCol w="781050"/>
                <a:gridCol w="800100"/>
                <a:gridCol w="800100"/>
              </a:tblGrid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sng" cap="none" strike="noStrike">
                          <a:solidFill>
                            <a:srgbClr val="00704E"/>
                          </a:solidFill>
                        </a:rPr>
                        <a:t>O_ID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704E"/>
                          </a:solidFill>
                        </a:rPr>
                        <a:t>O_NAME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704E"/>
                          </a:solidFill>
                        </a:rPr>
                        <a:t>O_EMAIL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704E"/>
                          </a:solidFill>
                        </a:rPr>
                        <a:t>O_PHONE</a:t>
                      </a:r>
                    </a:p>
                  </a:txBody>
                  <a:tcPr marT="25400" marB="25400" marR="25400" marL="2540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704E"/>
                          </a:solidFill>
                        </a:rPr>
                        <a:t>O_ZIP</a:t>
                      </a:r>
                    </a:p>
                  </a:txBody>
                  <a:tcPr marT="25400" marB="25400" marR="25400" marL="25400" anchor="b"/>
                </a:tc>
              </a:tr>
            </a:tbl>
          </a:graphicData>
        </a:graphic>
      </p:graphicFrame>
      <p:graphicFrame>
        <p:nvGraphicFramePr>
          <p:cNvPr id="144" name="Shape 144"/>
          <p:cNvGraphicFramePr/>
          <p:nvPr/>
        </p:nvGraphicFramePr>
        <p:xfrm>
          <a:off x="1704475" y="294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{B68797CA-297B-44A7-AC59-1C6568B54861}</a:tableStyleId>
              </a:tblPr>
              <a:tblGrid>
                <a:gridCol w="733425"/>
                <a:gridCol w="904875"/>
                <a:gridCol w="866775"/>
                <a:gridCol w="857250"/>
                <a:gridCol w="857250"/>
                <a:gridCol w="638175"/>
              </a:tblGrid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rgbClr val="00704E"/>
                          </a:solidFill>
                        </a:rPr>
                        <a:t>C_ID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C_FNAME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C_LNAME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C_EMAIL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C_PHONE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C_ZIP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5" name="Shape 145"/>
          <p:cNvGraphicFramePr/>
          <p:nvPr/>
        </p:nvGraphicFramePr>
        <p:xfrm>
          <a:off x="1704475" y="36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{980B8764-762F-4783-A843-F138AC6D7D03}</a:tableStyleId>
              </a:tblPr>
              <a:tblGrid>
                <a:gridCol w="755300"/>
                <a:gridCol w="860900"/>
                <a:gridCol w="1247775"/>
                <a:gridCol w="981075"/>
                <a:gridCol w="590550"/>
                <a:gridCol w="638175"/>
                <a:gridCol w="877125"/>
              </a:tblGrid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rgbClr val="00704E"/>
                          </a:solidFill>
                        </a:rPr>
                        <a:t>A_ID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A_AGE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A_COLOR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A_GENDER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O_ID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C_ID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BREED_ID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Normalization Discussion (con’t)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BREED: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			2NF: YES			3NF: YES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2NF: YES			3NF: YES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MEDICAL_HISTORY: 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YES			2NF: NO (further normalization would result into too many small tables)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ADOPTION_HISTORY: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1NF: NO (No PK.  we don’t need PK here.)  		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1584150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{980B8764-762F-4783-A843-F138AC6D7D03}</a:tableStyleId>
              </a:tblPr>
              <a:tblGrid>
                <a:gridCol w="755300"/>
                <a:gridCol w="860900"/>
                <a:gridCol w="820275"/>
              </a:tblGrid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rgbClr val="00704E"/>
                          </a:solidFill>
                        </a:rPr>
                        <a:t>B_ID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B_ANIMAL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B_BREED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1584150" y="210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{980B8764-762F-4783-A843-F138AC6D7D03}</a:tableStyleId>
              </a:tblPr>
              <a:tblGrid>
                <a:gridCol w="1162050"/>
                <a:gridCol w="1400175"/>
                <a:gridCol w="1076325"/>
                <a:gridCol w="981075"/>
                <a:gridCol w="1609725"/>
              </a:tblGrid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rgbClr val="00704E"/>
                          </a:solidFill>
                        </a:rPr>
                        <a:t>REQUEST_ID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REQUESTER_ID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BREED_ID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ANIMAL_ID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APPROVAL_STATUS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54" name="Shape 154"/>
          <p:cNvGraphicFramePr/>
          <p:nvPr/>
        </p:nvGraphicFramePr>
        <p:xfrm>
          <a:off x="1876925" y="29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{B68797CA-297B-44A7-AC59-1C6568B54861}</a:tableStyleId>
              </a:tblPr>
              <a:tblGrid>
                <a:gridCol w="895350"/>
                <a:gridCol w="1619250"/>
                <a:gridCol w="1647825"/>
                <a:gridCol w="914400"/>
              </a:tblGrid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rgbClr val="00704E"/>
                          </a:solidFill>
                        </a:rPr>
                        <a:t>ANIMAL_ID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rgbClr val="00704E"/>
                          </a:solidFill>
                        </a:rPr>
                        <a:t>VACCINATION_TYPE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VACCINATION_DATE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DISEASE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55" name="Shape 155"/>
          <p:cNvGraphicFramePr/>
          <p:nvPr/>
        </p:nvGraphicFramePr>
        <p:xfrm>
          <a:off x="2029325" y="36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{B68797CA-297B-44A7-AC59-1C6568B54861}</a:tableStyleId>
              </a:tblPr>
              <a:tblGrid>
                <a:gridCol w="819150"/>
                <a:gridCol w="923925"/>
                <a:gridCol w="1504950"/>
                <a:gridCol w="1266825"/>
                <a:gridCol w="952500"/>
              </a:tblGrid>
              <a:tr h="139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ORG_ID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CUST_ID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ADOPTION_DATE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ADOPTER_ID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4E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704E"/>
                          </a:solidFill>
                        </a:rPr>
                        <a:t>PET_ID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97800" y="1805900"/>
            <a:ext cx="3390300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Demo Time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.jpeg"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501795"/>
            <a:ext cx="4513049" cy="419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3" y="-124300"/>
            <a:ext cx="91281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