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70" r:id="rId14"/>
    <p:sldId id="271" r:id="rId15"/>
    <p:sldId id="272"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9672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95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96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326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235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17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40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5629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36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634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851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95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72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8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3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26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43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66988"/>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sv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con&#10;&#10;Description automatically generated">
            <a:extLst>
              <a:ext uri="{FF2B5EF4-FFF2-40B4-BE49-F238E27FC236}">
                <a16:creationId xmlns:a16="http://schemas.microsoft.com/office/drawing/2014/main" id="{BF971770-0FBA-4B9A-95F0-70F5FC672220}"/>
              </a:ext>
            </a:extLst>
          </p:cNvPr>
          <p:cNvPicPr>
            <a:picLocks noChangeAspect="1"/>
          </p:cNvPicPr>
          <p:nvPr/>
        </p:nvPicPr>
        <p:blipFill>
          <a:blip r:embed="rId2"/>
          <a:stretch>
            <a:fillRect/>
          </a:stretch>
        </p:blipFill>
        <p:spPr>
          <a:xfrm>
            <a:off x="9101797" y="5545589"/>
            <a:ext cx="655386" cy="573483"/>
          </a:xfrm>
          <a:prstGeom prst="rect">
            <a:avLst/>
          </a:prstGeom>
        </p:spPr>
      </p:pic>
      <p:sp>
        <p:nvSpPr>
          <p:cNvPr id="12" name="TextBox 11">
            <a:extLst>
              <a:ext uri="{FF2B5EF4-FFF2-40B4-BE49-F238E27FC236}">
                <a16:creationId xmlns:a16="http://schemas.microsoft.com/office/drawing/2014/main" id="{9422D68C-7AB3-4FDD-9B7C-19B4CD48FD08}"/>
              </a:ext>
            </a:extLst>
          </p:cNvPr>
          <p:cNvSpPr txBox="1"/>
          <p:nvPr/>
        </p:nvSpPr>
        <p:spPr>
          <a:xfrm>
            <a:off x="9762981" y="5601862"/>
            <a:ext cx="2390398" cy="461665"/>
          </a:xfrm>
          <a:prstGeom prst="rect">
            <a:avLst/>
          </a:prstGeom>
          <a:noFill/>
        </p:spPr>
        <p:txBody>
          <a:bodyPr wrap="none" rtlCol="0">
            <a:spAutoFit/>
          </a:bodyPr>
          <a:lstStyle/>
          <a:p>
            <a:r>
              <a:rPr lang="en-US" sz="2400" dirty="0"/>
              <a:t>CONNECT IT LABS</a:t>
            </a:r>
          </a:p>
        </p:txBody>
      </p:sp>
      <p:sp>
        <p:nvSpPr>
          <p:cNvPr id="13" name="TextBox 12">
            <a:extLst>
              <a:ext uri="{FF2B5EF4-FFF2-40B4-BE49-F238E27FC236}">
                <a16:creationId xmlns:a16="http://schemas.microsoft.com/office/drawing/2014/main" id="{F5DA86F9-E441-4431-BB9C-A953F4A16284}"/>
              </a:ext>
            </a:extLst>
          </p:cNvPr>
          <p:cNvSpPr txBox="1"/>
          <p:nvPr/>
        </p:nvSpPr>
        <p:spPr>
          <a:xfrm>
            <a:off x="10098260" y="6162225"/>
            <a:ext cx="1764009" cy="307777"/>
          </a:xfrm>
          <a:prstGeom prst="rect">
            <a:avLst/>
          </a:prstGeom>
          <a:noFill/>
        </p:spPr>
        <p:txBody>
          <a:bodyPr wrap="none" rtlCol="0">
            <a:spAutoFit/>
          </a:bodyPr>
          <a:lstStyle/>
          <a:p>
            <a:r>
              <a:rPr lang="en-US" sz="1400" dirty="0"/>
              <a:t>www.connectitlabs.in</a:t>
            </a:r>
          </a:p>
        </p:txBody>
      </p:sp>
      <p:sp>
        <p:nvSpPr>
          <p:cNvPr id="14" name="Rectangle 13">
            <a:extLst>
              <a:ext uri="{FF2B5EF4-FFF2-40B4-BE49-F238E27FC236}">
                <a16:creationId xmlns:a16="http://schemas.microsoft.com/office/drawing/2014/main" id="{19705683-7A47-4E10-8A17-7CFCCDC1C719}"/>
              </a:ext>
            </a:extLst>
          </p:cNvPr>
          <p:cNvSpPr/>
          <p:nvPr/>
        </p:nvSpPr>
        <p:spPr>
          <a:xfrm>
            <a:off x="4420510" y="3366646"/>
            <a:ext cx="3350982" cy="1200329"/>
          </a:xfrm>
          <a:prstGeom prst="rect">
            <a:avLst/>
          </a:prstGeom>
          <a:noFill/>
        </p:spPr>
        <p:txBody>
          <a:bodyPr wrap="none" lIns="91440" tIns="45720" rIns="91440" bIns="45720">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TREGGO</a:t>
            </a:r>
          </a:p>
        </p:txBody>
      </p:sp>
      <p:pic>
        <p:nvPicPr>
          <p:cNvPr id="3" name="Picture 2" descr="Icon&#10;&#10;Description automatically generated">
            <a:extLst>
              <a:ext uri="{FF2B5EF4-FFF2-40B4-BE49-F238E27FC236}">
                <a16:creationId xmlns:a16="http://schemas.microsoft.com/office/drawing/2014/main" id="{7B9444B5-D431-42B8-9499-CB8453B4139E}"/>
              </a:ext>
            </a:extLst>
          </p:cNvPr>
          <p:cNvPicPr>
            <a:picLocks noChangeAspect="1"/>
          </p:cNvPicPr>
          <p:nvPr/>
        </p:nvPicPr>
        <p:blipFill>
          <a:blip r:embed="rId3"/>
          <a:stretch>
            <a:fillRect/>
          </a:stretch>
        </p:blipFill>
        <p:spPr>
          <a:xfrm flipH="1">
            <a:off x="4999384" y="1173414"/>
            <a:ext cx="2193232" cy="2193232"/>
          </a:xfrm>
          <a:prstGeom prst="rect">
            <a:avLst/>
          </a:prstGeom>
        </p:spPr>
      </p:pic>
    </p:spTree>
    <p:extLst>
      <p:ext uri="{BB962C8B-B14F-4D97-AF65-F5344CB8AC3E}">
        <p14:creationId xmlns:p14="http://schemas.microsoft.com/office/powerpoint/2010/main" val="24814208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3FF99B-495B-441F-88B2-8FCC4228328F}"/>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F318AF37-09ED-46F0-8F90-4BD52BFAB8E8}"/>
              </a:ext>
            </a:extLst>
          </p:cNvPr>
          <p:cNvPicPr>
            <a:picLocks noChangeAspect="1"/>
          </p:cNvPicPr>
          <p:nvPr/>
        </p:nvPicPr>
        <p:blipFill>
          <a:blip r:embed="rId2"/>
          <a:stretch>
            <a:fillRect/>
          </a:stretch>
        </p:blipFill>
        <p:spPr>
          <a:xfrm>
            <a:off x="0" y="996417"/>
            <a:ext cx="12192000" cy="5819315"/>
          </a:xfrm>
          <a:prstGeom prst="rect">
            <a:avLst/>
          </a:prstGeom>
        </p:spPr>
      </p:pic>
      <p:pic>
        <p:nvPicPr>
          <p:cNvPr id="8" name="Picture 7" descr="Icon&#10;&#10;Description automatically generated">
            <a:extLst>
              <a:ext uri="{FF2B5EF4-FFF2-40B4-BE49-F238E27FC236}">
                <a16:creationId xmlns:a16="http://schemas.microsoft.com/office/drawing/2014/main" id="{EE466180-EFB2-42FE-A434-2FF2CE200A0F}"/>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4732072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4A54900-2EAA-4A3B-A4A7-2EE978D2E4D3}"/>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Graphical user interface, application&#10;&#10;Description automatically generated">
            <a:extLst>
              <a:ext uri="{FF2B5EF4-FFF2-40B4-BE49-F238E27FC236}">
                <a16:creationId xmlns:a16="http://schemas.microsoft.com/office/drawing/2014/main" id="{2AECD9CA-CD7F-4499-ADDE-E5B70B111C2C}"/>
              </a:ext>
            </a:extLst>
          </p:cNvPr>
          <p:cNvPicPr>
            <a:picLocks noChangeAspect="1"/>
          </p:cNvPicPr>
          <p:nvPr/>
        </p:nvPicPr>
        <p:blipFill>
          <a:blip r:embed="rId2"/>
          <a:stretch>
            <a:fillRect/>
          </a:stretch>
        </p:blipFill>
        <p:spPr>
          <a:xfrm>
            <a:off x="0" y="947603"/>
            <a:ext cx="12192000" cy="5863941"/>
          </a:xfrm>
          <a:prstGeom prst="rect">
            <a:avLst/>
          </a:prstGeom>
        </p:spPr>
      </p:pic>
      <p:pic>
        <p:nvPicPr>
          <p:cNvPr id="8" name="Picture 7" descr="Icon&#10;&#10;Description automatically generated">
            <a:extLst>
              <a:ext uri="{FF2B5EF4-FFF2-40B4-BE49-F238E27FC236}">
                <a16:creationId xmlns:a16="http://schemas.microsoft.com/office/drawing/2014/main" id="{2400DA9D-0A74-4B85-861B-78CE7B943479}"/>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8168361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447AE-7857-4042-B0DD-9A15BE724FEB}"/>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58C3CF24-555D-4FC3-AFAB-E2213061BA3F}"/>
              </a:ext>
            </a:extLst>
          </p:cNvPr>
          <p:cNvPicPr>
            <a:picLocks noChangeAspect="1"/>
          </p:cNvPicPr>
          <p:nvPr/>
        </p:nvPicPr>
        <p:blipFill>
          <a:blip r:embed="rId2"/>
          <a:stretch>
            <a:fillRect/>
          </a:stretch>
        </p:blipFill>
        <p:spPr>
          <a:xfrm>
            <a:off x="13252" y="1009673"/>
            <a:ext cx="12192000" cy="5819315"/>
          </a:xfrm>
          <a:prstGeom prst="rect">
            <a:avLst/>
          </a:prstGeom>
        </p:spPr>
      </p:pic>
      <p:pic>
        <p:nvPicPr>
          <p:cNvPr id="8" name="Picture 7" descr="Icon&#10;&#10;Description automatically generated">
            <a:extLst>
              <a:ext uri="{FF2B5EF4-FFF2-40B4-BE49-F238E27FC236}">
                <a16:creationId xmlns:a16="http://schemas.microsoft.com/office/drawing/2014/main" id="{967B78B5-BEFC-4155-AE57-CF8956619CB5}"/>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7110436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 application&#10;&#10;Description automatically generated">
            <a:extLst>
              <a:ext uri="{FF2B5EF4-FFF2-40B4-BE49-F238E27FC236}">
                <a16:creationId xmlns:a16="http://schemas.microsoft.com/office/drawing/2014/main" id="{A8C7220E-FE5F-4CA8-A9D6-1ECBAD188721}"/>
              </a:ext>
            </a:extLst>
          </p:cNvPr>
          <p:cNvPicPr>
            <a:picLocks noChangeAspect="1"/>
          </p:cNvPicPr>
          <p:nvPr/>
        </p:nvPicPr>
        <p:blipFill>
          <a:blip r:embed="rId2"/>
          <a:stretch>
            <a:fillRect/>
          </a:stretch>
        </p:blipFill>
        <p:spPr>
          <a:xfrm>
            <a:off x="9040615" y="1036831"/>
            <a:ext cx="2705478" cy="5650717"/>
          </a:xfrm>
          <a:prstGeom prst="rect">
            <a:avLst/>
          </a:prstGeom>
        </p:spPr>
      </p:pic>
      <p:pic>
        <p:nvPicPr>
          <p:cNvPr id="10" name="Picture 9" descr="A picture containing computer&#10;&#10;Description automatically generated">
            <a:extLst>
              <a:ext uri="{FF2B5EF4-FFF2-40B4-BE49-F238E27FC236}">
                <a16:creationId xmlns:a16="http://schemas.microsoft.com/office/drawing/2014/main" id="{5C0FEFB5-A38F-4C2B-92B1-1ACFB15069AF}"/>
              </a:ext>
            </a:extLst>
          </p:cNvPr>
          <p:cNvPicPr>
            <a:picLocks noChangeAspect="1"/>
          </p:cNvPicPr>
          <p:nvPr/>
        </p:nvPicPr>
        <p:blipFill>
          <a:blip r:embed="rId3"/>
          <a:stretch>
            <a:fillRect/>
          </a:stretch>
        </p:blipFill>
        <p:spPr>
          <a:xfrm>
            <a:off x="7227209" y="685163"/>
            <a:ext cx="6304720" cy="6304720"/>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C04592E-968F-47EB-B4F5-40F3BF5B4FB4}"/>
              </a:ext>
            </a:extLst>
          </p:cNvPr>
          <p:cNvPicPr>
            <a:picLocks noChangeAspect="1"/>
          </p:cNvPicPr>
          <p:nvPr/>
        </p:nvPicPr>
        <p:blipFill>
          <a:blip r:embed="rId4"/>
          <a:stretch>
            <a:fillRect/>
          </a:stretch>
        </p:blipFill>
        <p:spPr>
          <a:xfrm>
            <a:off x="4734772" y="1032053"/>
            <a:ext cx="2695951" cy="5628992"/>
          </a:xfrm>
          <a:prstGeom prst="rect">
            <a:avLst/>
          </a:prstGeom>
        </p:spPr>
      </p:pic>
      <p:pic>
        <p:nvPicPr>
          <p:cNvPr id="9" name="Picture 8" descr="A picture containing computer&#10;&#10;Description automatically generated">
            <a:extLst>
              <a:ext uri="{FF2B5EF4-FFF2-40B4-BE49-F238E27FC236}">
                <a16:creationId xmlns:a16="http://schemas.microsoft.com/office/drawing/2014/main" id="{4E70B695-A22B-4C1E-95F8-44D2889B8CC1}"/>
              </a:ext>
            </a:extLst>
          </p:cNvPr>
          <p:cNvPicPr>
            <a:picLocks noChangeAspect="1"/>
          </p:cNvPicPr>
          <p:nvPr/>
        </p:nvPicPr>
        <p:blipFill>
          <a:blip r:embed="rId3"/>
          <a:stretch>
            <a:fillRect/>
          </a:stretch>
        </p:blipFill>
        <p:spPr>
          <a:xfrm>
            <a:off x="2898587" y="682889"/>
            <a:ext cx="6304720" cy="6304720"/>
          </a:xfrm>
          <a:prstGeom prst="rect">
            <a:avLst/>
          </a:prstGeom>
        </p:spPr>
      </p:pic>
      <p:pic>
        <p:nvPicPr>
          <p:cNvPr id="3" name="Picture 2" descr="Graphical user interface, website&#10;&#10;Description automatically generated">
            <a:extLst>
              <a:ext uri="{FF2B5EF4-FFF2-40B4-BE49-F238E27FC236}">
                <a16:creationId xmlns:a16="http://schemas.microsoft.com/office/drawing/2014/main" id="{0DF611CD-071C-4813-B852-7BE87D947D6C}"/>
              </a:ext>
            </a:extLst>
          </p:cNvPr>
          <p:cNvPicPr>
            <a:picLocks noChangeAspect="1"/>
          </p:cNvPicPr>
          <p:nvPr/>
        </p:nvPicPr>
        <p:blipFill>
          <a:blip r:embed="rId5"/>
          <a:stretch>
            <a:fillRect/>
          </a:stretch>
        </p:blipFill>
        <p:spPr>
          <a:xfrm>
            <a:off x="591028" y="1023580"/>
            <a:ext cx="2667372" cy="5637465"/>
          </a:xfrm>
          <a:prstGeom prst="rect">
            <a:avLst/>
          </a:prstGeom>
        </p:spPr>
      </p:pic>
      <p:pic>
        <p:nvPicPr>
          <p:cNvPr id="5" name="Picture 4" descr="A picture containing computer&#10;&#10;Description automatically generated">
            <a:extLst>
              <a:ext uri="{FF2B5EF4-FFF2-40B4-BE49-F238E27FC236}">
                <a16:creationId xmlns:a16="http://schemas.microsoft.com/office/drawing/2014/main" id="{0741F18C-7498-4EA3-9759-291762EE8C8B}"/>
              </a:ext>
            </a:extLst>
          </p:cNvPr>
          <p:cNvPicPr>
            <a:picLocks noChangeAspect="1"/>
          </p:cNvPicPr>
          <p:nvPr/>
        </p:nvPicPr>
        <p:blipFill>
          <a:blip r:embed="rId3"/>
          <a:stretch>
            <a:fillRect/>
          </a:stretch>
        </p:blipFill>
        <p:spPr>
          <a:xfrm>
            <a:off x="-1202569" y="689117"/>
            <a:ext cx="6304720" cy="6304720"/>
          </a:xfrm>
          <a:prstGeom prst="rect">
            <a:avLst/>
          </a:prstGeom>
        </p:spPr>
      </p:pic>
      <p:sp>
        <p:nvSpPr>
          <p:cNvPr id="6" name="Title 1">
            <a:extLst>
              <a:ext uri="{FF2B5EF4-FFF2-40B4-BE49-F238E27FC236}">
                <a16:creationId xmlns:a16="http://schemas.microsoft.com/office/drawing/2014/main" id="{3B86CDF0-33B2-4F6E-8BC3-AE38F911CEDE}"/>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16" name="Picture 15" descr="Icon&#10;&#10;Description automatically generated">
            <a:extLst>
              <a:ext uri="{FF2B5EF4-FFF2-40B4-BE49-F238E27FC236}">
                <a16:creationId xmlns:a16="http://schemas.microsoft.com/office/drawing/2014/main" id="{20127522-E17F-4B8E-9BF3-05AA0144CA1E}"/>
              </a:ext>
            </a:extLst>
          </p:cNvPr>
          <p:cNvPicPr>
            <a:picLocks noChangeAspect="1"/>
          </p:cNvPicPr>
          <p:nvPr/>
        </p:nvPicPr>
        <p:blipFill>
          <a:blip r:embed="rId6"/>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798214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10;&#10;Description automatically generated">
            <a:extLst>
              <a:ext uri="{FF2B5EF4-FFF2-40B4-BE49-F238E27FC236}">
                <a16:creationId xmlns:a16="http://schemas.microsoft.com/office/drawing/2014/main" id="{7DCD0274-3563-4328-A7B4-DAD5BAAECD5A}"/>
              </a:ext>
            </a:extLst>
          </p:cNvPr>
          <p:cNvPicPr>
            <a:picLocks noChangeAspect="1"/>
          </p:cNvPicPr>
          <p:nvPr/>
        </p:nvPicPr>
        <p:blipFill>
          <a:blip r:embed="rId2"/>
          <a:stretch>
            <a:fillRect/>
          </a:stretch>
        </p:blipFill>
        <p:spPr>
          <a:xfrm>
            <a:off x="9051758" y="1033674"/>
            <a:ext cx="2667372" cy="5602913"/>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C20E7682-0D5E-47C6-B660-5D5562D13602}"/>
              </a:ext>
            </a:extLst>
          </p:cNvPr>
          <p:cNvPicPr>
            <a:picLocks noChangeAspect="1"/>
          </p:cNvPicPr>
          <p:nvPr/>
        </p:nvPicPr>
        <p:blipFill>
          <a:blip r:embed="rId3"/>
          <a:stretch>
            <a:fillRect/>
          </a:stretch>
        </p:blipFill>
        <p:spPr>
          <a:xfrm>
            <a:off x="7236311" y="666365"/>
            <a:ext cx="6304720" cy="6304720"/>
          </a:xfrm>
          <a:prstGeom prst="rect">
            <a:avLst/>
          </a:prstGeom>
        </p:spPr>
      </p:pic>
      <p:pic>
        <p:nvPicPr>
          <p:cNvPr id="10" name="Picture 9">
            <a:extLst>
              <a:ext uri="{FF2B5EF4-FFF2-40B4-BE49-F238E27FC236}">
                <a16:creationId xmlns:a16="http://schemas.microsoft.com/office/drawing/2014/main" id="{B3E1019D-A811-4BF4-8ECE-2A38EE76E8B2}"/>
              </a:ext>
            </a:extLst>
          </p:cNvPr>
          <p:cNvPicPr>
            <a:picLocks noChangeAspect="1"/>
          </p:cNvPicPr>
          <p:nvPr/>
        </p:nvPicPr>
        <p:blipFill>
          <a:blip r:embed="rId4"/>
          <a:stretch>
            <a:fillRect/>
          </a:stretch>
        </p:blipFill>
        <p:spPr>
          <a:xfrm>
            <a:off x="4721520" y="1032047"/>
            <a:ext cx="2695951" cy="5604541"/>
          </a:xfrm>
          <a:prstGeom prst="rect">
            <a:avLst/>
          </a:prstGeom>
        </p:spPr>
      </p:pic>
      <p:pic>
        <p:nvPicPr>
          <p:cNvPr id="6" name="Picture 5" descr="A picture containing computer&#10;&#10;Description automatically generated">
            <a:extLst>
              <a:ext uri="{FF2B5EF4-FFF2-40B4-BE49-F238E27FC236}">
                <a16:creationId xmlns:a16="http://schemas.microsoft.com/office/drawing/2014/main" id="{FA58FAAD-F21D-4FC1-952B-2FBE73A7D88B}"/>
              </a:ext>
            </a:extLst>
          </p:cNvPr>
          <p:cNvPicPr>
            <a:picLocks noChangeAspect="1"/>
          </p:cNvPicPr>
          <p:nvPr/>
        </p:nvPicPr>
        <p:blipFill>
          <a:blip r:embed="rId3"/>
          <a:stretch>
            <a:fillRect/>
          </a:stretch>
        </p:blipFill>
        <p:spPr>
          <a:xfrm>
            <a:off x="2921333" y="664093"/>
            <a:ext cx="6304720" cy="6304720"/>
          </a:xfrm>
          <a:prstGeom prst="rect">
            <a:avLst/>
          </a:prstGeom>
        </p:spPr>
      </p:pic>
      <p:pic>
        <p:nvPicPr>
          <p:cNvPr id="3" name="Picture 2">
            <a:extLst>
              <a:ext uri="{FF2B5EF4-FFF2-40B4-BE49-F238E27FC236}">
                <a16:creationId xmlns:a16="http://schemas.microsoft.com/office/drawing/2014/main" id="{46F3DA7A-5527-4A2A-A239-F897B960678C}"/>
              </a:ext>
            </a:extLst>
          </p:cNvPr>
          <p:cNvPicPr>
            <a:picLocks noChangeAspect="1"/>
          </p:cNvPicPr>
          <p:nvPr/>
        </p:nvPicPr>
        <p:blipFill>
          <a:blip r:embed="rId5"/>
          <a:stretch>
            <a:fillRect/>
          </a:stretch>
        </p:blipFill>
        <p:spPr>
          <a:xfrm>
            <a:off x="552382" y="1020423"/>
            <a:ext cx="2686425" cy="5738185"/>
          </a:xfrm>
          <a:prstGeom prst="rect">
            <a:avLst/>
          </a:prstGeom>
        </p:spPr>
      </p:pic>
      <p:pic>
        <p:nvPicPr>
          <p:cNvPr id="4" name="Picture 3" descr="A picture containing computer&#10;&#10;Description automatically generated">
            <a:extLst>
              <a:ext uri="{FF2B5EF4-FFF2-40B4-BE49-F238E27FC236}">
                <a16:creationId xmlns:a16="http://schemas.microsoft.com/office/drawing/2014/main" id="{4D483074-11A2-4739-BD0F-428C2F6B5C1A}"/>
              </a:ext>
            </a:extLst>
          </p:cNvPr>
          <p:cNvPicPr>
            <a:picLocks noChangeAspect="1"/>
          </p:cNvPicPr>
          <p:nvPr/>
        </p:nvPicPr>
        <p:blipFill>
          <a:blip r:embed="rId3"/>
          <a:stretch>
            <a:fillRect/>
          </a:stretch>
        </p:blipFill>
        <p:spPr>
          <a:xfrm>
            <a:off x="-1243513" y="689117"/>
            <a:ext cx="6304720" cy="6304720"/>
          </a:xfrm>
          <a:prstGeom prst="rect">
            <a:avLst/>
          </a:prstGeom>
        </p:spPr>
      </p:pic>
      <p:sp>
        <p:nvSpPr>
          <p:cNvPr id="5" name="Title 1">
            <a:extLst>
              <a:ext uri="{FF2B5EF4-FFF2-40B4-BE49-F238E27FC236}">
                <a16:creationId xmlns:a16="http://schemas.microsoft.com/office/drawing/2014/main" id="{934F50BA-1AEF-4316-98C8-8DEEBB8A90ED}"/>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16" name="Picture 15" descr="Icon&#10;&#10;Description automatically generated">
            <a:extLst>
              <a:ext uri="{FF2B5EF4-FFF2-40B4-BE49-F238E27FC236}">
                <a16:creationId xmlns:a16="http://schemas.microsoft.com/office/drawing/2014/main" id="{1E9C7B48-2B45-4536-AAD2-2E8ECBE0BD79}"/>
              </a:ext>
            </a:extLst>
          </p:cNvPr>
          <p:cNvPicPr>
            <a:picLocks noChangeAspect="1"/>
          </p:cNvPicPr>
          <p:nvPr/>
        </p:nvPicPr>
        <p:blipFill>
          <a:blip r:embed="rId6"/>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38386247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456C562C-7D20-451B-A7ED-51ED7BEAB6B6}"/>
              </a:ext>
            </a:extLst>
          </p:cNvPr>
          <p:cNvPicPr>
            <a:picLocks noChangeAspect="1"/>
          </p:cNvPicPr>
          <p:nvPr/>
        </p:nvPicPr>
        <p:blipFill>
          <a:blip r:embed="rId2"/>
          <a:stretch>
            <a:fillRect/>
          </a:stretch>
        </p:blipFill>
        <p:spPr>
          <a:xfrm>
            <a:off x="4725717" y="1005543"/>
            <a:ext cx="2695951" cy="5620543"/>
          </a:xfrm>
          <a:prstGeom prst="rect">
            <a:avLst/>
          </a:prstGeom>
        </p:spPr>
      </p:pic>
      <p:pic>
        <p:nvPicPr>
          <p:cNvPr id="5" name="Picture 4" descr="A picture containing computer&#10;&#10;Description automatically generated">
            <a:extLst>
              <a:ext uri="{FF2B5EF4-FFF2-40B4-BE49-F238E27FC236}">
                <a16:creationId xmlns:a16="http://schemas.microsoft.com/office/drawing/2014/main" id="{C28B48B9-D961-4D60-AE58-58B464F5485B}"/>
              </a:ext>
            </a:extLst>
          </p:cNvPr>
          <p:cNvPicPr>
            <a:picLocks noChangeAspect="1"/>
          </p:cNvPicPr>
          <p:nvPr/>
        </p:nvPicPr>
        <p:blipFill>
          <a:blip r:embed="rId3"/>
          <a:stretch>
            <a:fillRect/>
          </a:stretch>
        </p:blipFill>
        <p:spPr>
          <a:xfrm>
            <a:off x="2921333" y="664093"/>
            <a:ext cx="6304720" cy="6304720"/>
          </a:xfrm>
          <a:prstGeom prst="rect">
            <a:avLst/>
          </a:prstGeom>
        </p:spPr>
      </p:pic>
      <p:sp>
        <p:nvSpPr>
          <p:cNvPr id="4" name="Title 1">
            <a:extLst>
              <a:ext uri="{FF2B5EF4-FFF2-40B4-BE49-F238E27FC236}">
                <a16:creationId xmlns:a16="http://schemas.microsoft.com/office/drawing/2014/main" id="{0467D9E0-1427-4F2B-BFA5-63318D584614}"/>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12" name="Picture 11" descr="Icon&#10;&#10;Description automatically generated">
            <a:extLst>
              <a:ext uri="{FF2B5EF4-FFF2-40B4-BE49-F238E27FC236}">
                <a16:creationId xmlns:a16="http://schemas.microsoft.com/office/drawing/2014/main" id="{93D0911A-C6D4-4220-AB2C-7682377992F4}"/>
              </a:ext>
            </a:extLst>
          </p:cNvPr>
          <p:cNvPicPr>
            <a:picLocks noChangeAspect="1"/>
          </p:cNvPicPr>
          <p:nvPr/>
        </p:nvPicPr>
        <p:blipFill>
          <a:blip r:embed="rId4"/>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6460274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FA59-5429-4413-A2E4-0063B502DF67}"/>
              </a:ext>
            </a:extLst>
          </p:cNvPr>
          <p:cNvSpPr>
            <a:spLocks noGrp="1"/>
          </p:cNvSpPr>
          <p:nvPr>
            <p:ph type="title"/>
          </p:nvPr>
        </p:nvSpPr>
        <p:spPr>
          <a:xfrm>
            <a:off x="685801" y="159027"/>
            <a:ext cx="10131425" cy="622852"/>
          </a:xfrm>
        </p:spPr>
        <p:txBody>
          <a:bodyPr>
            <a:normAutofit fontScale="90000"/>
          </a:bodyPr>
          <a:lstStyle/>
          <a:p>
            <a:r>
              <a:rPr lang="en-US" dirty="0"/>
              <a:t>KEY HIGHLIGHTS</a:t>
            </a:r>
          </a:p>
        </p:txBody>
      </p:sp>
      <p:sp>
        <p:nvSpPr>
          <p:cNvPr id="3" name="Content Placeholder 2">
            <a:extLst>
              <a:ext uri="{FF2B5EF4-FFF2-40B4-BE49-F238E27FC236}">
                <a16:creationId xmlns:a16="http://schemas.microsoft.com/office/drawing/2014/main" id="{B4F54DA8-630F-4E10-9A2E-39F7C4E3DE68}"/>
              </a:ext>
            </a:extLst>
          </p:cNvPr>
          <p:cNvSpPr>
            <a:spLocks noGrp="1"/>
          </p:cNvSpPr>
          <p:nvPr>
            <p:ph idx="1"/>
          </p:nvPr>
        </p:nvSpPr>
        <p:spPr>
          <a:xfrm>
            <a:off x="304801" y="949372"/>
            <a:ext cx="11463130" cy="3649133"/>
          </a:xfrm>
        </p:spPr>
        <p:txBody>
          <a:bodyPr/>
          <a:lstStyle/>
          <a:p>
            <a:r>
              <a:rPr lang="en-US" dirty="0"/>
              <a:t>You can customize / handle dishes price, availability, display </a:t>
            </a:r>
            <a:r>
              <a:rPr lang="en-US" dirty="0" err="1"/>
              <a:t>etc</a:t>
            </a:r>
            <a:r>
              <a:rPr lang="en-US" dirty="0"/>
              <a:t> at runtime with direct reflect to your clients.</a:t>
            </a:r>
          </a:p>
          <a:p>
            <a:r>
              <a:rPr lang="en-US" dirty="0"/>
              <a:t>Reduce your workload and quality of delivering your food services to customer by automating their menu selection right on their table.</a:t>
            </a:r>
          </a:p>
          <a:p>
            <a:r>
              <a:rPr lang="en-US" dirty="0"/>
              <a:t>Our admin portal contains couple of users, ADMIN: to manage all orders and dishes, KITCHEN: which will be linked to your restaurant kitchen, where your staff can directly access what your customers have ordered and start preparing their meals without wasting any time.</a:t>
            </a:r>
          </a:p>
          <a:p>
            <a:r>
              <a:rPr lang="en-US" dirty="0"/>
              <a:t>This experience of food ordering, will separate you from other competitors.</a:t>
            </a:r>
          </a:p>
          <a:p>
            <a:endParaRPr lang="en-US" dirty="0"/>
          </a:p>
        </p:txBody>
      </p:sp>
      <p:pic>
        <p:nvPicPr>
          <p:cNvPr id="5" name="Picture 4" descr="Icon&#10;&#10;Description automatically generated">
            <a:extLst>
              <a:ext uri="{FF2B5EF4-FFF2-40B4-BE49-F238E27FC236}">
                <a16:creationId xmlns:a16="http://schemas.microsoft.com/office/drawing/2014/main" id="{750076E9-B0F0-4B3E-B6CB-88665E5F3DF0}"/>
              </a:ext>
            </a:extLst>
          </p:cNvPr>
          <p:cNvPicPr>
            <a:picLocks noChangeAspect="1"/>
          </p:cNvPicPr>
          <p:nvPr/>
        </p:nvPicPr>
        <p:blipFill>
          <a:blip r:embed="rId2"/>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13127238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D47497-F2F8-4313-863A-E76DECDB1437}"/>
              </a:ext>
            </a:extLst>
          </p:cNvPr>
          <p:cNvSpPr>
            <a:spLocks noGrp="1"/>
          </p:cNvSpPr>
          <p:nvPr>
            <p:ph type="title"/>
          </p:nvPr>
        </p:nvSpPr>
        <p:spPr>
          <a:xfrm>
            <a:off x="685801" y="159027"/>
            <a:ext cx="10131425" cy="622852"/>
          </a:xfrm>
        </p:spPr>
        <p:txBody>
          <a:bodyPr>
            <a:normAutofit fontScale="90000"/>
          </a:bodyPr>
          <a:lstStyle/>
          <a:p>
            <a:r>
              <a:rPr lang="en-US" dirty="0"/>
              <a:t>ADDITIONAL DETAILS</a:t>
            </a:r>
          </a:p>
        </p:txBody>
      </p:sp>
      <p:sp>
        <p:nvSpPr>
          <p:cNvPr id="5" name="Content Placeholder 2">
            <a:extLst>
              <a:ext uri="{FF2B5EF4-FFF2-40B4-BE49-F238E27FC236}">
                <a16:creationId xmlns:a16="http://schemas.microsoft.com/office/drawing/2014/main" id="{26D2895C-04F7-4F82-B66F-CC6AC22BC8BE}"/>
              </a:ext>
            </a:extLst>
          </p:cNvPr>
          <p:cNvSpPr>
            <a:spLocks noGrp="1"/>
          </p:cNvSpPr>
          <p:nvPr>
            <p:ph idx="1"/>
          </p:nvPr>
        </p:nvSpPr>
        <p:spPr>
          <a:xfrm>
            <a:off x="364435" y="1803591"/>
            <a:ext cx="11463130" cy="4895381"/>
          </a:xfrm>
        </p:spPr>
        <p:txBody>
          <a:bodyPr>
            <a:normAutofit/>
          </a:bodyPr>
          <a:lstStyle/>
          <a:p>
            <a:r>
              <a:rPr lang="en-US" dirty="0"/>
              <a:t>Setup an additional AWS account with free tier (capping of 1GB storage) for 12 months, and other additional cost for storage and bandwidth will be handled by client.</a:t>
            </a:r>
            <a:br>
              <a:rPr lang="en-US" dirty="0"/>
            </a:br>
            <a:endParaRPr lang="en-US" dirty="0"/>
          </a:p>
          <a:p>
            <a:r>
              <a:rPr lang="en-US" dirty="0"/>
              <a:t>Cost of tablets will be included in the total cost of the project.</a:t>
            </a:r>
            <a:br>
              <a:rPr lang="en-US" dirty="0"/>
            </a:br>
            <a:endParaRPr lang="en-US" dirty="0"/>
          </a:p>
          <a:p>
            <a:r>
              <a:rPr lang="en-US" dirty="0"/>
              <a:t>Cost of deploying admin portal to specific domain is purely choice of client, since it adds additional cost to buy new domain, but if client don’t want to spend on this, the admin portal could be accessible at AWS instance IP address.</a:t>
            </a:r>
            <a:br>
              <a:rPr lang="en-US" dirty="0"/>
            </a:br>
            <a:endParaRPr lang="en-US" dirty="0"/>
          </a:p>
          <a:p>
            <a:r>
              <a:rPr lang="en-US" dirty="0"/>
              <a:t>We’ll provide support for all the features provided in this document for 3 months. Any feature out of scope of this, will cost additional charge from client to develop / maintain.</a:t>
            </a:r>
          </a:p>
          <a:p>
            <a:endParaRPr lang="en-US" dirty="0"/>
          </a:p>
        </p:txBody>
      </p:sp>
      <p:sp>
        <p:nvSpPr>
          <p:cNvPr id="7" name="TextBox 6">
            <a:extLst>
              <a:ext uri="{FF2B5EF4-FFF2-40B4-BE49-F238E27FC236}">
                <a16:creationId xmlns:a16="http://schemas.microsoft.com/office/drawing/2014/main" id="{5C302681-865B-48F5-886A-DCADE8490FE6}"/>
              </a:ext>
            </a:extLst>
          </p:cNvPr>
          <p:cNvSpPr txBox="1"/>
          <p:nvPr/>
        </p:nvSpPr>
        <p:spPr>
          <a:xfrm>
            <a:off x="304801" y="969570"/>
            <a:ext cx="11463130" cy="646331"/>
          </a:xfrm>
          <a:prstGeom prst="rect">
            <a:avLst/>
          </a:prstGeom>
          <a:noFill/>
        </p:spPr>
        <p:txBody>
          <a:bodyPr wrap="square">
            <a:spAutoFit/>
          </a:bodyPr>
          <a:lstStyle/>
          <a:p>
            <a:r>
              <a:rPr lang="en-US" dirty="0"/>
              <a:t>For setting up a separate instance for your own TREGGO, we need to do below pre-requisites, which our team will coordinate with you:</a:t>
            </a:r>
          </a:p>
        </p:txBody>
      </p:sp>
      <p:pic>
        <p:nvPicPr>
          <p:cNvPr id="6" name="Picture 5" descr="Icon&#10;&#10;Description automatically generated">
            <a:extLst>
              <a:ext uri="{FF2B5EF4-FFF2-40B4-BE49-F238E27FC236}">
                <a16:creationId xmlns:a16="http://schemas.microsoft.com/office/drawing/2014/main" id="{2BAE1832-1E70-4CB8-8687-9F2082A372B3}"/>
              </a:ext>
            </a:extLst>
          </p:cNvPr>
          <p:cNvPicPr>
            <a:picLocks noChangeAspect="1"/>
          </p:cNvPicPr>
          <p:nvPr/>
        </p:nvPicPr>
        <p:blipFill>
          <a:blip r:embed="rId2"/>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344479918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9260-BD62-4605-B6B6-A43EC275FA09}"/>
              </a:ext>
            </a:extLst>
          </p:cNvPr>
          <p:cNvSpPr>
            <a:spLocks noGrp="1"/>
          </p:cNvSpPr>
          <p:nvPr>
            <p:ph type="title"/>
          </p:nvPr>
        </p:nvSpPr>
        <p:spPr>
          <a:xfrm>
            <a:off x="685801" y="2411896"/>
            <a:ext cx="10131425" cy="1456267"/>
          </a:xfrm>
        </p:spPr>
        <p:txBody>
          <a:bodyPr>
            <a:normAutofit/>
          </a:bodyPr>
          <a:lstStyle/>
          <a:p>
            <a:pPr algn="ctr"/>
            <a:r>
              <a:rPr lang="en-US" sz="8000" dirty="0"/>
              <a:t>THANK YOU</a:t>
            </a:r>
          </a:p>
        </p:txBody>
      </p:sp>
      <p:pic>
        <p:nvPicPr>
          <p:cNvPr id="4" name="Picture 3" descr="Icon&#10;&#10;Description automatically generated">
            <a:extLst>
              <a:ext uri="{FF2B5EF4-FFF2-40B4-BE49-F238E27FC236}">
                <a16:creationId xmlns:a16="http://schemas.microsoft.com/office/drawing/2014/main" id="{2E6B2076-6B4D-4712-92F9-0DC36E979DD6}"/>
              </a:ext>
            </a:extLst>
          </p:cNvPr>
          <p:cNvPicPr>
            <a:picLocks noChangeAspect="1"/>
          </p:cNvPicPr>
          <p:nvPr/>
        </p:nvPicPr>
        <p:blipFill>
          <a:blip r:embed="rId2"/>
          <a:stretch>
            <a:fillRect/>
          </a:stretch>
        </p:blipFill>
        <p:spPr>
          <a:xfrm>
            <a:off x="9101797" y="5744369"/>
            <a:ext cx="655386" cy="573483"/>
          </a:xfrm>
          <a:prstGeom prst="rect">
            <a:avLst/>
          </a:prstGeom>
        </p:spPr>
      </p:pic>
      <p:sp>
        <p:nvSpPr>
          <p:cNvPr id="5" name="TextBox 4">
            <a:extLst>
              <a:ext uri="{FF2B5EF4-FFF2-40B4-BE49-F238E27FC236}">
                <a16:creationId xmlns:a16="http://schemas.microsoft.com/office/drawing/2014/main" id="{3DA61FEC-8EC5-404C-BEAF-525127A47669}"/>
              </a:ext>
            </a:extLst>
          </p:cNvPr>
          <p:cNvSpPr txBox="1"/>
          <p:nvPr/>
        </p:nvSpPr>
        <p:spPr>
          <a:xfrm>
            <a:off x="9762981" y="5800642"/>
            <a:ext cx="2390398" cy="461665"/>
          </a:xfrm>
          <a:prstGeom prst="rect">
            <a:avLst/>
          </a:prstGeom>
          <a:noFill/>
        </p:spPr>
        <p:txBody>
          <a:bodyPr wrap="none" rtlCol="0">
            <a:spAutoFit/>
          </a:bodyPr>
          <a:lstStyle/>
          <a:p>
            <a:r>
              <a:rPr lang="en-US" sz="2400" dirty="0"/>
              <a:t>CONNECT IT LABS</a:t>
            </a:r>
          </a:p>
        </p:txBody>
      </p:sp>
      <p:sp>
        <p:nvSpPr>
          <p:cNvPr id="6" name="TextBox 5">
            <a:extLst>
              <a:ext uri="{FF2B5EF4-FFF2-40B4-BE49-F238E27FC236}">
                <a16:creationId xmlns:a16="http://schemas.microsoft.com/office/drawing/2014/main" id="{27E7D2EB-C4F8-4C49-8C9E-B33D62260C67}"/>
              </a:ext>
            </a:extLst>
          </p:cNvPr>
          <p:cNvSpPr txBox="1"/>
          <p:nvPr/>
        </p:nvSpPr>
        <p:spPr>
          <a:xfrm>
            <a:off x="10098260" y="6361005"/>
            <a:ext cx="1764009" cy="307777"/>
          </a:xfrm>
          <a:prstGeom prst="rect">
            <a:avLst/>
          </a:prstGeom>
          <a:noFill/>
        </p:spPr>
        <p:txBody>
          <a:bodyPr wrap="none" rtlCol="0">
            <a:spAutoFit/>
          </a:bodyPr>
          <a:lstStyle/>
          <a:p>
            <a:r>
              <a:rPr lang="en-US" sz="1400" dirty="0"/>
              <a:t>www.connectitlabs.in</a:t>
            </a:r>
          </a:p>
        </p:txBody>
      </p:sp>
      <p:pic>
        <p:nvPicPr>
          <p:cNvPr id="8" name="Picture 7" descr="Icon&#10;&#10;Description automatically generated">
            <a:extLst>
              <a:ext uri="{FF2B5EF4-FFF2-40B4-BE49-F238E27FC236}">
                <a16:creationId xmlns:a16="http://schemas.microsoft.com/office/drawing/2014/main" id="{BEA0219C-7392-44E6-B1A2-C4902BF0CECE}"/>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166274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97EA-4531-49E2-A21C-69377B76FAAB}"/>
              </a:ext>
            </a:extLst>
          </p:cNvPr>
          <p:cNvSpPr>
            <a:spLocks noGrp="1"/>
          </p:cNvSpPr>
          <p:nvPr>
            <p:ph type="title"/>
          </p:nvPr>
        </p:nvSpPr>
        <p:spPr>
          <a:xfrm>
            <a:off x="3893094" y="-26483"/>
            <a:ext cx="4916290" cy="1456267"/>
          </a:xfrm>
        </p:spPr>
        <p:txBody>
          <a:bodyPr/>
          <a:lstStyle/>
          <a:p>
            <a:r>
              <a:rPr lang="en-US" dirty="0"/>
              <a:t>About TREGGO</a:t>
            </a:r>
          </a:p>
        </p:txBody>
      </p:sp>
      <p:cxnSp>
        <p:nvCxnSpPr>
          <p:cNvPr id="24" name="Straight Arrow Connector 23">
            <a:extLst>
              <a:ext uri="{FF2B5EF4-FFF2-40B4-BE49-F238E27FC236}">
                <a16:creationId xmlns:a16="http://schemas.microsoft.com/office/drawing/2014/main" id="{B853368A-362A-4EF2-8FB5-8E047E8CFF8A}"/>
              </a:ext>
            </a:extLst>
          </p:cNvPr>
          <p:cNvCxnSpPr>
            <a:cxnSpLocks/>
            <a:stCxn id="5" idx="3"/>
            <a:endCxn id="22" idx="3"/>
          </p:cNvCxnSpPr>
          <p:nvPr/>
        </p:nvCxnSpPr>
        <p:spPr>
          <a:xfrm flipV="1">
            <a:off x="2286816" y="3482005"/>
            <a:ext cx="1760778" cy="1"/>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68286747-634E-4695-837B-64D6E39F118D}"/>
              </a:ext>
            </a:extLst>
          </p:cNvPr>
          <p:cNvSpPr txBox="1"/>
          <p:nvPr/>
        </p:nvSpPr>
        <p:spPr>
          <a:xfrm>
            <a:off x="1043583" y="4324446"/>
            <a:ext cx="134677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CUSTOMERS</a:t>
            </a:r>
          </a:p>
        </p:txBody>
      </p:sp>
      <p:sp>
        <p:nvSpPr>
          <p:cNvPr id="31" name="TextBox 30">
            <a:extLst>
              <a:ext uri="{FF2B5EF4-FFF2-40B4-BE49-F238E27FC236}">
                <a16:creationId xmlns:a16="http://schemas.microsoft.com/office/drawing/2014/main" id="{7A1CE3E1-FEFA-4F70-B926-D78AA8EEB81E}"/>
              </a:ext>
            </a:extLst>
          </p:cNvPr>
          <p:cNvSpPr txBox="1"/>
          <p:nvPr/>
        </p:nvSpPr>
        <p:spPr>
          <a:xfrm>
            <a:off x="4176614" y="4324446"/>
            <a:ext cx="96949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TREGGO</a:t>
            </a:r>
          </a:p>
        </p:txBody>
      </p:sp>
      <p:sp>
        <p:nvSpPr>
          <p:cNvPr id="32" name="TextBox 31">
            <a:extLst>
              <a:ext uri="{FF2B5EF4-FFF2-40B4-BE49-F238E27FC236}">
                <a16:creationId xmlns:a16="http://schemas.microsoft.com/office/drawing/2014/main" id="{17C2BF16-347E-480F-BA8F-C85F92B5DD3B}"/>
              </a:ext>
            </a:extLst>
          </p:cNvPr>
          <p:cNvSpPr txBox="1"/>
          <p:nvPr/>
        </p:nvSpPr>
        <p:spPr>
          <a:xfrm>
            <a:off x="9086770" y="3059668"/>
            <a:ext cx="85311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ADMIN</a:t>
            </a:r>
          </a:p>
        </p:txBody>
      </p:sp>
      <p:pic>
        <p:nvPicPr>
          <p:cNvPr id="5" name="Graphic 4" descr="Customer review with solid fill">
            <a:extLst>
              <a:ext uri="{FF2B5EF4-FFF2-40B4-BE49-F238E27FC236}">
                <a16:creationId xmlns:a16="http://schemas.microsoft.com/office/drawing/2014/main" id="{8E78ED78-5944-4E07-B3F6-1C92F9776A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0807" y="2884001"/>
            <a:ext cx="1196009" cy="1196009"/>
          </a:xfrm>
          <a:prstGeom prst="rect">
            <a:avLst/>
          </a:prstGeom>
        </p:spPr>
      </p:pic>
      <p:pic>
        <p:nvPicPr>
          <p:cNvPr id="22" name="Picture 21" descr="Icon&#10;&#10;Description automatically generated">
            <a:extLst>
              <a:ext uri="{FF2B5EF4-FFF2-40B4-BE49-F238E27FC236}">
                <a16:creationId xmlns:a16="http://schemas.microsoft.com/office/drawing/2014/main" id="{352D569C-BE8B-4334-B49B-1023AF02B8C1}"/>
              </a:ext>
            </a:extLst>
          </p:cNvPr>
          <p:cNvPicPr>
            <a:picLocks noChangeAspect="1"/>
          </p:cNvPicPr>
          <p:nvPr/>
        </p:nvPicPr>
        <p:blipFill>
          <a:blip r:embed="rId4"/>
          <a:stretch>
            <a:fillRect/>
          </a:stretch>
        </p:blipFill>
        <p:spPr>
          <a:xfrm flipH="1">
            <a:off x="4047594" y="2868237"/>
            <a:ext cx="1227536" cy="1227536"/>
          </a:xfrm>
          <a:prstGeom prst="rect">
            <a:avLst/>
          </a:prstGeom>
        </p:spPr>
      </p:pic>
      <p:pic>
        <p:nvPicPr>
          <p:cNvPr id="19" name="Graphic 18" descr="Formal Shirt with solid fill">
            <a:extLst>
              <a:ext uri="{FF2B5EF4-FFF2-40B4-BE49-F238E27FC236}">
                <a16:creationId xmlns:a16="http://schemas.microsoft.com/office/drawing/2014/main" id="{4532521D-519D-414B-91FF-4C4DB59AAD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800" y="1761680"/>
            <a:ext cx="1106557" cy="1106557"/>
          </a:xfrm>
          <a:prstGeom prst="rect">
            <a:avLst/>
          </a:prstGeom>
        </p:spPr>
      </p:pic>
      <p:cxnSp>
        <p:nvCxnSpPr>
          <p:cNvPr id="25" name="Straight Connector 24">
            <a:extLst>
              <a:ext uri="{FF2B5EF4-FFF2-40B4-BE49-F238E27FC236}">
                <a16:creationId xmlns:a16="http://schemas.microsoft.com/office/drawing/2014/main" id="{64E69C19-650B-4677-ABA4-13AD1D5DB5D8}"/>
              </a:ext>
            </a:extLst>
          </p:cNvPr>
          <p:cNvCxnSpPr>
            <a:cxnSpLocks/>
            <a:stCxn id="22" idx="1"/>
          </p:cNvCxnSpPr>
          <p:nvPr/>
        </p:nvCxnSpPr>
        <p:spPr>
          <a:xfrm>
            <a:off x="5275130" y="3482005"/>
            <a:ext cx="1456974"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302870F0-6BAB-4455-8F2F-F36BD86D0B3B}"/>
              </a:ext>
            </a:extLst>
          </p:cNvPr>
          <p:cNvCxnSpPr/>
          <p:nvPr/>
        </p:nvCxnSpPr>
        <p:spPr>
          <a:xfrm>
            <a:off x="6732105" y="2330722"/>
            <a:ext cx="0" cy="2363056"/>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2C0E9D3-6F21-462B-821F-851A83D5ACE7}"/>
              </a:ext>
            </a:extLst>
          </p:cNvPr>
          <p:cNvCxnSpPr>
            <a:cxnSpLocks/>
          </p:cNvCxnSpPr>
          <p:nvPr/>
        </p:nvCxnSpPr>
        <p:spPr>
          <a:xfrm>
            <a:off x="6732104" y="2330722"/>
            <a:ext cx="1974574"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FCD67330-6433-45F9-BAF6-1C92C8B3FE11}"/>
              </a:ext>
            </a:extLst>
          </p:cNvPr>
          <p:cNvCxnSpPr>
            <a:cxnSpLocks/>
          </p:cNvCxnSpPr>
          <p:nvPr/>
        </p:nvCxnSpPr>
        <p:spPr>
          <a:xfrm>
            <a:off x="6738730" y="4709492"/>
            <a:ext cx="1974574"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pic>
        <p:nvPicPr>
          <p:cNvPr id="42" name="Graphic 41" descr="Rolling Pin with solid fill">
            <a:extLst>
              <a:ext uri="{FF2B5EF4-FFF2-40B4-BE49-F238E27FC236}">
                <a16:creationId xmlns:a16="http://schemas.microsoft.com/office/drawing/2014/main" id="{7E206BB5-FAFF-48D7-98E9-8957B2CD1D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12237" y="4132220"/>
            <a:ext cx="914400" cy="914400"/>
          </a:xfrm>
          <a:prstGeom prst="rect">
            <a:avLst/>
          </a:prstGeom>
        </p:spPr>
      </p:pic>
      <p:sp>
        <p:nvSpPr>
          <p:cNvPr id="43" name="TextBox 42">
            <a:extLst>
              <a:ext uri="{FF2B5EF4-FFF2-40B4-BE49-F238E27FC236}">
                <a16:creationId xmlns:a16="http://schemas.microsoft.com/office/drawing/2014/main" id="{F33E6794-37A9-46B5-87C2-4473F25DD44D}"/>
              </a:ext>
            </a:extLst>
          </p:cNvPr>
          <p:cNvSpPr txBox="1"/>
          <p:nvPr/>
        </p:nvSpPr>
        <p:spPr>
          <a:xfrm>
            <a:off x="9066894" y="5160134"/>
            <a:ext cx="99129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KITCHEN</a:t>
            </a:r>
          </a:p>
        </p:txBody>
      </p:sp>
      <p:pic>
        <p:nvPicPr>
          <p:cNvPr id="44" name="Picture 43" descr="Icon&#10;&#10;Description automatically generated">
            <a:extLst>
              <a:ext uri="{FF2B5EF4-FFF2-40B4-BE49-F238E27FC236}">
                <a16:creationId xmlns:a16="http://schemas.microsoft.com/office/drawing/2014/main" id="{BAE788BB-88F5-43C7-8780-E4AD9E2FD38B}"/>
              </a:ext>
            </a:extLst>
          </p:cNvPr>
          <p:cNvPicPr>
            <a:picLocks noChangeAspect="1"/>
          </p:cNvPicPr>
          <p:nvPr/>
        </p:nvPicPr>
        <p:blipFill>
          <a:blip r:embed="rId4"/>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5472836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2486-C7E3-42ED-B2FA-8D779D771E93}"/>
              </a:ext>
            </a:extLst>
          </p:cNvPr>
          <p:cNvSpPr>
            <a:spLocks noGrp="1"/>
          </p:cNvSpPr>
          <p:nvPr>
            <p:ph type="title"/>
          </p:nvPr>
        </p:nvSpPr>
        <p:spPr>
          <a:xfrm>
            <a:off x="685801" y="609600"/>
            <a:ext cx="10131425" cy="649357"/>
          </a:xfrm>
        </p:spPr>
        <p:txBody>
          <a:bodyPr/>
          <a:lstStyle/>
          <a:p>
            <a:r>
              <a:rPr lang="en-US" dirty="0"/>
              <a:t>FEATURES</a:t>
            </a:r>
          </a:p>
        </p:txBody>
      </p:sp>
      <p:sp>
        <p:nvSpPr>
          <p:cNvPr id="3" name="Content Placeholder 2">
            <a:extLst>
              <a:ext uri="{FF2B5EF4-FFF2-40B4-BE49-F238E27FC236}">
                <a16:creationId xmlns:a16="http://schemas.microsoft.com/office/drawing/2014/main" id="{B438A8DF-BD26-4B04-8FFE-ADDC9445AB6A}"/>
              </a:ext>
            </a:extLst>
          </p:cNvPr>
          <p:cNvSpPr>
            <a:spLocks noGrp="1"/>
          </p:cNvSpPr>
          <p:nvPr>
            <p:ph idx="1"/>
          </p:nvPr>
        </p:nvSpPr>
        <p:spPr>
          <a:xfrm>
            <a:off x="685800" y="993914"/>
            <a:ext cx="10131425" cy="5300869"/>
          </a:xfrm>
        </p:spPr>
        <p:txBody>
          <a:bodyPr>
            <a:normAutofit/>
          </a:bodyPr>
          <a:lstStyle/>
          <a:p>
            <a:r>
              <a:rPr lang="en-US" dirty="0"/>
              <a:t>Take a </a:t>
            </a:r>
            <a:r>
              <a:rPr lang="en-US" dirty="0" err="1"/>
              <a:t>headstart</a:t>
            </a:r>
            <a:r>
              <a:rPr lang="en-US" dirty="0"/>
              <a:t> for your hotel / restaurant from others by automating it with TREGGO.</a:t>
            </a:r>
            <a:br>
              <a:rPr lang="en-US" dirty="0"/>
            </a:br>
            <a:endParaRPr lang="en-US" dirty="0"/>
          </a:p>
          <a:p>
            <a:r>
              <a:rPr lang="en-US" dirty="0" err="1"/>
              <a:t>Treggo</a:t>
            </a:r>
            <a:r>
              <a:rPr lang="en-US" dirty="0"/>
              <a:t> creates a digital menu card for your customers, from which your customers can order their </a:t>
            </a:r>
            <a:r>
              <a:rPr lang="en-US" dirty="0" err="1"/>
              <a:t>favourite</a:t>
            </a:r>
            <a:r>
              <a:rPr lang="en-US" dirty="0"/>
              <a:t> food on the device attached to your table directly to your kitchen!</a:t>
            </a:r>
            <a:br>
              <a:rPr lang="en-US" dirty="0"/>
            </a:br>
            <a:endParaRPr lang="en-US" dirty="0"/>
          </a:p>
          <a:p>
            <a:r>
              <a:rPr lang="en-US" dirty="0"/>
              <a:t>Customers can track live status of the order right from their table.</a:t>
            </a:r>
            <a:br>
              <a:rPr lang="en-US" dirty="0"/>
            </a:br>
            <a:endParaRPr lang="en-US" dirty="0"/>
          </a:p>
          <a:p>
            <a:r>
              <a:rPr lang="en-US" dirty="0"/>
              <a:t>Managers and kitchen users can </a:t>
            </a:r>
            <a:r>
              <a:rPr lang="en-US" dirty="0" err="1"/>
              <a:t>recieve</a:t>
            </a:r>
            <a:r>
              <a:rPr lang="en-US" dirty="0"/>
              <a:t> orders automatically as soon as your customer decides, what they want to have.</a:t>
            </a:r>
            <a:br>
              <a:rPr lang="en-US" dirty="0"/>
            </a:br>
            <a:endParaRPr lang="en-US" dirty="0"/>
          </a:p>
          <a:p>
            <a:r>
              <a:rPr lang="en-US" dirty="0"/>
              <a:t>Manage previous orders, sales report, print bills, provide discount coupons and manage your products at </a:t>
            </a:r>
            <a:r>
              <a:rPr lang="en-US" dirty="0" err="1"/>
              <a:t>realtime</a:t>
            </a:r>
            <a:r>
              <a:rPr lang="en-US" dirty="0"/>
              <a:t>.</a:t>
            </a:r>
          </a:p>
        </p:txBody>
      </p:sp>
      <p:pic>
        <p:nvPicPr>
          <p:cNvPr id="5" name="Picture 4" descr="Icon&#10;&#10;Description automatically generated">
            <a:extLst>
              <a:ext uri="{FF2B5EF4-FFF2-40B4-BE49-F238E27FC236}">
                <a16:creationId xmlns:a16="http://schemas.microsoft.com/office/drawing/2014/main" id="{85020536-7F43-4060-98D5-465A1C2AA6CE}"/>
              </a:ext>
            </a:extLst>
          </p:cNvPr>
          <p:cNvPicPr>
            <a:picLocks noChangeAspect="1"/>
          </p:cNvPicPr>
          <p:nvPr/>
        </p:nvPicPr>
        <p:blipFill>
          <a:blip r:embed="rId2"/>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943198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58B-69AB-4998-A575-23B443FBD2E9}"/>
              </a:ext>
            </a:extLst>
          </p:cNvPr>
          <p:cNvSpPr>
            <a:spLocks noGrp="1"/>
          </p:cNvSpPr>
          <p:nvPr>
            <p:ph type="title"/>
          </p:nvPr>
        </p:nvSpPr>
        <p:spPr>
          <a:xfrm>
            <a:off x="685801" y="36311"/>
            <a:ext cx="10131425" cy="715617"/>
          </a:xfrm>
        </p:spPr>
        <p:txBody>
          <a:bodyPr/>
          <a:lstStyle/>
          <a:p>
            <a:pPr algn="ctr"/>
            <a:r>
              <a:rPr lang="en-US" dirty="0"/>
              <a:t>ADMIN APPLICATION</a:t>
            </a:r>
          </a:p>
        </p:txBody>
      </p:sp>
      <p:pic>
        <p:nvPicPr>
          <p:cNvPr id="5" name="Picture 4" descr="Graphical user interface, application&#10;&#10;Description automatically generated">
            <a:extLst>
              <a:ext uri="{FF2B5EF4-FFF2-40B4-BE49-F238E27FC236}">
                <a16:creationId xmlns:a16="http://schemas.microsoft.com/office/drawing/2014/main" id="{CE7A2B4F-49BB-4AE6-A117-1919BE60573A}"/>
              </a:ext>
            </a:extLst>
          </p:cNvPr>
          <p:cNvPicPr>
            <a:picLocks noChangeAspect="1"/>
          </p:cNvPicPr>
          <p:nvPr/>
        </p:nvPicPr>
        <p:blipFill>
          <a:blip r:embed="rId2"/>
          <a:stretch>
            <a:fillRect/>
          </a:stretch>
        </p:blipFill>
        <p:spPr>
          <a:xfrm>
            <a:off x="-22424" y="903138"/>
            <a:ext cx="12192000" cy="5935344"/>
          </a:xfrm>
          <a:prstGeom prst="rect">
            <a:avLst/>
          </a:prstGeom>
        </p:spPr>
      </p:pic>
      <p:pic>
        <p:nvPicPr>
          <p:cNvPr id="7" name="Picture 6" descr="Icon&#10;&#10;Description automatically generated">
            <a:extLst>
              <a:ext uri="{FF2B5EF4-FFF2-40B4-BE49-F238E27FC236}">
                <a16:creationId xmlns:a16="http://schemas.microsoft.com/office/drawing/2014/main" id="{CC22A7CA-7EF4-46B9-84F3-84F88A2F5290}"/>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5703635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395B9B-498E-471A-898F-33869B00EEE7}"/>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a:extLst>
              <a:ext uri="{FF2B5EF4-FFF2-40B4-BE49-F238E27FC236}">
                <a16:creationId xmlns:a16="http://schemas.microsoft.com/office/drawing/2014/main" id="{F78AAC2E-BD13-461E-B954-C3E9AA760B92}"/>
              </a:ext>
            </a:extLst>
          </p:cNvPr>
          <p:cNvPicPr>
            <a:picLocks noChangeAspect="1"/>
          </p:cNvPicPr>
          <p:nvPr/>
        </p:nvPicPr>
        <p:blipFill>
          <a:blip r:embed="rId2"/>
          <a:stretch>
            <a:fillRect/>
          </a:stretch>
        </p:blipFill>
        <p:spPr>
          <a:xfrm>
            <a:off x="0" y="864468"/>
            <a:ext cx="12192000" cy="5962120"/>
          </a:xfrm>
          <a:prstGeom prst="rect">
            <a:avLst/>
          </a:prstGeom>
        </p:spPr>
      </p:pic>
      <p:pic>
        <p:nvPicPr>
          <p:cNvPr id="8" name="Picture 7" descr="Icon&#10;&#10;Description automatically generated">
            <a:extLst>
              <a:ext uri="{FF2B5EF4-FFF2-40B4-BE49-F238E27FC236}">
                <a16:creationId xmlns:a16="http://schemas.microsoft.com/office/drawing/2014/main" id="{AAF7B2C9-A2B5-4DE8-9AF0-0746462AF7C5}"/>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16626373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747B54-13DA-4660-A928-2DB7F62947B6}"/>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9C8DB2DC-BA88-4453-A8CD-E40EE47E4748}"/>
              </a:ext>
            </a:extLst>
          </p:cNvPr>
          <p:cNvPicPr>
            <a:picLocks noChangeAspect="1"/>
          </p:cNvPicPr>
          <p:nvPr/>
        </p:nvPicPr>
        <p:blipFill>
          <a:blip r:embed="rId2"/>
          <a:stretch>
            <a:fillRect/>
          </a:stretch>
        </p:blipFill>
        <p:spPr>
          <a:xfrm>
            <a:off x="0" y="965315"/>
            <a:ext cx="12192000" cy="5855016"/>
          </a:xfrm>
          <a:prstGeom prst="rect">
            <a:avLst/>
          </a:prstGeom>
        </p:spPr>
      </p:pic>
      <p:pic>
        <p:nvPicPr>
          <p:cNvPr id="8" name="Picture 7" descr="Icon&#10;&#10;Description automatically generated">
            <a:extLst>
              <a:ext uri="{FF2B5EF4-FFF2-40B4-BE49-F238E27FC236}">
                <a16:creationId xmlns:a16="http://schemas.microsoft.com/office/drawing/2014/main" id="{E020541D-32A4-41E6-8DEA-ED1547043B3B}"/>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3360842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CB0B72-0AE1-4DF3-8E71-2F4B74C9AC3A}"/>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1B4032AA-D531-4E56-901A-52234791406C}"/>
              </a:ext>
            </a:extLst>
          </p:cNvPr>
          <p:cNvPicPr>
            <a:picLocks noChangeAspect="1"/>
          </p:cNvPicPr>
          <p:nvPr/>
        </p:nvPicPr>
        <p:blipFill>
          <a:blip r:embed="rId2"/>
          <a:stretch>
            <a:fillRect/>
          </a:stretch>
        </p:blipFill>
        <p:spPr>
          <a:xfrm>
            <a:off x="0" y="1080668"/>
            <a:ext cx="12192000" cy="5756837"/>
          </a:xfrm>
          <a:prstGeom prst="rect">
            <a:avLst/>
          </a:prstGeom>
        </p:spPr>
      </p:pic>
      <p:pic>
        <p:nvPicPr>
          <p:cNvPr id="8" name="Picture 7" descr="Icon&#10;&#10;Description automatically generated">
            <a:extLst>
              <a:ext uri="{FF2B5EF4-FFF2-40B4-BE49-F238E27FC236}">
                <a16:creationId xmlns:a16="http://schemas.microsoft.com/office/drawing/2014/main" id="{34D2F359-577F-44E6-810B-35F54DAAFA75}"/>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4430826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6668C-6C87-4D2F-BBC6-C9BD48208541}"/>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8C846BF2-C6CA-43C0-AA66-17EA86ABFAA9}"/>
              </a:ext>
            </a:extLst>
          </p:cNvPr>
          <p:cNvPicPr>
            <a:picLocks noChangeAspect="1"/>
          </p:cNvPicPr>
          <p:nvPr/>
        </p:nvPicPr>
        <p:blipFill>
          <a:blip r:embed="rId2"/>
          <a:stretch>
            <a:fillRect/>
          </a:stretch>
        </p:blipFill>
        <p:spPr>
          <a:xfrm>
            <a:off x="0" y="1138414"/>
            <a:ext cx="12192000" cy="5694360"/>
          </a:xfrm>
          <a:prstGeom prst="rect">
            <a:avLst/>
          </a:prstGeom>
        </p:spPr>
      </p:pic>
      <p:pic>
        <p:nvPicPr>
          <p:cNvPr id="8" name="Picture 7" descr="Icon&#10;&#10;Description automatically generated">
            <a:extLst>
              <a:ext uri="{FF2B5EF4-FFF2-40B4-BE49-F238E27FC236}">
                <a16:creationId xmlns:a16="http://schemas.microsoft.com/office/drawing/2014/main" id="{7787A297-FAB7-400A-9763-EFE4F866EBC5}"/>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27965675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9B9D72-49E3-443F-8BC2-1D74018B58C6}"/>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3" name="Picture 2" descr="A screenshot of a computer&#10;&#10;Description automatically generated">
            <a:extLst>
              <a:ext uri="{FF2B5EF4-FFF2-40B4-BE49-F238E27FC236}">
                <a16:creationId xmlns:a16="http://schemas.microsoft.com/office/drawing/2014/main" id="{F1779CF7-DE49-40F4-B99D-35D822CA3438}"/>
              </a:ext>
            </a:extLst>
          </p:cNvPr>
          <p:cNvPicPr>
            <a:picLocks noChangeAspect="1"/>
          </p:cNvPicPr>
          <p:nvPr/>
        </p:nvPicPr>
        <p:blipFill>
          <a:blip r:embed="rId2"/>
          <a:stretch>
            <a:fillRect/>
          </a:stretch>
        </p:blipFill>
        <p:spPr>
          <a:xfrm>
            <a:off x="0" y="920828"/>
            <a:ext cx="12192000" cy="5917493"/>
          </a:xfrm>
          <a:prstGeom prst="rect">
            <a:avLst/>
          </a:prstGeom>
        </p:spPr>
      </p:pic>
      <p:pic>
        <p:nvPicPr>
          <p:cNvPr id="8" name="Picture 7" descr="Icon&#10;&#10;Description automatically generated">
            <a:extLst>
              <a:ext uri="{FF2B5EF4-FFF2-40B4-BE49-F238E27FC236}">
                <a16:creationId xmlns:a16="http://schemas.microsoft.com/office/drawing/2014/main" id="{7C829530-E333-4A81-BBEB-372EE70A8469}"/>
              </a:ext>
            </a:extLst>
          </p:cNvPr>
          <p:cNvPicPr>
            <a:picLocks noChangeAspect="1"/>
          </p:cNvPicPr>
          <p:nvPr/>
        </p:nvPicPr>
        <p:blipFill>
          <a:blip r:embed="rId3"/>
          <a:stretch>
            <a:fillRect/>
          </a:stretch>
        </p:blipFill>
        <p:spPr>
          <a:xfrm flipH="1">
            <a:off x="162339" y="162170"/>
            <a:ext cx="275746" cy="275746"/>
          </a:xfrm>
          <a:prstGeom prst="rect">
            <a:avLst/>
          </a:prstGeom>
        </p:spPr>
      </p:pic>
    </p:spTree>
    <p:extLst>
      <p:ext uri="{BB962C8B-B14F-4D97-AF65-F5344CB8AC3E}">
        <p14:creationId xmlns:p14="http://schemas.microsoft.com/office/powerpoint/2010/main" val="400902071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235</TotalTime>
  <Words>419</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PowerPoint Presentation</vt:lpstr>
      <vt:lpstr>About TREGGO</vt:lpstr>
      <vt:lpstr>FEATURES</vt:lpstr>
      <vt:lpstr>ADMIN APPLICATION</vt:lpstr>
      <vt:lpstr>ADMIN APPLICATION</vt:lpstr>
      <vt:lpstr>ADMIN APPLICATION</vt:lpstr>
      <vt:lpstr>ADMIN APPLICATION</vt:lpstr>
      <vt:lpstr>ADMIN APPLICATION</vt:lpstr>
      <vt:lpstr>ADMIN APPLICATION</vt:lpstr>
      <vt:lpstr>ADMIN APPLICATION</vt:lpstr>
      <vt:lpstr>ADMIN APPLICATION</vt:lpstr>
      <vt:lpstr>ADMIN APPLICATION</vt:lpstr>
      <vt:lpstr>MOBILE APPLICATION</vt:lpstr>
      <vt:lpstr>MOBILE APPLICATION</vt:lpstr>
      <vt:lpstr>MOBILE APPLICATION</vt:lpstr>
      <vt:lpstr>KEY HIGHLIGHTS</vt:lpstr>
      <vt:lpstr>ADDITIONAL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IT BAZAR</dc:title>
  <dc:creator>Siddhant Gupta</dc:creator>
  <cp:lastModifiedBy>Siddhant Gupta</cp:lastModifiedBy>
  <cp:revision>21</cp:revision>
  <dcterms:created xsi:type="dcterms:W3CDTF">2020-12-14T09:04:56Z</dcterms:created>
  <dcterms:modified xsi:type="dcterms:W3CDTF">2020-12-20T16:31:41Z</dcterms:modified>
</cp:coreProperties>
</file>