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1"/>
  </p:notesMasterIdLst>
  <p:sldIdLst>
    <p:sldId id="256" r:id="rId2"/>
    <p:sldId id="257" r:id="rId3"/>
    <p:sldId id="258" r:id="rId4"/>
    <p:sldId id="259" r:id="rId5"/>
    <p:sldId id="302" r:id="rId6"/>
    <p:sldId id="303" r:id="rId7"/>
    <p:sldId id="304" r:id="rId8"/>
    <p:sldId id="261" r:id="rId9"/>
    <p:sldId id="265" r:id="rId10"/>
    <p:sldId id="266" r:id="rId11"/>
    <p:sldId id="267" r:id="rId12"/>
    <p:sldId id="293" r:id="rId13"/>
    <p:sldId id="294" r:id="rId14"/>
    <p:sldId id="271" r:id="rId15"/>
    <p:sldId id="295" r:id="rId16"/>
    <p:sldId id="274" r:id="rId17"/>
    <p:sldId id="306" r:id="rId18"/>
    <p:sldId id="296" r:id="rId19"/>
    <p:sldId id="298" r:id="rId20"/>
    <p:sldId id="299" r:id="rId21"/>
    <p:sldId id="307" r:id="rId22"/>
    <p:sldId id="300" r:id="rId23"/>
    <p:sldId id="301" r:id="rId24"/>
    <p:sldId id="305" r:id="rId25"/>
    <p:sldId id="276" r:id="rId26"/>
    <p:sldId id="289" r:id="rId27"/>
    <p:sldId id="308" r:id="rId28"/>
    <p:sldId id="290" r:id="rId29"/>
    <p:sldId id="291" r:id="rId30"/>
  </p:sldIdLst>
  <p:sldSz cx="9144000" cy="5143500" type="screen16x9"/>
  <p:notesSz cx="6858000" cy="9144000"/>
  <p:embeddedFontLst>
    <p:embeddedFont>
      <p:font typeface="Lato" panose="020F0502020204030203" pitchFamily="34" charset="0"/>
      <p:regular r:id="rId32"/>
      <p:bold r:id="rId33"/>
      <p:italic r:id="rId34"/>
      <p:boldItalic r:id="rId35"/>
    </p:embeddedFont>
    <p:embeddedFont>
      <p:font typeface="Raleway" pitchFamily="2" charset="77"/>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4A251D8-AB74-4772-9267-0778F2BA4185}">
  <a:tblStyle styleId="{44A251D8-AB74-4772-9267-0778F2BA4185}"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9"/>
  </p:normalViewPr>
  <p:slideViewPr>
    <p:cSldViewPr snapToGrid="0">
      <p:cViewPr varScale="1">
        <p:scale>
          <a:sx n="137" d="100"/>
          <a:sy n="137" d="100"/>
        </p:scale>
        <p:origin x="920"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83fb1ff459_0_3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83fb1ff459_0_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81987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83fb1ff459_0_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83fb1ff459_0_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Pearson Baseline: This method computes the Pearson correlation coefficient between all pairs of users (or items) using baselines for centering instead of means.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83fb1ff459_0_4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83fb1ff459_0_4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83fb1ff459_0_3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83fb1ff459_0_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95960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83fb1ff459_0_4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83fb1ff459_0_4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41010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83fb1ff459_0_4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83fb1ff459_0_4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13116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74d6c54ba0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74d6c54ba0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83fb1ff459_0_4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83fb1ff459_0_4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74d6c54ba0_5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74d6c54ba0_5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83fb1ff459_0_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83fb1ff459_0_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83fb1ff459_0_3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83fb1ff459_0_3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a:latin typeface="Lato"/>
                <a:ea typeface="Lato"/>
                <a:cs typeface="Lato"/>
                <a:sym typeface="Lato"/>
              </a:rPr>
              <a:t>Implemented popularity model, content based model, collaborative filtering model and  latent  factor  based  model and combining the above to form a hybrid model.</a:t>
            </a:r>
            <a:endParaRPr>
              <a:latin typeface="Lato"/>
              <a:ea typeface="Lato"/>
              <a:cs typeface="Lato"/>
              <a:sym typeface="Lato"/>
            </a:endParaRPr>
          </a:p>
          <a:p>
            <a:pPr marL="0" lvl="0" indent="0" algn="l" rtl="0">
              <a:lnSpc>
                <a:spcPct val="150000"/>
              </a:lnSpc>
              <a:spcBef>
                <a:spcPts val="1600"/>
              </a:spcBef>
              <a:spcAft>
                <a:spcPts val="1600"/>
              </a:spcAft>
              <a:buNone/>
            </a:pPr>
            <a:r>
              <a:rPr lang="en">
                <a:latin typeface="Lato"/>
                <a:ea typeface="Lato"/>
                <a:cs typeface="Lato"/>
                <a:sym typeface="Lato"/>
              </a:rPr>
              <a:t>Hyperparameter  tuning,  testing accuracy  and  evaluation  of  recommendations  of  each  model</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74d6c54ba0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74d6c54ba0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2100" algn="l" rtl="0">
              <a:spcBef>
                <a:spcPts val="0"/>
              </a:spcBef>
              <a:spcAft>
                <a:spcPts val="0"/>
              </a:spcAft>
              <a:buClr>
                <a:srgbClr val="434343"/>
              </a:buClr>
              <a:buSzPts val="1000"/>
              <a:buFont typeface="Arial"/>
              <a:buChar char="●"/>
            </a:pPr>
            <a:r>
              <a:rPr lang="en" sz="1000">
                <a:solidFill>
                  <a:srgbClr val="434343"/>
                </a:solidFill>
              </a:rPr>
              <a:t>The primary dataset used for this project is the movielens review dataset. consisting of   27,753,444 reviews  over  58,098  different  movies  by  283,228  users.</a:t>
            </a:r>
            <a:endParaRPr sz="10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83fb1ff459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83fb1ff459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83fb1ff459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83fb1ff459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83fb1ff459_0_3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83fb1ff459_0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Item profile = Based on the the genre list for each movie, we build a movie profile. Example movie 1 belongs to genre [“Action”],movie 2 is a </a:t>
            </a:r>
            <a:r>
              <a:rPr lang="en" dirty="0" err="1"/>
              <a:t>RomCom</a:t>
            </a:r>
            <a:r>
              <a:rPr lang="en" dirty="0"/>
              <a:t> movie, and so on.</a:t>
            </a:r>
            <a:endParaRPr dirty="0"/>
          </a:p>
          <a:p>
            <a:pPr marL="0" lvl="0" indent="0" algn="l" rtl="0">
              <a:spcBef>
                <a:spcPts val="0"/>
              </a:spcBef>
              <a:spcAft>
                <a:spcPts val="0"/>
              </a:spcAft>
              <a:buNone/>
            </a:pPr>
            <a:r>
              <a:rPr lang="en" dirty="0"/>
              <a:t>Using the ratings data, which has ratings for a movie by the user, we build a user profile.</a:t>
            </a:r>
            <a:endParaRPr dirty="0"/>
          </a:p>
          <a:p>
            <a:pPr marL="0" lvl="0" indent="0" algn="l" rtl="0">
              <a:spcBef>
                <a:spcPts val="0"/>
              </a:spcBef>
              <a:spcAft>
                <a:spcPts val="0"/>
              </a:spcAft>
              <a:buNone/>
            </a:pPr>
            <a:r>
              <a:rPr lang="en" dirty="0"/>
              <a:t>Each entry in the user profile vector depicts the affinity of the user for that specific genre.</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83fb1ff459_0_3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83fb1ff459_0_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83fb1ff459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83fb1ff459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2100" algn="l" rtl="0">
              <a:lnSpc>
                <a:spcPct val="115000"/>
              </a:lnSpc>
              <a:spcBef>
                <a:spcPts val="0"/>
              </a:spcBef>
              <a:spcAft>
                <a:spcPts val="0"/>
              </a:spcAft>
              <a:buClr>
                <a:srgbClr val="000000"/>
              </a:buClr>
              <a:buSzPts val="1000"/>
              <a:buFont typeface="Lato"/>
              <a:buChar char="●"/>
            </a:pPr>
            <a:r>
              <a:rPr lang="en" sz="1000"/>
              <a:t>As it is clearly seen from the movie title, movies with Christmas and Santa Claus are returned</a:t>
            </a:r>
            <a:endParaRPr sz="1000">
              <a:latin typeface="Lato"/>
              <a:ea typeface="Lato"/>
              <a:cs typeface="Lato"/>
              <a:sym typeface="Lato"/>
            </a:endParaRPr>
          </a:p>
          <a:p>
            <a:pPr marL="0" lvl="0" indent="0" algn="l" rtl="0">
              <a:spcBef>
                <a:spcPts val="1600"/>
              </a:spcBef>
              <a:spcAft>
                <a:spcPts val="0"/>
              </a:spcAft>
              <a:buNone/>
            </a:pPr>
            <a:endParaRPr sz="10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83fb1ff459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83fb1ff459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2100" algn="l" rtl="0">
              <a:lnSpc>
                <a:spcPct val="115000"/>
              </a:lnSpc>
              <a:spcBef>
                <a:spcPts val="0"/>
              </a:spcBef>
              <a:spcAft>
                <a:spcPts val="0"/>
              </a:spcAft>
              <a:buClr>
                <a:srgbClr val="000000"/>
              </a:buClr>
              <a:buSzPts val="1000"/>
              <a:buFont typeface="Lato"/>
              <a:buChar char="●"/>
            </a:pPr>
            <a:r>
              <a:rPr lang="en" sz="1000"/>
              <a:t>As it is clearly seen from the movie title, movies with Christmas and Santa Claus are returned</a:t>
            </a:r>
            <a:endParaRPr sz="1000">
              <a:latin typeface="Lato"/>
              <a:ea typeface="Lato"/>
              <a:cs typeface="Lato"/>
              <a:sym typeface="Lato"/>
            </a:endParaRPr>
          </a:p>
          <a:p>
            <a:pPr marL="0" lvl="0" indent="0" algn="l" rtl="0">
              <a:spcBef>
                <a:spcPts val="1600"/>
              </a:spcBef>
              <a:spcAft>
                <a:spcPts val="0"/>
              </a:spcAft>
              <a:buNone/>
            </a:pPr>
            <a:endParaRPr sz="1000"/>
          </a:p>
        </p:txBody>
      </p:sp>
    </p:spTree>
    <p:extLst>
      <p:ext uri="{BB962C8B-B14F-4D97-AF65-F5344CB8AC3E}">
        <p14:creationId xmlns:p14="http://schemas.microsoft.com/office/powerpoint/2010/main" val="3574833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34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Movie Recommendation System</a:t>
            </a:r>
            <a:endParaRPr dirty="0"/>
          </a:p>
        </p:txBody>
      </p:sp>
      <p:sp>
        <p:nvSpPr>
          <p:cNvPr id="87" name="Google Shape;87;p13"/>
          <p:cNvSpPr txBox="1">
            <a:spLocks noGrp="1"/>
          </p:cNvSpPr>
          <p:nvPr>
            <p:ph type="subTitle" idx="1"/>
          </p:nvPr>
        </p:nvSpPr>
        <p:spPr>
          <a:xfrm>
            <a:off x="729450" y="2969400"/>
            <a:ext cx="7688100" cy="18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b="1" dirty="0">
                <a:solidFill>
                  <a:srgbClr val="000000"/>
                </a:solidFill>
              </a:rPr>
              <a:t>Group 26:</a:t>
            </a:r>
            <a:endParaRPr sz="1700" b="1" dirty="0">
              <a:solidFill>
                <a:srgbClr val="000000"/>
              </a:solidFill>
            </a:endParaRPr>
          </a:p>
          <a:p>
            <a:pPr marL="0" lvl="0" indent="0" algn="l" rtl="0">
              <a:spcBef>
                <a:spcPts val="0"/>
              </a:spcBef>
              <a:spcAft>
                <a:spcPts val="0"/>
              </a:spcAft>
              <a:buNone/>
            </a:pPr>
            <a:endParaRPr sz="1700" b="1" dirty="0">
              <a:solidFill>
                <a:srgbClr val="000000"/>
              </a:solidFill>
            </a:endParaRPr>
          </a:p>
          <a:p>
            <a:pPr marL="0" lvl="0" indent="0" algn="l" rtl="0">
              <a:spcBef>
                <a:spcPts val="0"/>
              </a:spcBef>
              <a:spcAft>
                <a:spcPts val="0"/>
              </a:spcAft>
              <a:buNone/>
            </a:pPr>
            <a:r>
              <a:rPr lang="en" sz="1700" dirty="0">
                <a:solidFill>
                  <a:srgbClr val="000000"/>
                </a:solidFill>
              </a:rPr>
              <a:t>Siddharth Devendra Gupta (sdg141)</a:t>
            </a:r>
            <a:endParaRPr sz="1700" dirty="0">
              <a:solidFill>
                <a:srgbClr val="000000"/>
              </a:solidFill>
            </a:endParaRPr>
          </a:p>
          <a:p>
            <a:pPr marL="0" lvl="0" indent="0" algn="l" rtl="0">
              <a:spcBef>
                <a:spcPts val="0"/>
              </a:spcBef>
              <a:spcAft>
                <a:spcPts val="0"/>
              </a:spcAft>
              <a:buNone/>
            </a:pPr>
            <a:r>
              <a:rPr lang="en" sz="1700" dirty="0" err="1">
                <a:solidFill>
                  <a:srgbClr val="000000"/>
                </a:solidFill>
              </a:rPr>
              <a:t>Dhruvi</a:t>
            </a:r>
            <a:r>
              <a:rPr lang="en" sz="1700" dirty="0">
                <a:solidFill>
                  <a:srgbClr val="000000"/>
                </a:solidFill>
              </a:rPr>
              <a:t> Lalit Jain (dj470)</a:t>
            </a:r>
            <a:endParaRPr sz="1700" dirty="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Evaluation metrics</a:t>
            </a:r>
            <a:endParaRPr/>
          </a:p>
        </p:txBody>
      </p:sp>
      <p:graphicFrame>
        <p:nvGraphicFramePr>
          <p:cNvPr id="155" name="Google Shape;155;p23"/>
          <p:cNvGraphicFramePr/>
          <p:nvPr>
            <p:extLst>
              <p:ext uri="{D42A27DB-BD31-4B8C-83A1-F6EECF244321}">
                <p14:modId xmlns:p14="http://schemas.microsoft.com/office/powerpoint/2010/main" val="3273255318"/>
              </p:ext>
            </p:extLst>
          </p:nvPr>
        </p:nvGraphicFramePr>
        <p:xfrm>
          <a:off x="5013675" y="2103875"/>
          <a:ext cx="3482200" cy="2370550"/>
        </p:xfrm>
        <a:graphic>
          <a:graphicData uri="http://schemas.openxmlformats.org/drawingml/2006/table">
            <a:tbl>
              <a:tblPr>
                <a:noFill/>
                <a:tableStyleId>{44A251D8-AB74-4772-9267-0778F2BA4185}</a:tableStyleId>
              </a:tblPr>
              <a:tblGrid>
                <a:gridCol w="1741100">
                  <a:extLst>
                    <a:ext uri="{9D8B030D-6E8A-4147-A177-3AD203B41FA5}">
                      <a16:colId xmlns:a16="http://schemas.microsoft.com/office/drawing/2014/main" val="20000"/>
                    </a:ext>
                  </a:extLst>
                </a:gridCol>
                <a:gridCol w="1741100">
                  <a:extLst>
                    <a:ext uri="{9D8B030D-6E8A-4147-A177-3AD203B41FA5}">
                      <a16:colId xmlns:a16="http://schemas.microsoft.com/office/drawing/2014/main" val="20001"/>
                    </a:ext>
                  </a:extLst>
                </a:gridCol>
              </a:tblGrid>
              <a:tr h="547050">
                <a:tc>
                  <a:txBody>
                    <a:bodyPr/>
                    <a:lstStyle/>
                    <a:p>
                      <a:pPr marL="0" lvl="0" indent="0" algn="ctr" rtl="0">
                        <a:spcBef>
                          <a:spcPts val="0"/>
                        </a:spcBef>
                        <a:spcAft>
                          <a:spcPts val="0"/>
                        </a:spcAft>
                        <a:buNone/>
                      </a:pPr>
                      <a:r>
                        <a:rPr lang="en" sz="1600" b="1">
                          <a:latin typeface="Lato"/>
                          <a:ea typeface="Lato"/>
                          <a:cs typeface="Lato"/>
                          <a:sym typeface="Lato"/>
                        </a:rPr>
                        <a:t>Metric</a:t>
                      </a:r>
                      <a:endParaRPr sz="1600" b="1">
                        <a:latin typeface="Lato"/>
                        <a:ea typeface="Lato"/>
                        <a:cs typeface="Lato"/>
                        <a:sym typeface="Lato"/>
                      </a:endParaRPr>
                    </a:p>
                  </a:txBody>
                  <a:tcPr marL="28575" marR="28575" marT="19050" marB="1905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D9D9D9"/>
                    </a:solidFill>
                  </a:tcPr>
                </a:tc>
                <a:tc>
                  <a:txBody>
                    <a:bodyPr/>
                    <a:lstStyle/>
                    <a:p>
                      <a:pPr marL="0" lvl="0" indent="0" algn="ctr" rtl="0">
                        <a:lnSpc>
                          <a:spcPct val="115000"/>
                        </a:lnSpc>
                        <a:spcBef>
                          <a:spcPts val="0"/>
                        </a:spcBef>
                        <a:spcAft>
                          <a:spcPts val="0"/>
                        </a:spcAft>
                        <a:buNone/>
                      </a:pPr>
                      <a:r>
                        <a:rPr lang="en" sz="1600" b="1" dirty="0">
                          <a:latin typeface="Lato"/>
                          <a:ea typeface="Lato"/>
                          <a:cs typeface="Lato"/>
                          <a:sym typeface="Lato"/>
                        </a:rPr>
                        <a:t>Content based</a:t>
                      </a:r>
                      <a:endParaRPr sz="1600" b="1" dirty="0">
                        <a:latin typeface="Lato"/>
                        <a:ea typeface="Lato"/>
                        <a:cs typeface="Lato"/>
                        <a:sym typeface="Lato"/>
                      </a:endParaRPr>
                    </a:p>
                  </a:txBody>
                  <a:tcPr marL="28575" marR="28575" marT="19050" marB="1905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r h="455875">
                <a:tc>
                  <a:txBody>
                    <a:bodyPr/>
                    <a:lstStyle/>
                    <a:p>
                      <a:pPr marL="0" lvl="0" indent="0" algn="ctr" rtl="0">
                        <a:lnSpc>
                          <a:spcPct val="115000"/>
                        </a:lnSpc>
                        <a:spcBef>
                          <a:spcPts val="0"/>
                        </a:spcBef>
                        <a:spcAft>
                          <a:spcPts val="0"/>
                        </a:spcAft>
                        <a:buNone/>
                      </a:pPr>
                      <a:r>
                        <a:rPr lang="en" sz="1600" b="1">
                          <a:latin typeface="Lato"/>
                          <a:ea typeface="Lato"/>
                          <a:cs typeface="Lato"/>
                          <a:sym typeface="Lato"/>
                        </a:rPr>
                        <a:t>Precision</a:t>
                      </a:r>
                      <a:endParaRPr sz="1600" b="1">
                        <a:latin typeface="Lato"/>
                        <a:ea typeface="Lato"/>
                        <a:cs typeface="Lato"/>
                        <a:sym typeface="Lato"/>
                      </a:endParaRPr>
                    </a:p>
                  </a:txBody>
                  <a:tcPr marL="28575" marR="28575" marT="19050" marB="1905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latin typeface="Lato"/>
                          <a:ea typeface="Lato"/>
                          <a:cs typeface="Lato"/>
                          <a:sym typeface="Lato"/>
                        </a:rPr>
                        <a:t>0.800932214</a:t>
                      </a:r>
                      <a:endParaRPr sz="1600">
                        <a:latin typeface="Lato"/>
                        <a:ea typeface="Lato"/>
                        <a:cs typeface="Lato"/>
                        <a:sym typeface="Lato"/>
                      </a:endParaRPr>
                    </a:p>
                  </a:txBody>
                  <a:tcPr marL="28575" marR="28575" marT="19050" marB="1905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55875">
                <a:tc>
                  <a:txBody>
                    <a:bodyPr/>
                    <a:lstStyle/>
                    <a:p>
                      <a:pPr marL="0" lvl="0" indent="0" algn="ctr" rtl="0">
                        <a:lnSpc>
                          <a:spcPct val="115000"/>
                        </a:lnSpc>
                        <a:spcBef>
                          <a:spcPts val="0"/>
                        </a:spcBef>
                        <a:spcAft>
                          <a:spcPts val="0"/>
                        </a:spcAft>
                        <a:buNone/>
                      </a:pPr>
                      <a:r>
                        <a:rPr lang="en" sz="1600" b="1">
                          <a:latin typeface="Lato"/>
                          <a:ea typeface="Lato"/>
                          <a:cs typeface="Lato"/>
                          <a:sym typeface="Lato"/>
                        </a:rPr>
                        <a:t>Recall</a:t>
                      </a:r>
                      <a:endParaRPr sz="1600" b="1">
                        <a:latin typeface="Lato"/>
                        <a:ea typeface="Lato"/>
                        <a:cs typeface="Lato"/>
                        <a:sym typeface="Lato"/>
                      </a:endParaRPr>
                    </a:p>
                  </a:txBody>
                  <a:tcPr marL="28575" marR="28575" marT="19050" marB="1905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latin typeface="Lato"/>
                          <a:ea typeface="Lato"/>
                          <a:cs typeface="Lato"/>
                          <a:sym typeface="Lato"/>
                        </a:rPr>
                        <a:t>0.495168862</a:t>
                      </a:r>
                      <a:endParaRPr sz="1600">
                        <a:latin typeface="Lato"/>
                        <a:ea typeface="Lato"/>
                        <a:cs typeface="Lato"/>
                        <a:sym typeface="Lato"/>
                      </a:endParaRPr>
                    </a:p>
                  </a:txBody>
                  <a:tcPr marL="28575" marR="28575" marT="19050" marB="1905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55875">
                <a:tc>
                  <a:txBody>
                    <a:bodyPr/>
                    <a:lstStyle/>
                    <a:p>
                      <a:pPr marL="0" lvl="0" indent="0" algn="ctr" rtl="0">
                        <a:lnSpc>
                          <a:spcPct val="115000"/>
                        </a:lnSpc>
                        <a:spcBef>
                          <a:spcPts val="0"/>
                        </a:spcBef>
                        <a:spcAft>
                          <a:spcPts val="0"/>
                        </a:spcAft>
                        <a:buNone/>
                      </a:pPr>
                      <a:r>
                        <a:rPr lang="en" sz="1600" b="1">
                          <a:latin typeface="Lato"/>
                          <a:ea typeface="Lato"/>
                          <a:cs typeface="Lato"/>
                          <a:sym typeface="Lato"/>
                        </a:rPr>
                        <a:t>F-Measure</a:t>
                      </a:r>
                      <a:endParaRPr sz="1600" b="1">
                        <a:latin typeface="Lato"/>
                        <a:ea typeface="Lato"/>
                        <a:cs typeface="Lato"/>
                        <a:sym typeface="Lato"/>
                      </a:endParaRPr>
                    </a:p>
                  </a:txBody>
                  <a:tcPr marL="28575" marR="28575" marT="19050" marB="1905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latin typeface="Lato"/>
                          <a:ea typeface="Lato"/>
                          <a:cs typeface="Lato"/>
                          <a:sym typeface="Lato"/>
                        </a:rPr>
                        <a:t>0.6119842046</a:t>
                      </a:r>
                      <a:endParaRPr sz="1600">
                        <a:latin typeface="Lato"/>
                        <a:ea typeface="Lato"/>
                        <a:cs typeface="Lato"/>
                        <a:sym typeface="Lato"/>
                      </a:endParaRPr>
                    </a:p>
                  </a:txBody>
                  <a:tcPr marL="28575" marR="28575" marT="19050" marB="1905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455875">
                <a:tc>
                  <a:txBody>
                    <a:bodyPr/>
                    <a:lstStyle/>
                    <a:p>
                      <a:pPr marL="0" lvl="0" indent="0" algn="ctr" rtl="0">
                        <a:lnSpc>
                          <a:spcPct val="115000"/>
                        </a:lnSpc>
                        <a:spcBef>
                          <a:spcPts val="0"/>
                        </a:spcBef>
                        <a:spcAft>
                          <a:spcPts val="0"/>
                        </a:spcAft>
                        <a:buNone/>
                      </a:pPr>
                      <a:r>
                        <a:rPr lang="en" sz="1600" b="1">
                          <a:latin typeface="Lato"/>
                          <a:ea typeface="Lato"/>
                          <a:cs typeface="Lato"/>
                          <a:sym typeface="Lato"/>
                        </a:rPr>
                        <a:t>NDCG</a:t>
                      </a:r>
                      <a:endParaRPr sz="1600" b="1">
                        <a:latin typeface="Lato"/>
                        <a:ea typeface="Lato"/>
                        <a:cs typeface="Lato"/>
                        <a:sym typeface="Lato"/>
                      </a:endParaRPr>
                    </a:p>
                  </a:txBody>
                  <a:tcPr marL="28575" marR="28575" marT="19050" marB="1905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dirty="0">
                          <a:latin typeface="Lato"/>
                          <a:ea typeface="Lato"/>
                          <a:cs typeface="Lato"/>
                          <a:sym typeface="Lato"/>
                        </a:rPr>
                        <a:t>0.945576877</a:t>
                      </a:r>
                      <a:endParaRPr sz="1600" dirty="0">
                        <a:latin typeface="Lato"/>
                        <a:ea typeface="Lato"/>
                        <a:cs typeface="Lato"/>
                        <a:sym typeface="Lato"/>
                      </a:endParaRPr>
                    </a:p>
                  </a:txBody>
                  <a:tcPr marL="28575" marR="28575" marT="19050" marB="1905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aphicFrame>
        <p:nvGraphicFramePr>
          <p:cNvPr id="156" name="Google Shape;156;p23"/>
          <p:cNvGraphicFramePr/>
          <p:nvPr>
            <p:extLst>
              <p:ext uri="{D42A27DB-BD31-4B8C-83A1-F6EECF244321}">
                <p14:modId xmlns:p14="http://schemas.microsoft.com/office/powerpoint/2010/main" val="2964199152"/>
              </p:ext>
            </p:extLst>
          </p:nvPr>
        </p:nvGraphicFramePr>
        <p:xfrm>
          <a:off x="912950" y="2103875"/>
          <a:ext cx="3482200" cy="1824670"/>
        </p:xfrm>
        <a:graphic>
          <a:graphicData uri="http://schemas.openxmlformats.org/drawingml/2006/table">
            <a:tbl>
              <a:tblPr>
                <a:noFill/>
                <a:tableStyleId>{44A251D8-AB74-4772-9267-0778F2BA4185}</a:tableStyleId>
              </a:tblPr>
              <a:tblGrid>
                <a:gridCol w="1741100">
                  <a:extLst>
                    <a:ext uri="{9D8B030D-6E8A-4147-A177-3AD203B41FA5}">
                      <a16:colId xmlns:a16="http://schemas.microsoft.com/office/drawing/2014/main" val="20000"/>
                    </a:ext>
                  </a:extLst>
                </a:gridCol>
                <a:gridCol w="1741100">
                  <a:extLst>
                    <a:ext uri="{9D8B030D-6E8A-4147-A177-3AD203B41FA5}">
                      <a16:colId xmlns:a16="http://schemas.microsoft.com/office/drawing/2014/main" val="20001"/>
                    </a:ext>
                  </a:extLst>
                </a:gridCol>
              </a:tblGrid>
              <a:tr h="547050">
                <a:tc>
                  <a:txBody>
                    <a:bodyPr/>
                    <a:lstStyle/>
                    <a:p>
                      <a:pPr marL="0" lvl="0" indent="0" algn="ctr" rtl="0">
                        <a:spcBef>
                          <a:spcPts val="0"/>
                        </a:spcBef>
                        <a:spcAft>
                          <a:spcPts val="0"/>
                        </a:spcAft>
                        <a:buNone/>
                      </a:pPr>
                      <a:r>
                        <a:rPr lang="en" sz="1800" b="1">
                          <a:latin typeface="Lato"/>
                          <a:ea typeface="Lato"/>
                          <a:cs typeface="Lato"/>
                          <a:sym typeface="Lato"/>
                        </a:rPr>
                        <a:t>Metric</a:t>
                      </a:r>
                      <a:endParaRPr sz="1800" b="1">
                        <a:latin typeface="Lato"/>
                        <a:ea typeface="Lato"/>
                        <a:cs typeface="Lato"/>
                        <a:sym typeface="Lato"/>
                      </a:endParaRPr>
                    </a:p>
                  </a:txBody>
                  <a:tcPr marL="28575" marR="28575" marT="19050" marB="1905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D9D9D9"/>
                    </a:solidFill>
                  </a:tcPr>
                </a:tc>
                <a:tc>
                  <a:txBody>
                    <a:bodyPr/>
                    <a:lstStyle/>
                    <a:p>
                      <a:pPr marL="0" lvl="0" indent="0" algn="ctr" rtl="0">
                        <a:lnSpc>
                          <a:spcPct val="115000"/>
                        </a:lnSpc>
                        <a:spcBef>
                          <a:spcPts val="0"/>
                        </a:spcBef>
                        <a:spcAft>
                          <a:spcPts val="0"/>
                        </a:spcAft>
                        <a:buNone/>
                      </a:pPr>
                      <a:r>
                        <a:rPr lang="en" sz="1800" b="1" dirty="0">
                          <a:latin typeface="Lato"/>
                          <a:ea typeface="Lato"/>
                          <a:cs typeface="Lato"/>
                          <a:sym typeface="Lato"/>
                        </a:rPr>
                        <a:t>Content based</a:t>
                      </a:r>
                      <a:endParaRPr sz="1800" b="1" dirty="0">
                        <a:latin typeface="Lato"/>
                        <a:ea typeface="Lato"/>
                        <a:cs typeface="Lato"/>
                        <a:sym typeface="Lato"/>
                      </a:endParaRPr>
                    </a:p>
                  </a:txBody>
                  <a:tcPr marL="28575" marR="28575" marT="19050" marB="1905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r h="455875">
                <a:tc>
                  <a:txBody>
                    <a:bodyPr/>
                    <a:lstStyle/>
                    <a:p>
                      <a:pPr marL="0" lvl="0" indent="0" algn="ctr" rtl="0">
                        <a:lnSpc>
                          <a:spcPct val="115000"/>
                        </a:lnSpc>
                        <a:spcBef>
                          <a:spcPts val="0"/>
                        </a:spcBef>
                        <a:spcAft>
                          <a:spcPts val="0"/>
                        </a:spcAft>
                        <a:buNone/>
                      </a:pPr>
                      <a:r>
                        <a:rPr lang="en" sz="1800" b="1">
                          <a:latin typeface="Lato"/>
                          <a:ea typeface="Lato"/>
                          <a:cs typeface="Lato"/>
                          <a:sym typeface="Lato"/>
                        </a:rPr>
                        <a:t>RMSE</a:t>
                      </a:r>
                      <a:endParaRPr sz="1800" b="1">
                        <a:latin typeface="Lato"/>
                        <a:ea typeface="Lato"/>
                        <a:cs typeface="Lato"/>
                        <a:sym typeface="Lato"/>
                      </a:endParaRPr>
                    </a:p>
                  </a:txBody>
                  <a:tcPr marL="28575" marR="28575" marT="19050" marB="1905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800" dirty="0">
                          <a:latin typeface="Lato"/>
                          <a:ea typeface="Lato"/>
                          <a:cs typeface="Lato"/>
                          <a:sym typeface="Lato"/>
                        </a:rPr>
                        <a:t>0.9185</a:t>
                      </a:r>
                      <a:endParaRPr sz="1800" dirty="0">
                        <a:latin typeface="Lato"/>
                        <a:ea typeface="Lato"/>
                        <a:cs typeface="Lato"/>
                        <a:sym typeface="Lato"/>
                      </a:endParaRPr>
                    </a:p>
                    <a:p>
                      <a:pPr marL="0" lvl="0" indent="0" algn="l" rtl="0">
                        <a:lnSpc>
                          <a:spcPct val="115000"/>
                        </a:lnSpc>
                        <a:spcBef>
                          <a:spcPts val="0"/>
                        </a:spcBef>
                        <a:spcAft>
                          <a:spcPts val="0"/>
                        </a:spcAft>
                        <a:buNone/>
                      </a:pPr>
                      <a:endParaRPr sz="1800" dirty="0">
                        <a:latin typeface="Lato"/>
                        <a:ea typeface="Lato"/>
                        <a:cs typeface="Lato"/>
                        <a:sym typeface="Lato"/>
                      </a:endParaRPr>
                    </a:p>
                  </a:txBody>
                  <a:tcPr marL="28575" marR="28575" marT="19050" marB="19050"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55875">
                <a:tc>
                  <a:txBody>
                    <a:bodyPr/>
                    <a:lstStyle/>
                    <a:p>
                      <a:pPr marL="0" lvl="0" indent="0" algn="ctr" rtl="0">
                        <a:lnSpc>
                          <a:spcPct val="115000"/>
                        </a:lnSpc>
                        <a:spcBef>
                          <a:spcPts val="0"/>
                        </a:spcBef>
                        <a:spcAft>
                          <a:spcPts val="0"/>
                        </a:spcAft>
                        <a:buNone/>
                      </a:pPr>
                      <a:r>
                        <a:rPr lang="en" sz="1800" b="1">
                          <a:latin typeface="Lato"/>
                          <a:ea typeface="Lato"/>
                          <a:cs typeface="Lato"/>
                          <a:sym typeface="Lato"/>
                        </a:rPr>
                        <a:t>MAE</a:t>
                      </a:r>
                      <a:endParaRPr sz="1800" b="1">
                        <a:latin typeface="Lato"/>
                        <a:ea typeface="Lato"/>
                        <a:cs typeface="Lato"/>
                        <a:sym typeface="Lato"/>
                      </a:endParaRPr>
                    </a:p>
                  </a:txBody>
                  <a:tcPr marL="28575" marR="28575" marT="19050" marB="1905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800" dirty="0">
                          <a:latin typeface="Lato"/>
                          <a:ea typeface="Lato"/>
                          <a:cs typeface="Lato"/>
                          <a:sym typeface="Lato"/>
                        </a:rPr>
                        <a:t>0.7095</a:t>
                      </a:r>
                      <a:endParaRPr sz="1800" dirty="0">
                        <a:latin typeface="Lato"/>
                        <a:ea typeface="Lato"/>
                        <a:cs typeface="Lato"/>
                        <a:sym typeface="Lato"/>
                      </a:endParaRPr>
                    </a:p>
                    <a:p>
                      <a:pPr marL="0" lvl="0" indent="0" algn="ctr" rtl="0">
                        <a:lnSpc>
                          <a:spcPct val="115000"/>
                        </a:lnSpc>
                        <a:spcBef>
                          <a:spcPts val="0"/>
                        </a:spcBef>
                        <a:spcAft>
                          <a:spcPts val="0"/>
                        </a:spcAft>
                        <a:buNone/>
                      </a:pPr>
                      <a:endParaRPr sz="1800" dirty="0">
                        <a:latin typeface="Lato"/>
                        <a:ea typeface="Lato"/>
                        <a:cs typeface="Lato"/>
                        <a:sym typeface="Lato"/>
                      </a:endParaRPr>
                    </a:p>
                  </a:txBody>
                  <a:tcPr marL="28575" marR="28575" marT="19050" marB="19050"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Movie-Movie Similarity</a:t>
            </a:r>
            <a:endParaRPr dirty="0"/>
          </a:p>
        </p:txBody>
      </p:sp>
      <p:sp>
        <p:nvSpPr>
          <p:cNvPr id="162" name="Google Shape;162;p24"/>
          <p:cNvSpPr txBox="1">
            <a:spLocks noGrp="1"/>
          </p:cNvSpPr>
          <p:nvPr>
            <p:ph type="body" idx="1"/>
          </p:nvPr>
        </p:nvSpPr>
        <p:spPr>
          <a:xfrm>
            <a:off x="729450" y="2240200"/>
            <a:ext cx="7688700" cy="2718900"/>
          </a:xfrm>
          <a:prstGeom prst="rect">
            <a:avLst/>
          </a:prstGeom>
        </p:spPr>
        <p:txBody>
          <a:bodyPr spcFirstLastPara="1" wrap="square" lIns="91425" tIns="91425" rIns="91425" bIns="91425" anchor="t" anchorCtr="0">
            <a:noAutofit/>
          </a:bodyPr>
          <a:lstStyle/>
          <a:p>
            <a:pPr marL="457200" lvl="0" indent="-342900" algn="l" rtl="0">
              <a:lnSpc>
                <a:spcPct val="200000"/>
              </a:lnSpc>
              <a:spcBef>
                <a:spcPts val="0"/>
              </a:spcBef>
              <a:spcAft>
                <a:spcPts val="0"/>
              </a:spcAft>
              <a:buClr>
                <a:srgbClr val="000000"/>
              </a:buClr>
              <a:buSzPts val="1800"/>
              <a:buChar char="●"/>
            </a:pPr>
            <a:r>
              <a:rPr lang="en" sz="1800" dirty="0">
                <a:solidFill>
                  <a:srgbClr val="000000"/>
                </a:solidFill>
                <a:latin typeface="Lato" panose="020F0502020204030203" pitchFamily="34" charset="0"/>
                <a:ea typeface="Lato" panose="020F0502020204030203" pitchFamily="34" charset="0"/>
                <a:cs typeface="Lato" panose="020F0502020204030203" pitchFamily="34" charset="0"/>
              </a:rPr>
              <a:t>TF-IDF using sim</a:t>
            </a:r>
            <a:r>
              <a:rPr lang="en-US" sz="1800" dirty="0" err="1">
                <a:solidFill>
                  <a:srgbClr val="000000"/>
                </a:solidFill>
                <a:latin typeface="Lato" panose="020F0502020204030203" pitchFamily="34" charset="0"/>
                <a:ea typeface="Lato" panose="020F0502020204030203" pitchFamily="34" charset="0"/>
                <a:cs typeface="Lato" panose="020F0502020204030203" pitchFamily="34" charset="0"/>
              </a:rPr>
              <a:t>i</a:t>
            </a:r>
            <a:r>
              <a:rPr lang="en" sz="1800" dirty="0">
                <a:solidFill>
                  <a:srgbClr val="000000"/>
                </a:solidFill>
                <a:latin typeface="Lato" panose="020F0502020204030203" pitchFamily="34" charset="0"/>
                <a:ea typeface="Lato" panose="020F0502020204030203" pitchFamily="34" charset="0"/>
                <a:cs typeface="Lato" panose="020F0502020204030203" pitchFamily="34" charset="0"/>
              </a:rPr>
              <a:t>larity of movies based on genres </a:t>
            </a:r>
          </a:p>
          <a:p>
            <a:pPr indent="-342900">
              <a:lnSpc>
                <a:spcPct val="100000"/>
              </a:lnSpc>
              <a:buClr>
                <a:srgbClr val="000000"/>
              </a:buClr>
              <a:buSzPts val="1800"/>
            </a:pPr>
            <a:r>
              <a:rPr lang="en-US" sz="1800" dirty="0">
                <a:solidFill>
                  <a:schemeClr val="bg2"/>
                </a:solidFill>
                <a:effectLst/>
                <a:latin typeface="Lato" panose="020F0502020204030203" pitchFamily="34" charset="0"/>
                <a:ea typeface="Lato" panose="020F0502020204030203" pitchFamily="34" charset="0"/>
                <a:cs typeface="Lato" panose="020F0502020204030203" pitchFamily="34" charset="0"/>
              </a:rPr>
              <a:t>Term frequency : measure of how often a word appears in a document. Calculated by dividing the number of times a word appears in a document by the total number of words in that document. </a:t>
            </a:r>
          </a:p>
          <a:p>
            <a:pPr indent="-342900">
              <a:lnSpc>
                <a:spcPct val="100000"/>
              </a:lnSpc>
              <a:buClr>
                <a:srgbClr val="000000"/>
              </a:buClr>
              <a:buSzPts val="1800"/>
            </a:pPr>
            <a:r>
              <a:rPr lang="en-US" sz="1800" b="0" i="0" u="none" strike="noStrike" dirty="0">
                <a:solidFill>
                  <a:schemeClr val="bg2"/>
                </a:solidFill>
                <a:effectLst/>
                <a:latin typeface="Lato" panose="020F0502020204030203" pitchFamily="34" charset="0"/>
                <a:ea typeface="Lato" panose="020F0502020204030203" pitchFamily="34" charset="0"/>
                <a:cs typeface="Lato" panose="020F0502020204030203" pitchFamily="34" charset="0"/>
              </a:rPr>
              <a:t>IDF: measure of how common or rare a word is in a corpus of documents. </a:t>
            </a:r>
            <a:r>
              <a:rPr lang="en-US" sz="1800" dirty="0">
                <a:solidFill>
                  <a:schemeClr val="bg2"/>
                </a:solidFill>
                <a:latin typeface="Lato" panose="020F0502020204030203" pitchFamily="34" charset="0"/>
                <a:ea typeface="Lato" panose="020F0502020204030203" pitchFamily="34" charset="0"/>
                <a:cs typeface="Lato" panose="020F0502020204030203" pitchFamily="34" charset="0"/>
              </a:rPr>
              <a:t>C</a:t>
            </a:r>
            <a:r>
              <a:rPr lang="en-US" sz="1800" b="0" i="0" u="none" strike="noStrike" dirty="0">
                <a:solidFill>
                  <a:schemeClr val="bg2"/>
                </a:solidFill>
                <a:effectLst/>
                <a:latin typeface="Lato" panose="020F0502020204030203" pitchFamily="34" charset="0"/>
                <a:ea typeface="Lato" panose="020F0502020204030203" pitchFamily="34" charset="0"/>
                <a:cs typeface="Lato" panose="020F0502020204030203" pitchFamily="34" charset="0"/>
              </a:rPr>
              <a:t>alculated by dividing the total number of documents in the corpus by the number of documents that contain the word</a:t>
            </a:r>
            <a:r>
              <a:rPr lang="en-US" sz="1800" b="0" i="0" u="none" strike="noStrike" dirty="0">
                <a:solidFill>
                  <a:srgbClr val="374151"/>
                </a:solidFill>
                <a:effectLst/>
                <a:latin typeface="Lato" panose="020F0502020204030203" pitchFamily="34" charset="0"/>
                <a:ea typeface="Lato" panose="020F0502020204030203" pitchFamily="34" charset="0"/>
                <a:cs typeface="Lato" panose="020F0502020204030203" pitchFamily="34" charset="0"/>
              </a:rPr>
              <a:t>. </a:t>
            </a:r>
            <a:endParaRPr sz="1800" dirty="0">
              <a:solidFill>
                <a:srgbClr val="000000"/>
              </a:solidFill>
              <a:latin typeface="Lato" panose="020F0502020204030203" pitchFamily="34" charset="0"/>
              <a:ea typeface="Lato" panose="020F0502020204030203" pitchFamily="34" charset="0"/>
              <a:cs typeface="Lato" panose="020F0502020204030203"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Movie-Movie Similarity</a:t>
            </a:r>
            <a:endParaRPr dirty="0"/>
          </a:p>
        </p:txBody>
      </p:sp>
      <p:pic>
        <p:nvPicPr>
          <p:cNvPr id="5" name="Picture 4" descr="Text&#10;&#10;Description automatically generated">
            <a:extLst>
              <a:ext uri="{FF2B5EF4-FFF2-40B4-BE49-F238E27FC236}">
                <a16:creationId xmlns:a16="http://schemas.microsoft.com/office/drawing/2014/main" id="{DA0E8E78-195B-DAB8-E735-AF13604F60EF}"/>
              </a:ext>
            </a:extLst>
          </p:cNvPr>
          <p:cNvPicPr>
            <a:picLocks noChangeAspect="1"/>
          </p:cNvPicPr>
          <p:nvPr/>
        </p:nvPicPr>
        <p:blipFill>
          <a:blip r:embed="rId3"/>
          <a:stretch>
            <a:fillRect/>
          </a:stretch>
        </p:blipFill>
        <p:spPr>
          <a:xfrm>
            <a:off x="276446" y="2866380"/>
            <a:ext cx="6222749" cy="1928904"/>
          </a:xfrm>
          <a:prstGeom prst="rect">
            <a:avLst/>
          </a:prstGeom>
        </p:spPr>
      </p:pic>
      <p:pic>
        <p:nvPicPr>
          <p:cNvPr id="7" name="Picture 6" descr="Text&#10;&#10;Description automatically generated">
            <a:extLst>
              <a:ext uri="{FF2B5EF4-FFF2-40B4-BE49-F238E27FC236}">
                <a16:creationId xmlns:a16="http://schemas.microsoft.com/office/drawing/2014/main" id="{A97CC76E-25F3-A1F5-A3A7-FD050DB0E372}"/>
              </a:ext>
            </a:extLst>
          </p:cNvPr>
          <p:cNvPicPr>
            <a:picLocks noChangeAspect="1"/>
          </p:cNvPicPr>
          <p:nvPr/>
        </p:nvPicPr>
        <p:blipFill>
          <a:blip r:embed="rId4"/>
          <a:stretch>
            <a:fillRect/>
          </a:stretch>
        </p:blipFill>
        <p:spPr>
          <a:xfrm>
            <a:off x="4805312" y="997842"/>
            <a:ext cx="3609238" cy="1619549"/>
          </a:xfrm>
          <a:prstGeom prst="rect">
            <a:avLst/>
          </a:prstGeom>
        </p:spPr>
      </p:pic>
    </p:spTree>
    <p:extLst>
      <p:ext uri="{BB962C8B-B14F-4D97-AF65-F5344CB8AC3E}">
        <p14:creationId xmlns:p14="http://schemas.microsoft.com/office/powerpoint/2010/main" val="3426581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3"/>
          <p:cNvSpPr txBox="1">
            <a:spLocks noGrp="1"/>
          </p:cNvSpPr>
          <p:nvPr>
            <p:ph type="title"/>
          </p:nvPr>
        </p:nvSpPr>
        <p:spPr>
          <a:xfrm>
            <a:off x="2784586" y="1210009"/>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Evaluation metrics</a:t>
            </a:r>
            <a:endParaRPr dirty="0"/>
          </a:p>
        </p:txBody>
      </p:sp>
      <p:graphicFrame>
        <p:nvGraphicFramePr>
          <p:cNvPr id="155" name="Google Shape;155;p23"/>
          <p:cNvGraphicFramePr/>
          <p:nvPr>
            <p:extLst>
              <p:ext uri="{D42A27DB-BD31-4B8C-83A1-F6EECF244321}">
                <p14:modId xmlns:p14="http://schemas.microsoft.com/office/powerpoint/2010/main" val="2629346889"/>
              </p:ext>
            </p:extLst>
          </p:nvPr>
        </p:nvGraphicFramePr>
        <p:xfrm>
          <a:off x="2597768" y="2118993"/>
          <a:ext cx="3482200" cy="2379811"/>
        </p:xfrm>
        <a:graphic>
          <a:graphicData uri="http://schemas.openxmlformats.org/drawingml/2006/table">
            <a:tbl>
              <a:tblPr>
                <a:noFill/>
                <a:tableStyleId>{44A251D8-AB74-4772-9267-0778F2BA4185}</a:tableStyleId>
              </a:tblPr>
              <a:tblGrid>
                <a:gridCol w="1741100">
                  <a:extLst>
                    <a:ext uri="{9D8B030D-6E8A-4147-A177-3AD203B41FA5}">
                      <a16:colId xmlns:a16="http://schemas.microsoft.com/office/drawing/2014/main" val="20000"/>
                    </a:ext>
                  </a:extLst>
                </a:gridCol>
                <a:gridCol w="1741100">
                  <a:extLst>
                    <a:ext uri="{9D8B030D-6E8A-4147-A177-3AD203B41FA5}">
                      <a16:colId xmlns:a16="http://schemas.microsoft.com/office/drawing/2014/main" val="20001"/>
                    </a:ext>
                  </a:extLst>
                </a:gridCol>
              </a:tblGrid>
              <a:tr h="556311">
                <a:tc>
                  <a:txBody>
                    <a:bodyPr/>
                    <a:lstStyle/>
                    <a:p>
                      <a:pPr marL="0" lvl="0" indent="0" algn="ctr" rtl="0">
                        <a:spcBef>
                          <a:spcPts val="0"/>
                        </a:spcBef>
                        <a:spcAft>
                          <a:spcPts val="0"/>
                        </a:spcAft>
                        <a:buNone/>
                      </a:pPr>
                      <a:r>
                        <a:rPr lang="en" sz="1600" b="1">
                          <a:latin typeface="Lato"/>
                          <a:ea typeface="Lato"/>
                          <a:cs typeface="Lato"/>
                          <a:sym typeface="Lato"/>
                        </a:rPr>
                        <a:t>Metric</a:t>
                      </a:r>
                      <a:endParaRPr sz="1600" b="1">
                        <a:latin typeface="Lato"/>
                        <a:ea typeface="Lato"/>
                        <a:cs typeface="Lato"/>
                        <a:sym typeface="Lato"/>
                      </a:endParaRPr>
                    </a:p>
                  </a:txBody>
                  <a:tcPr marL="28575" marR="28575" marT="19050" marB="1905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D9D9D9"/>
                    </a:solidFill>
                  </a:tcPr>
                </a:tc>
                <a:tc>
                  <a:txBody>
                    <a:bodyPr/>
                    <a:lstStyle/>
                    <a:p>
                      <a:pPr marL="0" lvl="0" indent="0" algn="ctr" rtl="0">
                        <a:lnSpc>
                          <a:spcPct val="115000"/>
                        </a:lnSpc>
                        <a:spcBef>
                          <a:spcPts val="0"/>
                        </a:spcBef>
                        <a:spcAft>
                          <a:spcPts val="0"/>
                        </a:spcAft>
                        <a:buNone/>
                      </a:pPr>
                      <a:r>
                        <a:rPr lang="en" sz="1600" b="1" dirty="0">
                          <a:latin typeface="Lato"/>
                          <a:ea typeface="Lato"/>
                          <a:cs typeface="Lato"/>
                          <a:sym typeface="Lato"/>
                        </a:rPr>
                        <a:t>Content based</a:t>
                      </a:r>
                      <a:endParaRPr sz="1600" b="1" dirty="0">
                        <a:latin typeface="Lato"/>
                        <a:ea typeface="Lato"/>
                        <a:cs typeface="Lato"/>
                        <a:sym typeface="Lato"/>
                      </a:endParaRPr>
                    </a:p>
                  </a:txBody>
                  <a:tcPr marL="28575" marR="28575" marT="19050" marB="1905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r h="455875">
                <a:tc>
                  <a:txBody>
                    <a:bodyPr/>
                    <a:lstStyle/>
                    <a:p>
                      <a:pPr marL="0" lvl="0" indent="0" algn="ctr" rtl="0">
                        <a:lnSpc>
                          <a:spcPct val="115000"/>
                        </a:lnSpc>
                        <a:spcBef>
                          <a:spcPts val="0"/>
                        </a:spcBef>
                        <a:spcAft>
                          <a:spcPts val="0"/>
                        </a:spcAft>
                        <a:buNone/>
                      </a:pPr>
                      <a:r>
                        <a:rPr lang="en" sz="1600" b="1">
                          <a:latin typeface="Lato"/>
                          <a:ea typeface="Lato"/>
                          <a:cs typeface="Lato"/>
                          <a:sym typeface="Lato"/>
                        </a:rPr>
                        <a:t>Precision</a:t>
                      </a:r>
                      <a:endParaRPr sz="1600" b="1">
                        <a:latin typeface="Lato"/>
                        <a:ea typeface="Lato"/>
                        <a:cs typeface="Lato"/>
                        <a:sym typeface="Lato"/>
                      </a:endParaRPr>
                    </a:p>
                  </a:txBody>
                  <a:tcPr marL="28575" marR="28575" marT="19050" marB="1905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600" b="0" i="0" u="none" strike="noStrike" cap="none" dirty="0">
                          <a:solidFill>
                            <a:srgbClr val="000000"/>
                          </a:solidFill>
                          <a:effectLst/>
                          <a:latin typeface="Lato" panose="020F0502020204030203" pitchFamily="34" charset="0"/>
                          <a:ea typeface="Lato" panose="020F0502020204030203" pitchFamily="34" charset="0"/>
                          <a:cs typeface="Lato" panose="020F0502020204030203" pitchFamily="34" charset="0"/>
                          <a:sym typeface="Arial"/>
                        </a:rPr>
                        <a:t>0.94713675230</a:t>
                      </a:r>
                      <a:endParaRPr sz="1600" dirty="0">
                        <a:latin typeface="Lato" panose="020F0502020204030203" pitchFamily="34" charset="0"/>
                        <a:ea typeface="Lato" panose="020F0502020204030203" pitchFamily="34" charset="0"/>
                        <a:cs typeface="Lato" panose="020F0502020204030203" pitchFamily="34" charset="0"/>
                        <a:sym typeface="Lato"/>
                      </a:endParaRPr>
                    </a:p>
                  </a:txBody>
                  <a:tcPr marL="28575" marR="28575" marT="19050" marB="1905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55875">
                <a:tc>
                  <a:txBody>
                    <a:bodyPr/>
                    <a:lstStyle/>
                    <a:p>
                      <a:pPr marL="0" lvl="0" indent="0" algn="ctr" rtl="0">
                        <a:lnSpc>
                          <a:spcPct val="115000"/>
                        </a:lnSpc>
                        <a:spcBef>
                          <a:spcPts val="0"/>
                        </a:spcBef>
                        <a:spcAft>
                          <a:spcPts val="0"/>
                        </a:spcAft>
                        <a:buNone/>
                      </a:pPr>
                      <a:r>
                        <a:rPr lang="en" sz="1600" b="1">
                          <a:latin typeface="Lato"/>
                          <a:ea typeface="Lato"/>
                          <a:cs typeface="Lato"/>
                          <a:sym typeface="Lato"/>
                        </a:rPr>
                        <a:t>Recall</a:t>
                      </a:r>
                      <a:endParaRPr sz="1600" b="1">
                        <a:latin typeface="Lato"/>
                        <a:ea typeface="Lato"/>
                        <a:cs typeface="Lato"/>
                        <a:sym typeface="Lato"/>
                      </a:endParaRPr>
                    </a:p>
                  </a:txBody>
                  <a:tcPr marL="28575" marR="28575" marT="19050" marB="1905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600" b="0" i="0" u="none" strike="noStrike" cap="none" dirty="0">
                          <a:solidFill>
                            <a:srgbClr val="000000"/>
                          </a:solidFill>
                          <a:effectLst/>
                          <a:latin typeface="Lato" panose="020F0502020204030203" pitchFamily="34" charset="0"/>
                          <a:ea typeface="Lato" panose="020F0502020204030203" pitchFamily="34" charset="0"/>
                          <a:cs typeface="Lato" panose="020F0502020204030203" pitchFamily="34" charset="0"/>
                          <a:sym typeface="Arial"/>
                        </a:rPr>
                        <a:t>0.99486489524</a:t>
                      </a:r>
                      <a:endParaRPr sz="1600" dirty="0">
                        <a:latin typeface="Lato" panose="020F0502020204030203" pitchFamily="34" charset="0"/>
                        <a:ea typeface="Lato" panose="020F0502020204030203" pitchFamily="34" charset="0"/>
                        <a:cs typeface="Lato" panose="020F0502020204030203" pitchFamily="34" charset="0"/>
                        <a:sym typeface="Lato"/>
                      </a:endParaRPr>
                    </a:p>
                  </a:txBody>
                  <a:tcPr marL="28575" marR="28575" marT="19050" marB="1905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55875">
                <a:tc>
                  <a:txBody>
                    <a:bodyPr/>
                    <a:lstStyle/>
                    <a:p>
                      <a:pPr marL="0" lvl="0" indent="0" algn="ctr" rtl="0">
                        <a:lnSpc>
                          <a:spcPct val="115000"/>
                        </a:lnSpc>
                        <a:spcBef>
                          <a:spcPts val="0"/>
                        </a:spcBef>
                        <a:spcAft>
                          <a:spcPts val="0"/>
                        </a:spcAft>
                        <a:buNone/>
                      </a:pPr>
                      <a:r>
                        <a:rPr lang="en" sz="1600" b="1" dirty="0">
                          <a:latin typeface="Lato"/>
                          <a:ea typeface="Lato"/>
                          <a:cs typeface="Lato"/>
                          <a:sym typeface="Lato"/>
                        </a:rPr>
                        <a:t>F-Measure</a:t>
                      </a:r>
                      <a:endParaRPr sz="1600" b="1" dirty="0">
                        <a:latin typeface="Lato"/>
                        <a:ea typeface="Lato"/>
                        <a:cs typeface="Lato"/>
                        <a:sym typeface="Lato"/>
                      </a:endParaRPr>
                    </a:p>
                  </a:txBody>
                  <a:tcPr marL="28575" marR="28575" marT="19050" marB="1905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400" b="0" i="0" u="none" strike="noStrike" cap="none" dirty="0">
                          <a:solidFill>
                            <a:srgbClr val="000000"/>
                          </a:solidFill>
                          <a:effectLst/>
                          <a:latin typeface="Lato" panose="020F0502020204030203" pitchFamily="34" charset="0"/>
                          <a:ea typeface="Lato" panose="020F0502020204030203" pitchFamily="34" charset="0"/>
                          <a:cs typeface="Lato" panose="020F0502020204030203" pitchFamily="34" charset="0"/>
                          <a:sym typeface="Arial"/>
                        </a:rPr>
                        <a:t>0.96436773070</a:t>
                      </a:r>
                      <a:endParaRPr sz="1600" dirty="0">
                        <a:latin typeface="Lato" panose="020F0502020204030203" pitchFamily="34" charset="0"/>
                        <a:ea typeface="Lato" panose="020F0502020204030203" pitchFamily="34" charset="0"/>
                        <a:cs typeface="Lato" panose="020F0502020204030203" pitchFamily="34" charset="0"/>
                        <a:sym typeface="Lato"/>
                      </a:endParaRPr>
                    </a:p>
                  </a:txBody>
                  <a:tcPr marL="28575" marR="28575" marT="19050" marB="1905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455875">
                <a:tc>
                  <a:txBody>
                    <a:bodyPr/>
                    <a:lstStyle/>
                    <a:p>
                      <a:pPr marL="0" lvl="0" indent="0" algn="ctr" rtl="0">
                        <a:lnSpc>
                          <a:spcPct val="115000"/>
                        </a:lnSpc>
                        <a:spcBef>
                          <a:spcPts val="0"/>
                        </a:spcBef>
                        <a:spcAft>
                          <a:spcPts val="0"/>
                        </a:spcAft>
                        <a:buNone/>
                      </a:pPr>
                      <a:r>
                        <a:rPr lang="en" sz="1600" b="1">
                          <a:latin typeface="Lato"/>
                          <a:ea typeface="Lato"/>
                          <a:cs typeface="Lato"/>
                          <a:sym typeface="Lato"/>
                        </a:rPr>
                        <a:t>NDCG</a:t>
                      </a:r>
                      <a:endParaRPr sz="1600" b="1">
                        <a:latin typeface="Lato"/>
                        <a:ea typeface="Lato"/>
                        <a:cs typeface="Lato"/>
                        <a:sym typeface="Lato"/>
                      </a:endParaRPr>
                    </a:p>
                  </a:txBody>
                  <a:tcPr marL="28575" marR="28575" marT="19050" marB="1905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dirty="0">
                          <a:latin typeface="Lato"/>
                          <a:ea typeface="Lato"/>
                          <a:cs typeface="Lato"/>
                          <a:sym typeface="Lato"/>
                        </a:rPr>
                        <a:t>0.945576877</a:t>
                      </a:r>
                      <a:endParaRPr sz="1600" dirty="0">
                        <a:latin typeface="Lato"/>
                        <a:ea typeface="Lato"/>
                        <a:cs typeface="Lato"/>
                        <a:sym typeface="Lato"/>
                      </a:endParaRPr>
                    </a:p>
                  </a:txBody>
                  <a:tcPr marL="28575" marR="28575" marT="19050" marB="1905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389853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8"/>
          <p:cNvSpPr txBox="1">
            <a:spLocks noGrp="1"/>
          </p:cNvSpPr>
          <p:nvPr>
            <p:ph type="title"/>
          </p:nvPr>
        </p:nvSpPr>
        <p:spPr>
          <a:xfrm>
            <a:off x="615575" y="6069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Collaborative Filtering</a:t>
            </a:r>
            <a:endParaRPr/>
          </a:p>
        </p:txBody>
      </p:sp>
      <p:sp>
        <p:nvSpPr>
          <p:cNvPr id="188" name="Google Shape;188;p28"/>
          <p:cNvSpPr txBox="1">
            <a:spLocks noGrp="1"/>
          </p:cNvSpPr>
          <p:nvPr>
            <p:ph type="body" idx="1"/>
          </p:nvPr>
        </p:nvSpPr>
        <p:spPr>
          <a:xfrm>
            <a:off x="727650" y="1461450"/>
            <a:ext cx="4801280" cy="2504494"/>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Clr>
                <a:srgbClr val="000000"/>
              </a:buClr>
              <a:buSzPts val="1500"/>
              <a:buChar char="●"/>
            </a:pPr>
            <a:r>
              <a:rPr lang="en-US" sz="1800" dirty="0">
                <a:solidFill>
                  <a:srgbClr val="000000"/>
                </a:solidFill>
              </a:rPr>
              <a:t>Memory Based Filtering</a:t>
            </a:r>
          </a:p>
          <a:p>
            <a:pPr lvl="1" indent="-323850">
              <a:spcBef>
                <a:spcPts val="0"/>
              </a:spcBef>
              <a:buClr>
                <a:srgbClr val="000000"/>
              </a:buClr>
              <a:buSzPts val="1500"/>
              <a:buChar char="●"/>
            </a:pPr>
            <a:r>
              <a:rPr lang="en-US" sz="1800" dirty="0">
                <a:solidFill>
                  <a:srgbClr val="000000"/>
                </a:solidFill>
              </a:rPr>
              <a:t>Item-Item Filtering</a:t>
            </a:r>
          </a:p>
          <a:p>
            <a:pPr marL="457200" lvl="0" indent="-323850" algn="l" rtl="0">
              <a:spcBef>
                <a:spcPts val="0"/>
              </a:spcBef>
              <a:spcAft>
                <a:spcPts val="0"/>
              </a:spcAft>
              <a:buClr>
                <a:srgbClr val="000000"/>
              </a:buClr>
              <a:buSzPts val="1500"/>
              <a:buChar char="●"/>
            </a:pPr>
            <a:r>
              <a:rPr lang="en-US" sz="1800" dirty="0">
                <a:solidFill>
                  <a:srgbClr val="000000"/>
                </a:solidFill>
              </a:rPr>
              <a:t>Model Based Filtering</a:t>
            </a:r>
          </a:p>
          <a:p>
            <a:pPr lvl="1" indent="-323850">
              <a:spcBef>
                <a:spcPts val="0"/>
              </a:spcBef>
              <a:buClr>
                <a:srgbClr val="000000"/>
              </a:buClr>
              <a:buSzPts val="1500"/>
              <a:buChar char="●"/>
            </a:pPr>
            <a:r>
              <a:rPr lang="en-US" sz="1800" dirty="0">
                <a:solidFill>
                  <a:srgbClr val="000000"/>
                </a:solidFill>
              </a:rPr>
              <a:t>Matrix Factorization</a:t>
            </a:r>
          </a:p>
          <a:p>
            <a:pPr lvl="1" indent="-323850">
              <a:spcBef>
                <a:spcPts val="0"/>
              </a:spcBef>
              <a:buClr>
                <a:srgbClr val="000000"/>
              </a:buClr>
              <a:buSzPts val="1500"/>
              <a:buChar char="●"/>
            </a:pPr>
            <a:r>
              <a:rPr lang="en-US" sz="1800" dirty="0">
                <a:solidFill>
                  <a:srgbClr val="000000"/>
                </a:solidFill>
              </a:rPr>
              <a:t>SVD</a:t>
            </a:r>
          </a:p>
          <a:p>
            <a:pPr lvl="1" indent="-323850">
              <a:spcBef>
                <a:spcPts val="0"/>
              </a:spcBef>
              <a:buClr>
                <a:srgbClr val="000000"/>
              </a:buClr>
              <a:buSzPts val="1500"/>
              <a:buChar char="●"/>
            </a:pPr>
            <a:r>
              <a:rPr lang="en-US" sz="1800" dirty="0">
                <a:solidFill>
                  <a:srgbClr val="000000"/>
                </a:solidFill>
              </a:rPr>
              <a:t>KNN</a:t>
            </a:r>
          </a:p>
          <a:p>
            <a:pPr marL="457200" lvl="0" indent="-323850" algn="l" rtl="0">
              <a:spcBef>
                <a:spcPts val="0"/>
              </a:spcBef>
              <a:spcAft>
                <a:spcPts val="0"/>
              </a:spcAft>
              <a:buClr>
                <a:srgbClr val="000000"/>
              </a:buClr>
              <a:buSzPts val="1500"/>
              <a:buChar char="●"/>
            </a:pPr>
            <a:endParaRPr sz="1500" dirty="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6E43A-C954-14A7-E0BF-EC5FA02BB653}"/>
              </a:ext>
            </a:extLst>
          </p:cNvPr>
          <p:cNvSpPr>
            <a:spLocks noGrp="1"/>
          </p:cNvSpPr>
          <p:nvPr>
            <p:ph type="title"/>
          </p:nvPr>
        </p:nvSpPr>
        <p:spPr/>
        <p:txBody>
          <a:bodyPr/>
          <a:lstStyle/>
          <a:p>
            <a:r>
              <a:rPr lang="en-US" dirty="0"/>
              <a:t>Item-Item Filtering</a:t>
            </a:r>
          </a:p>
        </p:txBody>
      </p:sp>
      <p:sp>
        <p:nvSpPr>
          <p:cNvPr id="3" name="Text Placeholder 2">
            <a:extLst>
              <a:ext uri="{FF2B5EF4-FFF2-40B4-BE49-F238E27FC236}">
                <a16:creationId xmlns:a16="http://schemas.microsoft.com/office/drawing/2014/main" id="{7F949976-6978-A2B7-3B75-19E51EF32B76}"/>
              </a:ext>
            </a:extLst>
          </p:cNvPr>
          <p:cNvSpPr>
            <a:spLocks noGrp="1"/>
          </p:cNvSpPr>
          <p:nvPr>
            <p:ph type="body" idx="1"/>
          </p:nvPr>
        </p:nvSpPr>
        <p:spPr/>
        <p:txBody>
          <a:bodyPr/>
          <a:lstStyle/>
          <a:p>
            <a:r>
              <a:rPr lang="en-US" sz="1800" dirty="0">
                <a:solidFill>
                  <a:schemeClr val="bg2"/>
                </a:solidFill>
              </a:rPr>
              <a:t>Recommending movies based on similar movies based on Cosine Similarity</a:t>
            </a:r>
          </a:p>
          <a:p>
            <a:r>
              <a:rPr lang="en-US" sz="1800" b="0" dirty="0">
                <a:solidFill>
                  <a:schemeClr val="bg2"/>
                </a:solidFill>
                <a:effectLst/>
                <a:latin typeface="Lato" panose="020F0502020204030203" pitchFamily="34" charset="0"/>
                <a:ea typeface="Lato" panose="020F0502020204030203" pitchFamily="34" charset="0"/>
                <a:cs typeface="Lato" panose="020F0502020204030203" pitchFamily="34" charset="0"/>
              </a:rPr>
              <a:t>Recommending movie which user hasn't watched as per Item Similarity</a:t>
            </a:r>
          </a:p>
          <a:p>
            <a:endParaRPr lang="en-US" sz="1800" dirty="0"/>
          </a:p>
        </p:txBody>
      </p:sp>
      <p:pic>
        <p:nvPicPr>
          <p:cNvPr id="5" name="Picture 4" descr="Text&#10;&#10;Description automatically generated">
            <a:extLst>
              <a:ext uri="{FF2B5EF4-FFF2-40B4-BE49-F238E27FC236}">
                <a16:creationId xmlns:a16="http://schemas.microsoft.com/office/drawing/2014/main" id="{BD74FDDD-510F-01E2-4B24-6AE57E7670FD}"/>
              </a:ext>
            </a:extLst>
          </p:cNvPr>
          <p:cNvPicPr>
            <a:picLocks noChangeAspect="1"/>
          </p:cNvPicPr>
          <p:nvPr/>
        </p:nvPicPr>
        <p:blipFill>
          <a:blip r:embed="rId2"/>
          <a:stretch>
            <a:fillRect/>
          </a:stretch>
        </p:blipFill>
        <p:spPr>
          <a:xfrm>
            <a:off x="2482705" y="3249013"/>
            <a:ext cx="5651204" cy="1740801"/>
          </a:xfrm>
          <a:prstGeom prst="rect">
            <a:avLst/>
          </a:prstGeom>
        </p:spPr>
      </p:pic>
    </p:spTree>
    <p:extLst>
      <p:ext uri="{BB962C8B-B14F-4D97-AF65-F5344CB8AC3E}">
        <p14:creationId xmlns:p14="http://schemas.microsoft.com/office/powerpoint/2010/main" val="523634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Matrix Factorization Using </a:t>
            </a:r>
            <a:r>
              <a:rPr lang="en" dirty="0" err="1"/>
              <a:t>Pytorch</a:t>
            </a:r>
            <a:endParaRPr dirty="0"/>
          </a:p>
        </p:txBody>
      </p:sp>
      <p:sp>
        <p:nvSpPr>
          <p:cNvPr id="206" name="Google Shape;206;p3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Clr>
                <a:srgbClr val="000000"/>
              </a:buClr>
              <a:buSzPts val="1800"/>
              <a:buNone/>
            </a:pPr>
            <a:endParaRPr lang="en" sz="1600" dirty="0">
              <a:solidFill>
                <a:srgbClr val="000000"/>
              </a:solidFill>
              <a:latin typeface="Lato" panose="020F0502020204030203" pitchFamily="34" charset="0"/>
              <a:ea typeface="Lato" panose="020F0502020204030203" pitchFamily="34" charset="0"/>
              <a:cs typeface="Lato" panose="020F0502020204030203" pitchFamily="34" charset="0"/>
            </a:endParaRPr>
          </a:p>
          <a:p>
            <a:pPr algn="l">
              <a:buFont typeface="Arial" panose="020B0604020202020204" pitchFamily="34" charset="0"/>
              <a:buChar char="•"/>
            </a:pPr>
            <a:r>
              <a:rPr lang="en-US" sz="1800" dirty="0">
                <a:solidFill>
                  <a:srgbClr val="212121"/>
                </a:solidFill>
                <a:latin typeface="Lato" panose="020F0502020204030203" pitchFamily="34" charset="0"/>
                <a:ea typeface="Lato" panose="020F0502020204030203" pitchFamily="34" charset="0"/>
                <a:cs typeface="Lato" panose="020F0502020204030203" pitchFamily="34" charset="0"/>
              </a:rPr>
              <a:t>Goal:</a:t>
            </a:r>
            <a:r>
              <a:rPr lang="en-US" sz="1800" b="0" i="0" dirty="0">
                <a:solidFill>
                  <a:srgbClr val="212121"/>
                </a:solidFill>
                <a:effectLst/>
                <a:latin typeface="Lato" panose="020F0502020204030203" pitchFamily="34" charset="0"/>
                <a:ea typeface="Lato" panose="020F0502020204030203" pitchFamily="34" charset="0"/>
                <a:cs typeface="Lato" panose="020F0502020204030203" pitchFamily="34" charset="0"/>
              </a:rPr>
              <a:t> To learn the latent preferences of users and the latent attributes of items from known ratings to then predict the unknown ratings through the dot product of the latent features of users and items.</a:t>
            </a:r>
          </a:p>
          <a:p>
            <a:pPr algn="l">
              <a:buFont typeface="Arial" panose="020B0604020202020204" pitchFamily="34" charset="0"/>
              <a:buChar char="•"/>
            </a:pPr>
            <a:r>
              <a:rPr lang="en-US" sz="1800" dirty="0">
                <a:solidFill>
                  <a:srgbClr val="212121"/>
                </a:solidFill>
                <a:latin typeface="Lato" panose="020F0502020204030203" pitchFamily="34" charset="0"/>
                <a:ea typeface="Lato" panose="020F0502020204030203" pitchFamily="34" charset="0"/>
                <a:cs typeface="Lato" panose="020F0502020204030203" pitchFamily="34" charset="0"/>
              </a:rPr>
              <a:t>Works really well for sparse matrices</a:t>
            </a:r>
            <a:r>
              <a:rPr lang="en-US" sz="1600" dirty="0">
                <a:solidFill>
                  <a:srgbClr val="212121"/>
                </a:solidFill>
                <a:latin typeface="Lato" panose="020F0502020204030203" pitchFamily="34" charset="0"/>
                <a:ea typeface="Lato" panose="020F0502020204030203" pitchFamily="34" charset="0"/>
                <a:cs typeface="Lato" panose="020F0502020204030203" pitchFamily="34" charset="0"/>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D6D9F-D59D-0787-CD2F-089C4372F2F0}"/>
              </a:ext>
            </a:extLst>
          </p:cNvPr>
          <p:cNvSpPr>
            <a:spLocks noGrp="1"/>
          </p:cNvSpPr>
          <p:nvPr>
            <p:ph type="title"/>
          </p:nvPr>
        </p:nvSpPr>
        <p:spPr>
          <a:xfrm>
            <a:off x="580595" y="535925"/>
            <a:ext cx="7688700" cy="535200"/>
          </a:xfrm>
        </p:spPr>
        <p:txBody>
          <a:bodyPr/>
          <a:lstStyle/>
          <a:p>
            <a:r>
              <a:rPr lang="en-US" dirty="0"/>
              <a:t>Concatenation of User and Movie Embeddings</a:t>
            </a:r>
          </a:p>
        </p:txBody>
      </p:sp>
      <p:pic>
        <p:nvPicPr>
          <p:cNvPr id="5" name="Picture 4" descr="Text&#10;&#10;Description automatically generated">
            <a:extLst>
              <a:ext uri="{FF2B5EF4-FFF2-40B4-BE49-F238E27FC236}">
                <a16:creationId xmlns:a16="http://schemas.microsoft.com/office/drawing/2014/main" id="{35E2F419-745D-AD80-EF9B-938BA2615D1C}"/>
              </a:ext>
            </a:extLst>
          </p:cNvPr>
          <p:cNvPicPr>
            <a:picLocks noChangeAspect="1"/>
          </p:cNvPicPr>
          <p:nvPr/>
        </p:nvPicPr>
        <p:blipFill>
          <a:blip r:embed="rId2"/>
          <a:stretch>
            <a:fillRect/>
          </a:stretch>
        </p:blipFill>
        <p:spPr>
          <a:xfrm>
            <a:off x="1984410" y="1173880"/>
            <a:ext cx="4512083" cy="3878808"/>
          </a:xfrm>
          <a:prstGeom prst="rect">
            <a:avLst/>
          </a:prstGeom>
        </p:spPr>
      </p:pic>
    </p:spTree>
    <p:extLst>
      <p:ext uri="{BB962C8B-B14F-4D97-AF65-F5344CB8AC3E}">
        <p14:creationId xmlns:p14="http://schemas.microsoft.com/office/powerpoint/2010/main" val="3087724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Evaluation metrics</a:t>
            </a:r>
            <a:endParaRPr/>
          </a:p>
        </p:txBody>
      </p:sp>
      <p:graphicFrame>
        <p:nvGraphicFramePr>
          <p:cNvPr id="155" name="Google Shape;155;p23"/>
          <p:cNvGraphicFramePr/>
          <p:nvPr>
            <p:extLst>
              <p:ext uri="{D42A27DB-BD31-4B8C-83A1-F6EECF244321}">
                <p14:modId xmlns:p14="http://schemas.microsoft.com/office/powerpoint/2010/main" val="3742130137"/>
              </p:ext>
            </p:extLst>
          </p:nvPr>
        </p:nvGraphicFramePr>
        <p:xfrm>
          <a:off x="5013675" y="2103875"/>
          <a:ext cx="3482200" cy="2395635"/>
        </p:xfrm>
        <a:graphic>
          <a:graphicData uri="http://schemas.openxmlformats.org/drawingml/2006/table">
            <a:tbl>
              <a:tblPr>
                <a:noFill/>
                <a:tableStyleId>{44A251D8-AB74-4772-9267-0778F2BA4185}</a:tableStyleId>
              </a:tblPr>
              <a:tblGrid>
                <a:gridCol w="1741100">
                  <a:extLst>
                    <a:ext uri="{9D8B030D-6E8A-4147-A177-3AD203B41FA5}">
                      <a16:colId xmlns:a16="http://schemas.microsoft.com/office/drawing/2014/main" val="20000"/>
                    </a:ext>
                  </a:extLst>
                </a:gridCol>
                <a:gridCol w="1741100">
                  <a:extLst>
                    <a:ext uri="{9D8B030D-6E8A-4147-A177-3AD203B41FA5}">
                      <a16:colId xmlns:a16="http://schemas.microsoft.com/office/drawing/2014/main" val="20001"/>
                    </a:ext>
                  </a:extLst>
                </a:gridCol>
              </a:tblGrid>
              <a:tr h="547050">
                <a:tc>
                  <a:txBody>
                    <a:bodyPr/>
                    <a:lstStyle/>
                    <a:p>
                      <a:pPr marL="0" lvl="0" indent="0" algn="ctr" rtl="0">
                        <a:spcBef>
                          <a:spcPts val="0"/>
                        </a:spcBef>
                        <a:spcAft>
                          <a:spcPts val="0"/>
                        </a:spcAft>
                        <a:buNone/>
                      </a:pPr>
                      <a:r>
                        <a:rPr lang="en" sz="1600" b="1">
                          <a:latin typeface="Lato"/>
                          <a:ea typeface="Lato"/>
                          <a:cs typeface="Lato"/>
                          <a:sym typeface="Lato"/>
                        </a:rPr>
                        <a:t>Metric</a:t>
                      </a:r>
                      <a:endParaRPr sz="1600" b="1">
                        <a:latin typeface="Lato"/>
                        <a:ea typeface="Lato"/>
                        <a:cs typeface="Lato"/>
                        <a:sym typeface="Lato"/>
                      </a:endParaRPr>
                    </a:p>
                  </a:txBody>
                  <a:tcPr marL="28575" marR="28575" marT="19050" marB="1905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D9D9D9"/>
                    </a:solidFill>
                  </a:tcPr>
                </a:tc>
                <a:tc>
                  <a:txBody>
                    <a:bodyPr/>
                    <a:lstStyle/>
                    <a:p>
                      <a:pPr marL="0" lvl="0" indent="0" algn="ctr" rtl="0">
                        <a:lnSpc>
                          <a:spcPct val="115000"/>
                        </a:lnSpc>
                        <a:spcBef>
                          <a:spcPts val="0"/>
                        </a:spcBef>
                        <a:spcAft>
                          <a:spcPts val="0"/>
                        </a:spcAft>
                        <a:buNone/>
                      </a:pPr>
                      <a:r>
                        <a:rPr lang="en" sz="1600" b="1" dirty="0">
                          <a:latin typeface="Lato"/>
                          <a:ea typeface="Lato"/>
                          <a:cs typeface="Lato"/>
                          <a:sym typeface="Lato"/>
                        </a:rPr>
                        <a:t>Matrix Factorization</a:t>
                      </a:r>
                      <a:endParaRPr sz="1600" b="1" dirty="0">
                        <a:latin typeface="Lato"/>
                        <a:ea typeface="Lato"/>
                        <a:cs typeface="Lato"/>
                        <a:sym typeface="Lato"/>
                      </a:endParaRPr>
                    </a:p>
                  </a:txBody>
                  <a:tcPr marL="28575" marR="28575" marT="19050" marB="1905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r h="455875">
                <a:tc>
                  <a:txBody>
                    <a:bodyPr/>
                    <a:lstStyle/>
                    <a:p>
                      <a:pPr marL="0" lvl="0" indent="0" algn="ctr" rtl="0">
                        <a:lnSpc>
                          <a:spcPct val="115000"/>
                        </a:lnSpc>
                        <a:spcBef>
                          <a:spcPts val="0"/>
                        </a:spcBef>
                        <a:spcAft>
                          <a:spcPts val="0"/>
                        </a:spcAft>
                        <a:buNone/>
                      </a:pPr>
                      <a:r>
                        <a:rPr lang="en" sz="1600" b="1">
                          <a:latin typeface="Lato"/>
                          <a:ea typeface="Lato"/>
                          <a:cs typeface="Lato"/>
                          <a:sym typeface="Lato"/>
                        </a:rPr>
                        <a:t>Precision</a:t>
                      </a:r>
                      <a:endParaRPr sz="1600" b="1">
                        <a:latin typeface="Lato"/>
                        <a:ea typeface="Lato"/>
                        <a:cs typeface="Lato"/>
                        <a:sym typeface="Lato"/>
                      </a:endParaRPr>
                    </a:p>
                  </a:txBody>
                  <a:tcPr marL="28575" marR="28575" marT="19050" marB="1905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400" b="0" i="0" u="none" strike="noStrike" cap="none" dirty="0">
                          <a:solidFill>
                            <a:srgbClr val="000000"/>
                          </a:solidFill>
                          <a:effectLst/>
                          <a:latin typeface="Arial"/>
                          <a:ea typeface="Arial"/>
                          <a:cs typeface="Arial"/>
                          <a:sym typeface="Arial"/>
                        </a:rPr>
                        <a:t>0.68926684881</a:t>
                      </a:r>
                      <a:endParaRPr sz="1600" dirty="0">
                        <a:latin typeface="Lato"/>
                        <a:ea typeface="Lato"/>
                        <a:cs typeface="Lato"/>
                        <a:sym typeface="Lato"/>
                      </a:endParaRPr>
                    </a:p>
                  </a:txBody>
                  <a:tcPr marL="28575" marR="28575" marT="19050" marB="1905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55875">
                <a:tc>
                  <a:txBody>
                    <a:bodyPr/>
                    <a:lstStyle/>
                    <a:p>
                      <a:pPr marL="0" lvl="0" indent="0" algn="ctr" rtl="0">
                        <a:lnSpc>
                          <a:spcPct val="115000"/>
                        </a:lnSpc>
                        <a:spcBef>
                          <a:spcPts val="0"/>
                        </a:spcBef>
                        <a:spcAft>
                          <a:spcPts val="0"/>
                        </a:spcAft>
                        <a:buNone/>
                      </a:pPr>
                      <a:r>
                        <a:rPr lang="en" sz="1600" b="1">
                          <a:latin typeface="Lato"/>
                          <a:ea typeface="Lato"/>
                          <a:cs typeface="Lato"/>
                          <a:sym typeface="Lato"/>
                        </a:rPr>
                        <a:t>Recall</a:t>
                      </a:r>
                      <a:endParaRPr sz="1600" b="1">
                        <a:latin typeface="Lato"/>
                        <a:ea typeface="Lato"/>
                        <a:cs typeface="Lato"/>
                        <a:sym typeface="Lato"/>
                      </a:endParaRPr>
                    </a:p>
                  </a:txBody>
                  <a:tcPr marL="28575" marR="28575" marT="19050" marB="1905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400" b="0" i="0" u="none" strike="noStrike" cap="none" dirty="0">
                          <a:solidFill>
                            <a:srgbClr val="000000"/>
                          </a:solidFill>
                          <a:effectLst/>
                          <a:latin typeface="Arial"/>
                          <a:ea typeface="Arial"/>
                          <a:cs typeface="Arial"/>
                          <a:sym typeface="Arial"/>
                        </a:rPr>
                        <a:t>0.45665818044</a:t>
                      </a:r>
                      <a:endParaRPr sz="1600" dirty="0">
                        <a:latin typeface="Lato"/>
                        <a:ea typeface="Lato"/>
                        <a:cs typeface="Lato"/>
                        <a:sym typeface="Lato"/>
                      </a:endParaRPr>
                    </a:p>
                  </a:txBody>
                  <a:tcPr marL="28575" marR="28575" marT="19050" marB="1905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55875">
                <a:tc>
                  <a:txBody>
                    <a:bodyPr/>
                    <a:lstStyle/>
                    <a:p>
                      <a:pPr marL="0" lvl="0" indent="0" algn="ctr" rtl="0">
                        <a:lnSpc>
                          <a:spcPct val="115000"/>
                        </a:lnSpc>
                        <a:spcBef>
                          <a:spcPts val="0"/>
                        </a:spcBef>
                        <a:spcAft>
                          <a:spcPts val="0"/>
                        </a:spcAft>
                        <a:buNone/>
                      </a:pPr>
                      <a:r>
                        <a:rPr lang="en" sz="1600" b="1">
                          <a:latin typeface="Lato"/>
                          <a:ea typeface="Lato"/>
                          <a:cs typeface="Lato"/>
                          <a:sym typeface="Lato"/>
                        </a:rPr>
                        <a:t>F-Measure</a:t>
                      </a:r>
                      <a:endParaRPr sz="1600" b="1">
                        <a:latin typeface="Lato"/>
                        <a:ea typeface="Lato"/>
                        <a:cs typeface="Lato"/>
                        <a:sym typeface="Lato"/>
                      </a:endParaRPr>
                    </a:p>
                  </a:txBody>
                  <a:tcPr marL="28575" marR="28575" marT="19050" marB="1905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400" b="0" i="0" u="none" strike="noStrike" cap="none" dirty="0">
                          <a:solidFill>
                            <a:srgbClr val="000000"/>
                          </a:solidFill>
                          <a:effectLst/>
                          <a:latin typeface="Arial"/>
                          <a:ea typeface="Arial"/>
                          <a:cs typeface="Arial"/>
                          <a:sym typeface="Arial"/>
                        </a:rPr>
                        <a:t>0.49204459195</a:t>
                      </a:r>
                      <a:endParaRPr sz="1600" dirty="0">
                        <a:latin typeface="Lato"/>
                        <a:ea typeface="Lato"/>
                        <a:cs typeface="Lato"/>
                        <a:sym typeface="Lato"/>
                      </a:endParaRPr>
                    </a:p>
                  </a:txBody>
                  <a:tcPr marL="28575" marR="28575" marT="19050" marB="1905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455875">
                <a:tc>
                  <a:txBody>
                    <a:bodyPr/>
                    <a:lstStyle/>
                    <a:p>
                      <a:pPr marL="0" lvl="0" indent="0" algn="ctr" rtl="0">
                        <a:lnSpc>
                          <a:spcPct val="115000"/>
                        </a:lnSpc>
                        <a:spcBef>
                          <a:spcPts val="0"/>
                        </a:spcBef>
                        <a:spcAft>
                          <a:spcPts val="0"/>
                        </a:spcAft>
                        <a:buNone/>
                      </a:pPr>
                      <a:r>
                        <a:rPr lang="en" sz="1600" b="1">
                          <a:latin typeface="Lato"/>
                          <a:ea typeface="Lato"/>
                          <a:cs typeface="Lato"/>
                          <a:sym typeface="Lato"/>
                        </a:rPr>
                        <a:t>NDCG</a:t>
                      </a:r>
                      <a:endParaRPr sz="1600" b="1">
                        <a:latin typeface="Lato"/>
                        <a:ea typeface="Lato"/>
                        <a:cs typeface="Lato"/>
                        <a:sym typeface="Lato"/>
                      </a:endParaRPr>
                    </a:p>
                  </a:txBody>
                  <a:tcPr marL="28575" marR="28575" marT="19050" marB="1905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400" b="0" i="0" u="none" strike="noStrike" cap="none" dirty="0">
                          <a:solidFill>
                            <a:srgbClr val="000000"/>
                          </a:solidFill>
                          <a:effectLst/>
                          <a:latin typeface="Arial"/>
                          <a:ea typeface="Arial"/>
                          <a:cs typeface="Arial"/>
                          <a:sym typeface="Arial"/>
                        </a:rPr>
                        <a:t>0.56862526120</a:t>
                      </a:r>
                      <a:endParaRPr sz="1600" dirty="0">
                        <a:latin typeface="Lato"/>
                        <a:ea typeface="Lato"/>
                        <a:cs typeface="Lato"/>
                        <a:sym typeface="Lato"/>
                      </a:endParaRPr>
                    </a:p>
                  </a:txBody>
                  <a:tcPr marL="28575" marR="28575" marT="19050" marB="1905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aphicFrame>
        <p:nvGraphicFramePr>
          <p:cNvPr id="156" name="Google Shape;156;p23"/>
          <p:cNvGraphicFramePr/>
          <p:nvPr>
            <p:extLst>
              <p:ext uri="{D42A27DB-BD31-4B8C-83A1-F6EECF244321}">
                <p14:modId xmlns:p14="http://schemas.microsoft.com/office/powerpoint/2010/main" val="563724070"/>
              </p:ext>
            </p:extLst>
          </p:nvPr>
        </p:nvGraphicFramePr>
        <p:xfrm>
          <a:off x="912950" y="2103875"/>
          <a:ext cx="3482200" cy="1550624"/>
        </p:xfrm>
        <a:graphic>
          <a:graphicData uri="http://schemas.openxmlformats.org/drawingml/2006/table">
            <a:tbl>
              <a:tblPr>
                <a:noFill/>
                <a:tableStyleId>{44A251D8-AB74-4772-9267-0778F2BA4185}</a:tableStyleId>
              </a:tblPr>
              <a:tblGrid>
                <a:gridCol w="1741100">
                  <a:extLst>
                    <a:ext uri="{9D8B030D-6E8A-4147-A177-3AD203B41FA5}">
                      <a16:colId xmlns:a16="http://schemas.microsoft.com/office/drawing/2014/main" val="20000"/>
                    </a:ext>
                  </a:extLst>
                </a:gridCol>
                <a:gridCol w="1741100">
                  <a:extLst>
                    <a:ext uri="{9D8B030D-6E8A-4147-A177-3AD203B41FA5}">
                      <a16:colId xmlns:a16="http://schemas.microsoft.com/office/drawing/2014/main" val="20001"/>
                    </a:ext>
                  </a:extLst>
                </a:gridCol>
              </a:tblGrid>
              <a:tr h="547050">
                <a:tc>
                  <a:txBody>
                    <a:bodyPr/>
                    <a:lstStyle/>
                    <a:p>
                      <a:pPr marL="0" lvl="0" indent="0" algn="ctr" rtl="0">
                        <a:spcBef>
                          <a:spcPts val="0"/>
                        </a:spcBef>
                        <a:spcAft>
                          <a:spcPts val="0"/>
                        </a:spcAft>
                        <a:buNone/>
                      </a:pPr>
                      <a:r>
                        <a:rPr lang="en" sz="1800" b="1">
                          <a:latin typeface="Lato"/>
                          <a:ea typeface="Lato"/>
                          <a:cs typeface="Lato"/>
                          <a:sym typeface="Lato"/>
                        </a:rPr>
                        <a:t>Metric</a:t>
                      </a:r>
                      <a:endParaRPr sz="1800" b="1">
                        <a:latin typeface="Lato"/>
                        <a:ea typeface="Lato"/>
                        <a:cs typeface="Lato"/>
                        <a:sym typeface="Lato"/>
                      </a:endParaRPr>
                    </a:p>
                  </a:txBody>
                  <a:tcPr marL="28575" marR="28575" marT="19050" marB="1905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D9D9D9"/>
                    </a:solidFill>
                  </a:tcPr>
                </a:tc>
                <a:tc>
                  <a:txBody>
                    <a:bodyPr/>
                    <a:lstStyle/>
                    <a:p>
                      <a:pPr marL="0" lvl="0" indent="0" algn="ctr" rtl="0">
                        <a:lnSpc>
                          <a:spcPct val="115000"/>
                        </a:lnSpc>
                        <a:spcBef>
                          <a:spcPts val="0"/>
                        </a:spcBef>
                        <a:spcAft>
                          <a:spcPts val="0"/>
                        </a:spcAft>
                        <a:buNone/>
                      </a:pPr>
                      <a:r>
                        <a:rPr lang="en" sz="1800" b="1" dirty="0">
                          <a:latin typeface="Lato"/>
                          <a:ea typeface="Lato"/>
                          <a:cs typeface="Lato"/>
                          <a:sym typeface="Lato"/>
                        </a:rPr>
                        <a:t>Matrix</a:t>
                      </a:r>
                    </a:p>
                    <a:p>
                      <a:pPr marL="0" lvl="0" indent="0" algn="ctr" rtl="0">
                        <a:lnSpc>
                          <a:spcPct val="115000"/>
                        </a:lnSpc>
                        <a:spcBef>
                          <a:spcPts val="0"/>
                        </a:spcBef>
                        <a:spcAft>
                          <a:spcPts val="0"/>
                        </a:spcAft>
                        <a:buNone/>
                      </a:pPr>
                      <a:r>
                        <a:rPr lang="en" sz="1800" b="1" dirty="0">
                          <a:latin typeface="Lato"/>
                          <a:ea typeface="Lato"/>
                          <a:cs typeface="Lato"/>
                          <a:sym typeface="Lato"/>
                        </a:rPr>
                        <a:t>Factorization</a:t>
                      </a:r>
                      <a:endParaRPr sz="1800" b="1" dirty="0">
                        <a:latin typeface="Lato"/>
                        <a:ea typeface="Lato"/>
                        <a:cs typeface="Lato"/>
                        <a:sym typeface="Lato"/>
                      </a:endParaRPr>
                    </a:p>
                  </a:txBody>
                  <a:tcPr marL="28575" marR="28575" marT="19050" marB="1905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r h="455875">
                <a:tc>
                  <a:txBody>
                    <a:bodyPr/>
                    <a:lstStyle/>
                    <a:p>
                      <a:pPr marL="0" lvl="0" indent="0" algn="ctr" rtl="0">
                        <a:lnSpc>
                          <a:spcPct val="115000"/>
                        </a:lnSpc>
                        <a:spcBef>
                          <a:spcPts val="0"/>
                        </a:spcBef>
                        <a:spcAft>
                          <a:spcPts val="0"/>
                        </a:spcAft>
                        <a:buNone/>
                      </a:pPr>
                      <a:r>
                        <a:rPr lang="en" sz="1800" b="1">
                          <a:latin typeface="Lato"/>
                          <a:ea typeface="Lato"/>
                          <a:cs typeface="Lato"/>
                          <a:sym typeface="Lato"/>
                        </a:rPr>
                        <a:t>RMSE</a:t>
                      </a:r>
                      <a:endParaRPr sz="1800" b="1">
                        <a:latin typeface="Lato"/>
                        <a:ea typeface="Lato"/>
                        <a:cs typeface="Lato"/>
                        <a:sym typeface="Lato"/>
                      </a:endParaRPr>
                    </a:p>
                  </a:txBody>
                  <a:tcPr marL="28575" marR="28575" marT="19050" marB="1905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400" b="0" i="0" u="none" strike="noStrike" cap="none" dirty="0">
                          <a:solidFill>
                            <a:srgbClr val="000000"/>
                          </a:solidFill>
                          <a:effectLst/>
                          <a:latin typeface="Arial"/>
                          <a:ea typeface="Arial"/>
                          <a:cs typeface="Arial"/>
                          <a:sym typeface="Arial"/>
                        </a:rPr>
                        <a:t>0.35837694251</a:t>
                      </a:r>
                      <a:endParaRPr sz="1800" dirty="0">
                        <a:latin typeface="Lato"/>
                        <a:ea typeface="Lato"/>
                        <a:cs typeface="Lato"/>
                        <a:sym typeface="Lato"/>
                      </a:endParaRPr>
                    </a:p>
                  </a:txBody>
                  <a:tcPr marL="28575" marR="28575" marT="19050" marB="19050"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55875">
                <a:tc>
                  <a:txBody>
                    <a:bodyPr/>
                    <a:lstStyle/>
                    <a:p>
                      <a:pPr marL="0" lvl="0" indent="0" algn="ctr" rtl="0">
                        <a:lnSpc>
                          <a:spcPct val="115000"/>
                        </a:lnSpc>
                        <a:spcBef>
                          <a:spcPts val="0"/>
                        </a:spcBef>
                        <a:spcAft>
                          <a:spcPts val="0"/>
                        </a:spcAft>
                        <a:buNone/>
                      </a:pPr>
                      <a:r>
                        <a:rPr lang="en" sz="1800" b="1">
                          <a:latin typeface="Lato"/>
                          <a:ea typeface="Lato"/>
                          <a:cs typeface="Lato"/>
                          <a:sym typeface="Lato"/>
                        </a:rPr>
                        <a:t>MAE</a:t>
                      </a:r>
                      <a:endParaRPr sz="1800" b="1">
                        <a:latin typeface="Lato"/>
                        <a:ea typeface="Lato"/>
                        <a:cs typeface="Lato"/>
                        <a:sym typeface="Lato"/>
                      </a:endParaRPr>
                    </a:p>
                  </a:txBody>
                  <a:tcPr marL="28575" marR="28575" marT="19050" marB="1905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400" b="0" i="0" u="none" strike="noStrike" cap="none" dirty="0">
                          <a:solidFill>
                            <a:srgbClr val="000000"/>
                          </a:solidFill>
                          <a:effectLst/>
                          <a:latin typeface="Arial"/>
                          <a:ea typeface="Arial"/>
                          <a:cs typeface="Arial"/>
                          <a:sym typeface="Arial"/>
                        </a:rPr>
                        <a:t>0.45274051168</a:t>
                      </a:r>
                      <a:endParaRPr sz="1800" dirty="0">
                        <a:latin typeface="Lato"/>
                        <a:ea typeface="Lato"/>
                        <a:cs typeface="Lato"/>
                        <a:sym typeface="Lato"/>
                      </a:endParaRPr>
                    </a:p>
                  </a:txBody>
                  <a:tcPr marL="28575" marR="28575" marT="19050" marB="19050"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2710292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5F863-648E-E233-EC43-F0D842C5582D}"/>
              </a:ext>
            </a:extLst>
          </p:cNvPr>
          <p:cNvSpPr>
            <a:spLocks noGrp="1"/>
          </p:cNvSpPr>
          <p:nvPr>
            <p:ph type="title"/>
          </p:nvPr>
        </p:nvSpPr>
        <p:spPr>
          <a:xfrm>
            <a:off x="729450" y="1242895"/>
            <a:ext cx="7688700" cy="535200"/>
          </a:xfrm>
        </p:spPr>
        <p:txBody>
          <a:bodyPr/>
          <a:lstStyle/>
          <a:p>
            <a:r>
              <a:rPr lang="en-US" dirty="0"/>
              <a:t>Plot of Loss for Matrix Factorization</a:t>
            </a:r>
          </a:p>
        </p:txBody>
      </p:sp>
      <p:pic>
        <p:nvPicPr>
          <p:cNvPr id="5" name="Picture 4" descr="Chart&#10;&#10;Description automatically generated">
            <a:extLst>
              <a:ext uri="{FF2B5EF4-FFF2-40B4-BE49-F238E27FC236}">
                <a16:creationId xmlns:a16="http://schemas.microsoft.com/office/drawing/2014/main" id="{EE59070B-3F6F-F366-C27C-95C6E60AE73D}"/>
              </a:ext>
            </a:extLst>
          </p:cNvPr>
          <p:cNvPicPr>
            <a:picLocks noChangeAspect="1"/>
          </p:cNvPicPr>
          <p:nvPr/>
        </p:nvPicPr>
        <p:blipFill>
          <a:blip r:embed="rId2"/>
          <a:stretch>
            <a:fillRect/>
          </a:stretch>
        </p:blipFill>
        <p:spPr>
          <a:xfrm>
            <a:off x="523815" y="1805080"/>
            <a:ext cx="4417505" cy="3338420"/>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41480CB9-596C-D4C3-9978-7023AFB9487C}"/>
              </a:ext>
            </a:extLst>
          </p:cNvPr>
          <p:cNvPicPr>
            <a:picLocks noChangeAspect="1"/>
          </p:cNvPicPr>
          <p:nvPr/>
        </p:nvPicPr>
        <p:blipFill>
          <a:blip r:embed="rId3"/>
          <a:stretch>
            <a:fillRect/>
          </a:stretch>
        </p:blipFill>
        <p:spPr>
          <a:xfrm>
            <a:off x="4941320" y="1881964"/>
            <a:ext cx="3894671" cy="2945218"/>
          </a:xfrm>
          <a:prstGeom prst="rect">
            <a:avLst/>
          </a:prstGeom>
        </p:spPr>
      </p:pic>
    </p:spTree>
    <p:extLst>
      <p:ext uri="{BB962C8B-B14F-4D97-AF65-F5344CB8AC3E}">
        <p14:creationId xmlns:p14="http://schemas.microsoft.com/office/powerpoint/2010/main" val="1111594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Statement</a:t>
            </a:r>
            <a:endParaRPr/>
          </a:p>
        </p:txBody>
      </p:sp>
      <p:sp>
        <p:nvSpPr>
          <p:cNvPr id="93" name="Google Shape;93;p14"/>
          <p:cNvSpPr txBox="1">
            <a:spLocks noGrp="1"/>
          </p:cNvSpPr>
          <p:nvPr>
            <p:ph type="body" idx="1"/>
          </p:nvPr>
        </p:nvSpPr>
        <p:spPr>
          <a:xfrm>
            <a:off x="461100" y="1470126"/>
            <a:ext cx="8221800" cy="3076500"/>
          </a:xfrm>
          <a:prstGeom prst="rect">
            <a:avLst/>
          </a:prstGeom>
        </p:spPr>
        <p:txBody>
          <a:bodyPr spcFirstLastPara="1" wrap="square" lIns="91425" tIns="91425" rIns="91425" bIns="91425" anchor="t" anchorCtr="0">
            <a:noAutofit/>
          </a:bodyPr>
          <a:lstStyle/>
          <a:p>
            <a:pPr marL="457200" lvl="0" indent="0" algn="l" rtl="0">
              <a:lnSpc>
                <a:spcPct val="150000"/>
              </a:lnSpc>
              <a:spcBef>
                <a:spcPts val="0"/>
              </a:spcBef>
              <a:spcAft>
                <a:spcPts val="0"/>
              </a:spcAft>
              <a:buNone/>
            </a:pPr>
            <a:endParaRPr sz="1600" dirty="0">
              <a:solidFill>
                <a:srgbClr val="000000"/>
              </a:solidFill>
            </a:endParaRPr>
          </a:p>
          <a:p>
            <a:pPr marL="457200" lvl="0" indent="-342900" algn="l" rtl="0">
              <a:lnSpc>
                <a:spcPct val="150000"/>
              </a:lnSpc>
              <a:spcBef>
                <a:spcPts val="1600"/>
              </a:spcBef>
              <a:spcAft>
                <a:spcPts val="0"/>
              </a:spcAft>
              <a:buClr>
                <a:srgbClr val="000000"/>
              </a:buClr>
              <a:buSzPts val="1800"/>
              <a:buChar char="●"/>
            </a:pPr>
            <a:r>
              <a:rPr lang="en" sz="1800" b="1" dirty="0">
                <a:solidFill>
                  <a:srgbClr val="000000"/>
                </a:solidFill>
              </a:rPr>
              <a:t>Aim:</a:t>
            </a:r>
            <a:r>
              <a:rPr lang="en" sz="1800" dirty="0">
                <a:solidFill>
                  <a:srgbClr val="000000"/>
                </a:solidFill>
              </a:rPr>
              <a:t>  </a:t>
            </a:r>
            <a:r>
              <a:rPr lang="en" sz="1800" dirty="0">
                <a:solidFill>
                  <a:srgbClr val="000000"/>
                </a:solidFill>
                <a:latin typeface="Lato" panose="020F0502020204030203" pitchFamily="34" charset="0"/>
                <a:ea typeface="Lato" panose="020F0502020204030203" pitchFamily="34" charset="0"/>
                <a:cs typeface="Lato" panose="020F0502020204030203" pitchFamily="34" charset="0"/>
              </a:rPr>
              <a:t>Build  a  movie  recommendation  system  based  on  ‘</a:t>
            </a:r>
            <a:r>
              <a:rPr lang="en" sz="1800" dirty="0" err="1">
                <a:solidFill>
                  <a:srgbClr val="000000"/>
                </a:solidFill>
                <a:latin typeface="Lato" panose="020F0502020204030203" pitchFamily="34" charset="0"/>
                <a:ea typeface="Lato" panose="020F0502020204030203" pitchFamily="34" charset="0"/>
                <a:cs typeface="Lato" panose="020F0502020204030203" pitchFamily="34" charset="0"/>
              </a:rPr>
              <a:t>MovieLens</a:t>
            </a:r>
            <a:r>
              <a:rPr lang="en" sz="1800" dirty="0">
                <a:solidFill>
                  <a:srgbClr val="000000"/>
                </a:solidFill>
                <a:latin typeface="Lato" panose="020F0502020204030203" pitchFamily="34" charset="0"/>
                <a:ea typeface="Lato" panose="020F0502020204030203" pitchFamily="34" charset="0"/>
                <a:cs typeface="Lato" panose="020F0502020204030203" pitchFamily="34" charset="0"/>
              </a:rPr>
              <a:t>’  dataset such that 80% of the user’s ratings are used for training and 20% for testing along with generating 10 recommendations of movies for each </a:t>
            </a:r>
            <a:r>
              <a:rPr lang="en" sz="1800" dirty="0" err="1">
                <a:solidFill>
                  <a:srgbClr val="000000"/>
                </a:solidFill>
                <a:latin typeface="Lato" panose="020F0502020204030203" pitchFamily="34" charset="0"/>
                <a:ea typeface="Lato" panose="020F0502020204030203" pitchFamily="34" charset="0"/>
                <a:cs typeface="Lato" panose="020F0502020204030203" pitchFamily="34" charset="0"/>
              </a:rPr>
              <a:t>userId</a:t>
            </a:r>
            <a:r>
              <a:rPr lang="en" sz="1800" dirty="0">
                <a:solidFill>
                  <a:srgbClr val="000000"/>
                </a:solidFill>
                <a:latin typeface="Lato" panose="020F0502020204030203" pitchFamily="34" charset="0"/>
                <a:ea typeface="Lato" panose="020F0502020204030203" pitchFamily="34" charset="0"/>
                <a:cs typeface="Lato" panose="020F0502020204030203" pitchFamily="34" charset="0"/>
              </a:rPr>
              <a:t> such that the user has not seen the</a:t>
            </a:r>
            <a:r>
              <a:rPr lang="en-US" sz="1800" dirty="0">
                <a:solidFill>
                  <a:srgbClr val="212121"/>
                </a:solidFill>
                <a:latin typeface="Lato" panose="020F0502020204030203" pitchFamily="34" charset="0"/>
                <a:ea typeface="Lato" panose="020F0502020204030203" pitchFamily="34" charset="0"/>
                <a:cs typeface="Lato" panose="020F0502020204030203" pitchFamily="34" charset="0"/>
              </a:rPr>
              <a:t> movie before and evaluating the model based on the recommendations using metrics such as RMSE, MAE, Precision, Recall, F1-Score, NDCG.</a:t>
            </a:r>
            <a:endParaRPr sz="1800" dirty="0">
              <a:solidFill>
                <a:srgbClr val="000000"/>
              </a:solidFill>
              <a:latin typeface="Lato" panose="020F0502020204030203" pitchFamily="34" charset="0"/>
              <a:ea typeface="Lato" panose="020F0502020204030203" pitchFamily="34" charset="0"/>
              <a:cs typeface="Lato" panose="020F0502020204030203"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Singular Value Decomposition</a:t>
            </a:r>
            <a:endParaRPr dirty="0"/>
          </a:p>
        </p:txBody>
      </p:sp>
      <p:sp>
        <p:nvSpPr>
          <p:cNvPr id="206" name="Google Shape;206;p31"/>
          <p:cNvSpPr txBox="1">
            <a:spLocks noGrp="1"/>
          </p:cNvSpPr>
          <p:nvPr>
            <p:ph type="body" idx="1"/>
          </p:nvPr>
        </p:nvSpPr>
        <p:spPr>
          <a:xfrm>
            <a:off x="727650" y="1961917"/>
            <a:ext cx="7688700" cy="22611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Clr>
                <a:srgbClr val="000000"/>
              </a:buClr>
              <a:buSzPts val="1800"/>
              <a:buNone/>
            </a:pPr>
            <a:endParaRPr lang="en" sz="1600" dirty="0">
              <a:solidFill>
                <a:srgbClr val="000000"/>
              </a:solidFill>
              <a:latin typeface="Lato" panose="020F0502020204030203" pitchFamily="34" charset="0"/>
              <a:ea typeface="Lato" panose="020F0502020204030203" pitchFamily="34" charset="0"/>
              <a:cs typeface="Lato" panose="020F0502020204030203" pitchFamily="34" charset="0"/>
            </a:endParaRPr>
          </a:p>
          <a:p>
            <a:pPr>
              <a:buFont typeface="Arial" panose="020B0604020202020204" pitchFamily="34" charset="0"/>
              <a:buChar char="•"/>
            </a:pPr>
            <a:r>
              <a:rPr lang="en-US" sz="1800" b="0" i="0" u="none" strike="noStrike" dirty="0">
                <a:solidFill>
                  <a:srgbClr val="374151"/>
                </a:solidFill>
                <a:effectLst/>
                <a:latin typeface="Lato" panose="020F0502020204030203" pitchFamily="34" charset="0"/>
                <a:ea typeface="Lato" panose="020F0502020204030203" pitchFamily="34" charset="0"/>
                <a:cs typeface="Lato" panose="020F0502020204030203" pitchFamily="34" charset="0"/>
              </a:rPr>
              <a:t>SVD decomposes a matrix into three matrices - U, </a:t>
            </a:r>
            <a:r>
              <a:rPr lang="el-GR" sz="1800" b="0" i="0" u="none" strike="noStrike" dirty="0">
                <a:solidFill>
                  <a:srgbClr val="374151"/>
                </a:solidFill>
                <a:effectLst/>
                <a:latin typeface="Lato" panose="020F0502020204030203" pitchFamily="34" charset="0"/>
                <a:ea typeface="Lato" panose="020F0502020204030203" pitchFamily="34" charset="0"/>
                <a:cs typeface="Lato" panose="020F0502020204030203" pitchFamily="34" charset="0"/>
              </a:rPr>
              <a:t>Σ, </a:t>
            </a:r>
            <a:r>
              <a:rPr lang="en-US" sz="1800" b="0" i="0" u="none" strike="noStrike" dirty="0">
                <a:solidFill>
                  <a:srgbClr val="374151"/>
                </a:solidFill>
                <a:effectLst/>
                <a:latin typeface="Lato" panose="020F0502020204030203" pitchFamily="34" charset="0"/>
                <a:ea typeface="Lato" panose="020F0502020204030203" pitchFamily="34" charset="0"/>
                <a:cs typeface="Lato" panose="020F0502020204030203" pitchFamily="34" charset="0"/>
              </a:rPr>
              <a:t>and V - such that the original matrix can be reconstructed by multiplying the three matrices together.</a:t>
            </a:r>
          </a:p>
          <a:p>
            <a:pPr algn="l">
              <a:buFont typeface="+mj-lt"/>
              <a:buAutoNum type="arabicPeriod"/>
            </a:pPr>
            <a:r>
              <a:rPr lang="en-US" sz="1800" b="0" i="0" u="none" strike="noStrike" dirty="0">
                <a:solidFill>
                  <a:srgbClr val="374151"/>
                </a:solidFill>
                <a:effectLst/>
                <a:latin typeface="Lato" panose="020F0502020204030203" pitchFamily="34" charset="0"/>
                <a:ea typeface="Lato" panose="020F0502020204030203" pitchFamily="34" charset="0"/>
                <a:cs typeface="Lato" panose="020F0502020204030203" pitchFamily="34" charset="0"/>
              </a:rPr>
              <a:t>U and V </a:t>
            </a:r>
            <a:r>
              <a:rPr lang="en-US" sz="1800" dirty="0">
                <a:solidFill>
                  <a:srgbClr val="374151"/>
                </a:solidFill>
                <a:latin typeface="Lato" panose="020F0502020204030203" pitchFamily="34" charset="0"/>
                <a:ea typeface="Lato" panose="020F0502020204030203" pitchFamily="34" charset="0"/>
                <a:cs typeface="Lato" panose="020F0502020204030203" pitchFamily="34" charset="0"/>
              </a:rPr>
              <a:t>- </a:t>
            </a:r>
            <a:r>
              <a:rPr lang="en-US" sz="1800" b="0" i="0" u="none" strike="noStrike" dirty="0">
                <a:solidFill>
                  <a:srgbClr val="374151"/>
                </a:solidFill>
                <a:effectLst/>
                <a:latin typeface="Lato" panose="020F0502020204030203" pitchFamily="34" charset="0"/>
                <a:ea typeface="Lato" panose="020F0502020204030203" pitchFamily="34" charset="0"/>
                <a:cs typeface="Lato" panose="020F0502020204030203" pitchFamily="34" charset="0"/>
              </a:rPr>
              <a:t>orthogonal matrices and</a:t>
            </a:r>
          </a:p>
          <a:p>
            <a:pPr algn="l">
              <a:buFont typeface="+mj-lt"/>
              <a:buAutoNum type="arabicPeriod"/>
            </a:pPr>
            <a:r>
              <a:rPr lang="en-US" sz="1800" b="0" i="0" u="none" strike="noStrike" dirty="0">
                <a:solidFill>
                  <a:srgbClr val="374151"/>
                </a:solidFill>
                <a:effectLst/>
                <a:latin typeface="Lato" panose="020F0502020204030203" pitchFamily="34" charset="0"/>
                <a:ea typeface="Lato" panose="020F0502020204030203" pitchFamily="34" charset="0"/>
                <a:cs typeface="Lato" panose="020F0502020204030203" pitchFamily="34" charset="0"/>
              </a:rPr>
              <a:t> </a:t>
            </a:r>
            <a:r>
              <a:rPr lang="el-GR" sz="1800" b="0" i="0" u="none" strike="noStrike" dirty="0">
                <a:solidFill>
                  <a:srgbClr val="374151"/>
                </a:solidFill>
                <a:effectLst/>
                <a:latin typeface="Lato" panose="020F0502020204030203" pitchFamily="34" charset="0"/>
                <a:ea typeface="Lato" panose="020F0502020204030203" pitchFamily="34" charset="0"/>
                <a:cs typeface="Lato" panose="020F0502020204030203" pitchFamily="34" charset="0"/>
              </a:rPr>
              <a:t>Σ </a:t>
            </a:r>
            <a:r>
              <a:rPr lang="en-US" sz="1800" b="0" i="0" u="none" strike="noStrike" dirty="0">
                <a:solidFill>
                  <a:srgbClr val="374151"/>
                </a:solidFill>
                <a:effectLst/>
                <a:latin typeface="Lato" panose="020F0502020204030203" pitchFamily="34" charset="0"/>
                <a:ea typeface="Lato" panose="020F0502020204030203" pitchFamily="34" charset="0"/>
                <a:cs typeface="Lato" panose="020F0502020204030203" pitchFamily="34" charset="0"/>
              </a:rPr>
              <a:t>is a diagonal matrix</a:t>
            </a:r>
          </a:p>
        </p:txBody>
      </p:sp>
    </p:spTree>
    <p:extLst>
      <p:ext uri="{BB962C8B-B14F-4D97-AF65-F5344CB8AC3E}">
        <p14:creationId xmlns:p14="http://schemas.microsoft.com/office/powerpoint/2010/main" val="1765745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93422-8C0F-EDA3-1E20-29E45C96436B}"/>
              </a:ext>
            </a:extLst>
          </p:cNvPr>
          <p:cNvSpPr>
            <a:spLocks noGrp="1"/>
          </p:cNvSpPr>
          <p:nvPr>
            <p:ph type="title"/>
          </p:nvPr>
        </p:nvSpPr>
        <p:spPr>
          <a:xfrm>
            <a:off x="180752" y="535925"/>
            <a:ext cx="8963247" cy="535200"/>
          </a:xfrm>
        </p:spPr>
        <p:txBody>
          <a:bodyPr/>
          <a:lstStyle/>
          <a:p>
            <a:r>
              <a:rPr lang="en-US" sz="2400" dirty="0"/>
              <a:t>Pivot table with each rating subtracted from mean rating</a:t>
            </a:r>
          </a:p>
        </p:txBody>
      </p:sp>
      <p:pic>
        <p:nvPicPr>
          <p:cNvPr id="5" name="Picture 4" descr="Graphical user interface, table&#10;&#10;Description automatically generated">
            <a:extLst>
              <a:ext uri="{FF2B5EF4-FFF2-40B4-BE49-F238E27FC236}">
                <a16:creationId xmlns:a16="http://schemas.microsoft.com/office/drawing/2014/main" id="{367E647A-994B-C9B8-31FB-049CE816A7EF}"/>
              </a:ext>
            </a:extLst>
          </p:cNvPr>
          <p:cNvPicPr>
            <a:picLocks noChangeAspect="1"/>
          </p:cNvPicPr>
          <p:nvPr/>
        </p:nvPicPr>
        <p:blipFill>
          <a:blip r:embed="rId2"/>
          <a:stretch>
            <a:fillRect/>
          </a:stretch>
        </p:blipFill>
        <p:spPr>
          <a:xfrm>
            <a:off x="1560653" y="1249914"/>
            <a:ext cx="5828974" cy="3703371"/>
          </a:xfrm>
          <a:prstGeom prst="rect">
            <a:avLst/>
          </a:prstGeom>
        </p:spPr>
      </p:pic>
    </p:spTree>
    <p:extLst>
      <p:ext uri="{BB962C8B-B14F-4D97-AF65-F5344CB8AC3E}">
        <p14:creationId xmlns:p14="http://schemas.microsoft.com/office/powerpoint/2010/main" val="22255219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5F863-648E-E233-EC43-F0D842C5582D}"/>
              </a:ext>
            </a:extLst>
          </p:cNvPr>
          <p:cNvSpPr>
            <a:spLocks noGrp="1"/>
          </p:cNvSpPr>
          <p:nvPr>
            <p:ph type="title"/>
          </p:nvPr>
        </p:nvSpPr>
        <p:spPr>
          <a:xfrm>
            <a:off x="729450" y="1242895"/>
            <a:ext cx="7688700" cy="535200"/>
          </a:xfrm>
        </p:spPr>
        <p:txBody>
          <a:bodyPr/>
          <a:lstStyle/>
          <a:p>
            <a:r>
              <a:rPr lang="en-US" dirty="0"/>
              <a:t>Plot of Loss for SVD and Evaluation Metrics </a:t>
            </a:r>
          </a:p>
        </p:txBody>
      </p:sp>
      <p:pic>
        <p:nvPicPr>
          <p:cNvPr id="4" name="Picture 3" descr="Chart, line chart&#10;&#10;Description automatically generated">
            <a:extLst>
              <a:ext uri="{FF2B5EF4-FFF2-40B4-BE49-F238E27FC236}">
                <a16:creationId xmlns:a16="http://schemas.microsoft.com/office/drawing/2014/main" id="{55DF3DB5-1F3E-64CB-AB7F-3875BB3A7FB7}"/>
              </a:ext>
            </a:extLst>
          </p:cNvPr>
          <p:cNvPicPr>
            <a:picLocks noChangeAspect="1"/>
          </p:cNvPicPr>
          <p:nvPr/>
        </p:nvPicPr>
        <p:blipFill>
          <a:blip r:embed="rId2"/>
          <a:stretch>
            <a:fillRect/>
          </a:stretch>
        </p:blipFill>
        <p:spPr>
          <a:xfrm>
            <a:off x="407138" y="1698551"/>
            <a:ext cx="4558468" cy="3444949"/>
          </a:xfrm>
          <a:prstGeom prst="rect">
            <a:avLst/>
          </a:prstGeom>
        </p:spPr>
      </p:pic>
      <p:graphicFrame>
        <p:nvGraphicFramePr>
          <p:cNvPr id="6" name="Table 5">
            <a:extLst>
              <a:ext uri="{FF2B5EF4-FFF2-40B4-BE49-F238E27FC236}">
                <a16:creationId xmlns:a16="http://schemas.microsoft.com/office/drawing/2014/main" id="{AD8AFB5D-AC46-40F5-A80A-E63B6F65E11B}"/>
              </a:ext>
            </a:extLst>
          </p:cNvPr>
          <p:cNvGraphicFramePr>
            <a:graphicFrameLocks noGrp="1"/>
          </p:cNvGraphicFramePr>
          <p:nvPr>
            <p:extLst>
              <p:ext uri="{D42A27DB-BD31-4B8C-83A1-F6EECF244321}">
                <p14:modId xmlns:p14="http://schemas.microsoft.com/office/powerpoint/2010/main" val="2512553756"/>
              </p:ext>
            </p:extLst>
          </p:nvPr>
        </p:nvGraphicFramePr>
        <p:xfrm>
          <a:off x="5074536" y="2130720"/>
          <a:ext cx="3482200" cy="1458800"/>
        </p:xfrm>
        <a:graphic>
          <a:graphicData uri="http://schemas.openxmlformats.org/drawingml/2006/table">
            <a:tbl>
              <a:tblPr>
                <a:noFill/>
                <a:tableStyleId>{44A251D8-AB74-4772-9267-0778F2BA4185}</a:tableStyleId>
              </a:tblPr>
              <a:tblGrid>
                <a:gridCol w="1741100">
                  <a:extLst>
                    <a:ext uri="{9D8B030D-6E8A-4147-A177-3AD203B41FA5}">
                      <a16:colId xmlns:a16="http://schemas.microsoft.com/office/drawing/2014/main" val="2260547119"/>
                    </a:ext>
                  </a:extLst>
                </a:gridCol>
                <a:gridCol w="1741100">
                  <a:extLst>
                    <a:ext uri="{9D8B030D-6E8A-4147-A177-3AD203B41FA5}">
                      <a16:colId xmlns:a16="http://schemas.microsoft.com/office/drawing/2014/main" val="1508534197"/>
                    </a:ext>
                  </a:extLst>
                </a:gridCol>
              </a:tblGrid>
              <a:tr h="547050">
                <a:tc>
                  <a:txBody>
                    <a:bodyPr/>
                    <a:lstStyle/>
                    <a:p>
                      <a:pPr marL="0" lvl="0" indent="0" algn="ctr" rtl="0">
                        <a:spcBef>
                          <a:spcPts val="0"/>
                        </a:spcBef>
                        <a:spcAft>
                          <a:spcPts val="0"/>
                        </a:spcAft>
                        <a:buNone/>
                      </a:pPr>
                      <a:r>
                        <a:rPr lang="en" sz="1800" b="1" dirty="0">
                          <a:latin typeface="Lato"/>
                          <a:ea typeface="Lato"/>
                          <a:cs typeface="Lato"/>
                          <a:sym typeface="Lato"/>
                        </a:rPr>
                        <a:t>Metric</a:t>
                      </a:r>
                      <a:endParaRPr sz="1800" b="1" dirty="0">
                        <a:latin typeface="Lato"/>
                        <a:ea typeface="Lato"/>
                        <a:cs typeface="Lato"/>
                        <a:sym typeface="Lato"/>
                      </a:endParaRPr>
                    </a:p>
                  </a:txBody>
                  <a:tcPr marL="28575" marR="28575" marT="19050" marB="1905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D9D9D9"/>
                    </a:solidFill>
                  </a:tcPr>
                </a:tc>
                <a:tc>
                  <a:txBody>
                    <a:bodyPr/>
                    <a:lstStyle/>
                    <a:p>
                      <a:pPr marL="0" lvl="0" indent="0" algn="ctr" rtl="0">
                        <a:lnSpc>
                          <a:spcPct val="115000"/>
                        </a:lnSpc>
                        <a:spcBef>
                          <a:spcPts val="0"/>
                        </a:spcBef>
                        <a:spcAft>
                          <a:spcPts val="0"/>
                        </a:spcAft>
                        <a:buNone/>
                      </a:pPr>
                      <a:r>
                        <a:rPr lang="en-US" sz="1800" b="1" dirty="0">
                          <a:latin typeface="Lato"/>
                          <a:ea typeface="Lato"/>
                          <a:cs typeface="Lato"/>
                          <a:sym typeface="Lato"/>
                        </a:rPr>
                        <a:t>SVD</a:t>
                      </a:r>
                      <a:endParaRPr sz="1800" b="1" dirty="0">
                        <a:latin typeface="Lato"/>
                        <a:ea typeface="Lato"/>
                        <a:cs typeface="Lato"/>
                        <a:sym typeface="Lato"/>
                      </a:endParaRPr>
                    </a:p>
                  </a:txBody>
                  <a:tcPr marL="28575" marR="28575" marT="19050" marB="1905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val="3470075385"/>
                  </a:ext>
                </a:extLst>
              </a:tr>
              <a:tr h="455875">
                <a:tc>
                  <a:txBody>
                    <a:bodyPr/>
                    <a:lstStyle/>
                    <a:p>
                      <a:pPr marL="0" lvl="0" indent="0" algn="ctr" rtl="0">
                        <a:lnSpc>
                          <a:spcPct val="115000"/>
                        </a:lnSpc>
                        <a:spcBef>
                          <a:spcPts val="0"/>
                        </a:spcBef>
                        <a:spcAft>
                          <a:spcPts val="0"/>
                        </a:spcAft>
                        <a:buNone/>
                      </a:pPr>
                      <a:r>
                        <a:rPr lang="en" sz="1800" b="1" dirty="0">
                          <a:latin typeface="Lato"/>
                          <a:ea typeface="Lato"/>
                          <a:cs typeface="Lato"/>
                          <a:sym typeface="Lato"/>
                        </a:rPr>
                        <a:t>RMSE</a:t>
                      </a:r>
                      <a:endParaRPr sz="1800" b="1" dirty="0">
                        <a:latin typeface="Lato"/>
                        <a:ea typeface="Lato"/>
                        <a:cs typeface="Lato"/>
                        <a:sym typeface="Lato"/>
                      </a:endParaRPr>
                    </a:p>
                  </a:txBody>
                  <a:tcPr marL="28575" marR="28575" marT="19050" marB="1905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400" b="0" i="0" u="none" strike="noStrike" cap="none" dirty="0">
                          <a:solidFill>
                            <a:srgbClr val="000000"/>
                          </a:solidFill>
                          <a:effectLst/>
                          <a:latin typeface="Arial"/>
                          <a:ea typeface="Arial"/>
                          <a:cs typeface="Arial"/>
                          <a:sym typeface="Arial"/>
                        </a:rPr>
                        <a:t>2.366175065</a:t>
                      </a:r>
                      <a:endParaRPr sz="1800" dirty="0">
                        <a:latin typeface="Lato"/>
                        <a:ea typeface="Lato"/>
                        <a:cs typeface="Lato"/>
                        <a:sym typeface="Lato"/>
                      </a:endParaRPr>
                    </a:p>
                  </a:txBody>
                  <a:tcPr marL="28575" marR="28575" marT="19050" marB="19050"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377394956"/>
                  </a:ext>
                </a:extLst>
              </a:tr>
              <a:tr h="455875">
                <a:tc>
                  <a:txBody>
                    <a:bodyPr/>
                    <a:lstStyle/>
                    <a:p>
                      <a:pPr marL="0" lvl="0" indent="0" algn="ctr" rtl="0">
                        <a:lnSpc>
                          <a:spcPct val="115000"/>
                        </a:lnSpc>
                        <a:spcBef>
                          <a:spcPts val="0"/>
                        </a:spcBef>
                        <a:spcAft>
                          <a:spcPts val="0"/>
                        </a:spcAft>
                        <a:buNone/>
                      </a:pPr>
                      <a:r>
                        <a:rPr lang="en" sz="1800" b="1">
                          <a:latin typeface="Lato"/>
                          <a:ea typeface="Lato"/>
                          <a:cs typeface="Lato"/>
                          <a:sym typeface="Lato"/>
                        </a:rPr>
                        <a:t>MAE</a:t>
                      </a:r>
                      <a:endParaRPr sz="1800" b="1">
                        <a:latin typeface="Lato"/>
                        <a:ea typeface="Lato"/>
                        <a:cs typeface="Lato"/>
                        <a:sym typeface="Lato"/>
                      </a:endParaRPr>
                    </a:p>
                  </a:txBody>
                  <a:tcPr marL="28575" marR="28575" marT="19050" marB="1905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400" b="0" i="0" u="none" strike="noStrike" cap="none" dirty="0">
                          <a:solidFill>
                            <a:srgbClr val="000000"/>
                          </a:solidFill>
                          <a:effectLst/>
                          <a:latin typeface="Arial"/>
                          <a:ea typeface="Arial"/>
                          <a:cs typeface="Arial"/>
                          <a:sym typeface="Arial"/>
                        </a:rPr>
                        <a:t>1.9820137758</a:t>
                      </a:r>
                      <a:endParaRPr sz="1800" dirty="0">
                        <a:latin typeface="Lato"/>
                        <a:ea typeface="Lato"/>
                        <a:cs typeface="Lato"/>
                        <a:sym typeface="Lato"/>
                      </a:endParaRPr>
                    </a:p>
                  </a:txBody>
                  <a:tcPr marL="28575" marR="28575" marT="19050" marB="19050"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2359714927"/>
                  </a:ext>
                </a:extLst>
              </a:tr>
            </a:tbl>
          </a:graphicData>
        </a:graphic>
      </p:graphicFrame>
    </p:spTree>
    <p:extLst>
      <p:ext uri="{BB962C8B-B14F-4D97-AF65-F5344CB8AC3E}">
        <p14:creationId xmlns:p14="http://schemas.microsoft.com/office/powerpoint/2010/main" val="39462229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K-Nearest Neighbors</a:t>
            </a:r>
            <a:endParaRPr dirty="0"/>
          </a:p>
        </p:txBody>
      </p:sp>
      <p:sp>
        <p:nvSpPr>
          <p:cNvPr id="206" name="Google Shape;206;p3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Clr>
                <a:srgbClr val="000000"/>
              </a:buClr>
              <a:buSzPts val="1800"/>
              <a:buNone/>
            </a:pPr>
            <a:r>
              <a:rPr lang="en-US" sz="1800" dirty="0">
                <a:solidFill>
                  <a:schemeClr val="bg2"/>
                </a:solidFill>
                <a:latin typeface="Lato" panose="020F0502020204030203" pitchFamily="34" charset="0"/>
                <a:ea typeface="Lato" panose="020F0502020204030203" pitchFamily="34" charset="0"/>
                <a:cs typeface="Lato" panose="020F0502020204030203" pitchFamily="34" charset="0"/>
              </a:rPr>
              <a:t>Approach: T</a:t>
            </a:r>
            <a:r>
              <a:rPr lang="en-US" sz="1800" b="0" i="0" u="none" strike="noStrike" dirty="0">
                <a:solidFill>
                  <a:schemeClr val="bg2"/>
                </a:solidFill>
                <a:effectLst/>
                <a:latin typeface="Lato" panose="020F0502020204030203" pitchFamily="34" charset="0"/>
                <a:ea typeface="Lato" panose="020F0502020204030203" pitchFamily="34" charset="0"/>
                <a:cs typeface="Lato" panose="020F0502020204030203" pitchFamily="34" charset="0"/>
              </a:rPr>
              <a:t>o find the K closest data points in the training set to a new data point and classify or predict the target variable based on the labels or values of those K nearest neighbors.</a:t>
            </a:r>
          </a:p>
        </p:txBody>
      </p:sp>
    </p:spTree>
    <p:extLst>
      <p:ext uri="{BB962C8B-B14F-4D97-AF65-F5344CB8AC3E}">
        <p14:creationId xmlns:p14="http://schemas.microsoft.com/office/powerpoint/2010/main" val="36210210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5F863-648E-E233-EC43-F0D842C5582D}"/>
              </a:ext>
            </a:extLst>
          </p:cNvPr>
          <p:cNvSpPr>
            <a:spLocks noGrp="1"/>
          </p:cNvSpPr>
          <p:nvPr>
            <p:ph type="title"/>
          </p:nvPr>
        </p:nvSpPr>
        <p:spPr>
          <a:xfrm>
            <a:off x="729450" y="1242895"/>
            <a:ext cx="7688700" cy="535200"/>
          </a:xfrm>
        </p:spPr>
        <p:txBody>
          <a:bodyPr/>
          <a:lstStyle/>
          <a:p>
            <a:r>
              <a:rPr lang="en-US" dirty="0"/>
              <a:t>Nearest Neighbors and Evaluation Metrics </a:t>
            </a:r>
          </a:p>
        </p:txBody>
      </p:sp>
      <p:graphicFrame>
        <p:nvGraphicFramePr>
          <p:cNvPr id="6" name="Table 5">
            <a:extLst>
              <a:ext uri="{FF2B5EF4-FFF2-40B4-BE49-F238E27FC236}">
                <a16:creationId xmlns:a16="http://schemas.microsoft.com/office/drawing/2014/main" id="{AD8AFB5D-AC46-40F5-A80A-E63B6F65E11B}"/>
              </a:ext>
            </a:extLst>
          </p:cNvPr>
          <p:cNvGraphicFramePr>
            <a:graphicFrameLocks noGrp="1"/>
          </p:cNvGraphicFramePr>
          <p:nvPr>
            <p:extLst>
              <p:ext uri="{D42A27DB-BD31-4B8C-83A1-F6EECF244321}">
                <p14:modId xmlns:p14="http://schemas.microsoft.com/office/powerpoint/2010/main" val="653134316"/>
              </p:ext>
            </p:extLst>
          </p:nvPr>
        </p:nvGraphicFramePr>
        <p:xfrm>
          <a:off x="5074536" y="2130720"/>
          <a:ext cx="3482200" cy="1458800"/>
        </p:xfrm>
        <a:graphic>
          <a:graphicData uri="http://schemas.openxmlformats.org/drawingml/2006/table">
            <a:tbl>
              <a:tblPr>
                <a:noFill/>
                <a:tableStyleId>{44A251D8-AB74-4772-9267-0778F2BA4185}</a:tableStyleId>
              </a:tblPr>
              <a:tblGrid>
                <a:gridCol w="1741100">
                  <a:extLst>
                    <a:ext uri="{9D8B030D-6E8A-4147-A177-3AD203B41FA5}">
                      <a16:colId xmlns:a16="http://schemas.microsoft.com/office/drawing/2014/main" val="2260547119"/>
                    </a:ext>
                  </a:extLst>
                </a:gridCol>
                <a:gridCol w="1741100">
                  <a:extLst>
                    <a:ext uri="{9D8B030D-6E8A-4147-A177-3AD203B41FA5}">
                      <a16:colId xmlns:a16="http://schemas.microsoft.com/office/drawing/2014/main" val="1508534197"/>
                    </a:ext>
                  </a:extLst>
                </a:gridCol>
              </a:tblGrid>
              <a:tr h="547050">
                <a:tc>
                  <a:txBody>
                    <a:bodyPr/>
                    <a:lstStyle/>
                    <a:p>
                      <a:pPr marL="0" lvl="0" indent="0" algn="ctr" rtl="0">
                        <a:spcBef>
                          <a:spcPts val="0"/>
                        </a:spcBef>
                        <a:spcAft>
                          <a:spcPts val="0"/>
                        </a:spcAft>
                        <a:buNone/>
                      </a:pPr>
                      <a:r>
                        <a:rPr lang="en" sz="1800" b="1" dirty="0">
                          <a:latin typeface="Lato"/>
                          <a:ea typeface="Lato"/>
                          <a:cs typeface="Lato"/>
                          <a:sym typeface="Lato"/>
                        </a:rPr>
                        <a:t>Metric</a:t>
                      </a:r>
                      <a:endParaRPr sz="1800" b="1" dirty="0">
                        <a:latin typeface="Lato"/>
                        <a:ea typeface="Lato"/>
                        <a:cs typeface="Lato"/>
                        <a:sym typeface="Lato"/>
                      </a:endParaRPr>
                    </a:p>
                  </a:txBody>
                  <a:tcPr marL="28575" marR="28575" marT="19050" marB="1905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D9D9D9"/>
                    </a:solidFill>
                  </a:tcPr>
                </a:tc>
                <a:tc>
                  <a:txBody>
                    <a:bodyPr/>
                    <a:lstStyle/>
                    <a:p>
                      <a:pPr marL="0" lvl="0" indent="0" algn="ctr" rtl="0">
                        <a:lnSpc>
                          <a:spcPct val="115000"/>
                        </a:lnSpc>
                        <a:spcBef>
                          <a:spcPts val="0"/>
                        </a:spcBef>
                        <a:spcAft>
                          <a:spcPts val="0"/>
                        </a:spcAft>
                        <a:buNone/>
                      </a:pPr>
                      <a:r>
                        <a:rPr lang="en" sz="1800" b="1" dirty="0">
                          <a:latin typeface="Lato"/>
                          <a:ea typeface="Lato"/>
                          <a:cs typeface="Lato"/>
                          <a:sym typeface="Lato"/>
                        </a:rPr>
                        <a:t>KNN</a:t>
                      </a:r>
                      <a:endParaRPr sz="1800" b="1" dirty="0">
                        <a:latin typeface="Lato"/>
                        <a:ea typeface="Lato"/>
                        <a:cs typeface="Lato"/>
                        <a:sym typeface="Lato"/>
                      </a:endParaRPr>
                    </a:p>
                  </a:txBody>
                  <a:tcPr marL="28575" marR="28575" marT="19050" marB="1905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val="3470075385"/>
                  </a:ext>
                </a:extLst>
              </a:tr>
              <a:tr h="455875">
                <a:tc>
                  <a:txBody>
                    <a:bodyPr/>
                    <a:lstStyle/>
                    <a:p>
                      <a:pPr marL="0" lvl="0" indent="0" algn="ctr" rtl="0">
                        <a:lnSpc>
                          <a:spcPct val="115000"/>
                        </a:lnSpc>
                        <a:spcBef>
                          <a:spcPts val="0"/>
                        </a:spcBef>
                        <a:spcAft>
                          <a:spcPts val="0"/>
                        </a:spcAft>
                        <a:buNone/>
                      </a:pPr>
                      <a:r>
                        <a:rPr lang="en" sz="1800" b="1" dirty="0">
                          <a:latin typeface="Lato"/>
                          <a:ea typeface="Lato"/>
                          <a:cs typeface="Lato"/>
                          <a:sym typeface="Lato"/>
                        </a:rPr>
                        <a:t>RMSE</a:t>
                      </a:r>
                      <a:endParaRPr sz="1800" b="1" dirty="0">
                        <a:latin typeface="Lato"/>
                        <a:ea typeface="Lato"/>
                        <a:cs typeface="Lato"/>
                        <a:sym typeface="Lato"/>
                      </a:endParaRPr>
                    </a:p>
                  </a:txBody>
                  <a:tcPr marL="28575" marR="28575" marT="19050" marB="1905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400" b="0" i="0" u="none" strike="noStrike" cap="none" dirty="0">
                          <a:solidFill>
                            <a:srgbClr val="000000"/>
                          </a:solidFill>
                          <a:effectLst/>
                          <a:latin typeface="Arial"/>
                          <a:ea typeface="Arial"/>
                          <a:cs typeface="Arial"/>
                          <a:sym typeface="Arial"/>
                        </a:rPr>
                        <a:t>0.848747249426</a:t>
                      </a:r>
                      <a:endParaRPr sz="1800" dirty="0">
                        <a:latin typeface="Lato"/>
                        <a:ea typeface="Lato"/>
                        <a:cs typeface="Lato"/>
                        <a:sym typeface="Lato"/>
                      </a:endParaRPr>
                    </a:p>
                  </a:txBody>
                  <a:tcPr marL="28575" marR="28575" marT="19050" marB="19050"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377394956"/>
                  </a:ext>
                </a:extLst>
              </a:tr>
              <a:tr h="455875">
                <a:tc>
                  <a:txBody>
                    <a:bodyPr/>
                    <a:lstStyle/>
                    <a:p>
                      <a:pPr marL="0" lvl="0" indent="0" algn="ctr" rtl="0">
                        <a:lnSpc>
                          <a:spcPct val="115000"/>
                        </a:lnSpc>
                        <a:spcBef>
                          <a:spcPts val="0"/>
                        </a:spcBef>
                        <a:spcAft>
                          <a:spcPts val="0"/>
                        </a:spcAft>
                        <a:buNone/>
                      </a:pPr>
                      <a:r>
                        <a:rPr lang="en" sz="1800" b="1">
                          <a:latin typeface="Lato"/>
                          <a:ea typeface="Lato"/>
                          <a:cs typeface="Lato"/>
                          <a:sym typeface="Lato"/>
                        </a:rPr>
                        <a:t>MAE</a:t>
                      </a:r>
                      <a:endParaRPr sz="1800" b="1">
                        <a:latin typeface="Lato"/>
                        <a:ea typeface="Lato"/>
                        <a:cs typeface="Lato"/>
                        <a:sym typeface="Lato"/>
                      </a:endParaRPr>
                    </a:p>
                  </a:txBody>
                  <a:tcPr marL="28575" marR="28575" marT="19050" marB="1905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400" b="0" i="0" u="none" strike="noStrike" cap="none" dirty="0">
                          <a:solidFill>
                            <a:srgbClr val="000000"/>
                          </a:solidFill>
                          <a:effectLst/>
                          <a:latin typeface="Arial"/>
                          <a:ea typeface="Arial"/>
                          <a:cs typeface="Arial"/>
                          <a:sym typeface="Arial"/>
                        </a:rPr>
                        <a:t>0.711738731264</a:t>
                      </a:r>
                      <a:endParaRPr sz="1800" dirty="0">
                        <a:latin typeface="Lato"/>
                        <a:ea typeface="Lato"/>
                        <a:cs typeface="Lato"/>
                        <a:sym typeface="Lato"/>
                      </a:endParaRPr>
                    </a:p>
                  </a:txBody>
                  <a:tcPr marL="28575" marR="28575" marT="19050" marB="19050"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2359714927"/>
                  </a:ext>
                </a:extLst>
              </a:tr>
            </a:tbl>
          </a:graphicData>
        </a:graphic>
      </p:graphicFrame>
      <p:pic>
        <p:nvPicPr>
          <p:cNvPr id="5" name="Picture 4" descr="Graphical user interface, text, application, email&#10;&#10;Description automatically generated">
            <a:extLst>
              <a:ext uri="{FF2B5EF4-FFF2-40B4-BE49-F238E27FC236}">
                <a16:creationId xmlns:a16="http://schemas.microsoft.com/office/drawing/2014/main" id="{69434A27-B2A5-48B5-DE8B-E53B96A09737}"/>
              </a:ext>
            </a:extLst>
          </p:cNvPr>
          <p:cNvPicPr>
            <a:picLocks noChangeAspect="1"/>
          </p:cNvPicPr>
          <p:nvPr/>
        </p:nvPicPr>
        <p:blipFill>
          <a:blip r:embed="rId2"/>
          <a:stretch>
            <a:fillRect/>
          </a:stretch>
        </p:blipFill>
        <p:spPr>
          <a:xfrm>
            <a:off x="348433" y="1941278"/>
            <a:ext cx="4459900" cy="2141836"/>
          </a:xfrm>
          <a:prstGeom prst="rect">
            <a:avLst/>
          </a:prstGeom>
        </p:spPr>
      </p:pic>
    </p:spTree>
    <p:extLst>
      <p:ext uri="{BB962C8B-B14F-4D97-AF65-F5344CB8AC3E}">
        <p14:creationId xmlns:p14="http://schemas.microsoft.com/office/powerpoint/2010/main" val="21101435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3"/>
          <p:cNvSpPr txBox="1">
            <a:spLocks noGrp="1"/>
          </p:cNvSpPr>
          <p:nvPr>
            <p:ph type="title"/>
          </p:nvPr>
        </p:nvSpPr>
        <p:spPr>
          <a:xfrm>
            <a:off x="610863" y="6049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RMSE vs MAE for different algorithms</a:t>
            </a:r>
            <a:endParaRPr/>
          </a:p>
        </p:txBody>
      </p:sp>
      <p:pic>
        <p:nvPicPr>
          <p:cNvPr id="219" name="Google Shape;219;p33"/>
          <p:cNvPicPr preferRelativeResize="0"/>
          <p:nvPr/>
        </p:nvPicPr>
        <p:blipFill>
          <a:blip r:embed="rId3">
            <a:alphaModFix/>
          </a:blip>
          <a:stretch>
            <a:fillRect/>
          </a:stretch>
        </p:blipFill>
        <p:spPr>
          <a:xfrm>
            <a:off x="340900" y="1394575"/>
            <a:ext cx="8638126" cy="36153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6"/>
          <p:cNvSpPr txBox="1">
            <a:spLocks noGrp="1"/>
          </p:cNvSpPr>
          <p:nvPr>
            <p:ph type="title"/>
          </p:nvPr>
        </p:nvSpPr>
        <p:spPr>
          <a:xfrm>
            <a:off x="649075" y="5752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a:t>
            </a:r>
            <a:endParaRPr dirty="0"/>
          </a:p>
        </p:txBody>
      </p:sp>
      <p:sp>
        <p:nvSpPr>
          <p:cNvPr id="299" name="Google Shape;299;p46"/>
          <p:cNvSpPr txBox="1">
            <a:spLocks noGrp="1"/>
          </p:cNvSpPr>
          <p:nvPr>
            <p:ph type="body" idx="1"/>
          </p:nvPr>
        </p:nvSpPr>
        <p:spPr>
          <a:xfrm>
            <a:off x="727650" y="1593575"/>
            <a:ext cx="7688700" cy="2943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AutoNum type="arabicPeriod"/>
            </a:pPr>
            <a:r>
              <a:rPr lang="en" sz="1800" dirty="0">
                <a:solidFill>
                  <a:srgbClr val="000000"/>
                </a:solidFill>
              </a:rPr>
              <a:t>Content based with genre is good when a user has less ratings.</a:t>
            </a:r>
            <a:endParaRPr sz="1800" dirty="0">
              <a:solidFill>
                <a:srgbClr val="000000"/>
              </a:solidFill>
            </a:endParaRPr>
          </a:p>
          <a:p>
            <a:pPr marL="457200" lvl="0" indent="-342900" algn="l" rtl="0">
              <a:spcBef>
                <a:spcPts val="0"/>
              </a:spcBef>
              <a:spcAft>
                <a:spcPts val="0"/>
              </a:spcAft>
              <a:buClr>
                <a:srgbClr val="000000"/>
              </a:buClr>
              <a:buSzPts val="1800"/>
              <a:buAutoNum type="arabicPeriod"/>
            </a:pPr>
            <a:r>
              <a:rPr lang="en" sz="1800" dirty="0">
                <a:solidFill>
                  <a:srgbClr val="000000"/>
                </a:solidFill>
              </a:rPr>
              <a:t>Movie-Movie similarity metric using TF-IDF and Matrix Factorization Algorithm perform better compared to others</a:t>
            </a:r>
            <a:endParaRPr sz="1800" dirty="0">
              <a:solidFill>
                <a:srgbClr val="000000"/>
              </a:solidFill>
            </a:endParaRPr>
          </a:p>
          <a:p>
            <a:pPr marL="457200" lvl="0" indent="-342900" algn="l" rtl="0">
              <a:spcBef>
                <a:spcPts val="0"/>
              </a:spcBef>
              <a:spcAft>
                <a:spcPts val="0"/>
              </a:spcAft>
              <a:buClr>
                <a:srgbClr val="000000"/>
              </a:buClr>
              <a:buSzPts val="1800"/>
              <a:buAutoNum type="arabicPeriod"/>
            </a:pPr>
            <a:r>
              <a:rPr lang="en" sz="1800" dirty="0">
                <a:solidFill>
                  <a:srgbClr val="000000"/>
                </a:solidFill>
              </a:rPr>
              <a:t>Item-item collaborative filtering works better than user-user collaborative filtering.</a:t>
            </a:r>
            <a:endParaRPr sz="1800" dirty="0">
              <a:solidFill>
                <a:srgbClr val="000000"/>
              </a:solidFill>
            </a:endParaRPr>
          </a:p>
          <a:p>
            <a:pPr marL="457200" lvl="0" indent="-342900" algn="l" rtl="0">
              <a:spcBef>
                <a:spcPts val="0"/>
              </a:spcBef>
              <a:spcAft>
                <a:spcPts val="0"/>
              </a:spcAft>
              <a:buClr>
                <a:srgbClr val="000000"/>
              </a:buClr>
              <a:buSzPts val="1800"/>
              <a:buAutoNum type="arabicPeriod"/>
            </a:pPr>
            <a:r>
              <a:rPr lang="en" sz="1800" dirty="0">
                <a:solidFill>
                  <a:srgbClr val="000000"/>
                </a:solidFill>
              </a:rPr>
              <a:t>KNN based and SVD algorithms improve when global baselines are added.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E6777-FED0-CCB8-D931-EC28DD49AEC2}"/>
              </a:ext>
            </a:extLst>
          </p:cNvPr>
          <p:cNvSpPr>
            <a:spLocks noGrp="1"/>
          </p:cNvSpPr>
          <p:nvPr>
            <p:ph type="title"/>
          </p:nvPr>
        </p:nvSpPr>
        <p:spPr>
          <a:xfrm>
            <a:off x="835776" y="436148"/>
            <a:ext cx="7688700" cy="535200"/>
          </a:xfrm>
        </p:spPr>
        <p:txBody>
          <a:bodyPr/>
          <a:lstStyle/>
          <a:p>
            <a:r>
              <a:rPr lang="en-US" dirty="0"/>
              <a:t>Enhancements we have achieved:</a:t>
            </a:r>
          </a:p>
        </p:txBody>
      </p:sp>
      <p:sp>
        <p:nvSpPr>
          <p:cNvPr id="3" name="Text Placeholder 2">
            <a:extLst>
              <a:ext uri="{FF2B5EF4-FFF2-40B4-BE49-F238E27FC236}">
                <a16:creationId xmlns:a16="http://schemas.microsoft.com/office/drawing/2014/main" id="{D8EB0E1B-FC26-29DE-61DC-B203C400D6C4}"/>
              </a:ext>
            </a:extLst>
          </p:cNvPr>
          <p:cNvSpPr>
            <a:spLocks noGrp="1"/>
          </p:cNvSpPr>
          <p:nvPr>
            <p:ph type="body" idx="1"/>
          </p:nvPr>
        </p:nvSpPr>
        <p:spPr>
          <a:xfrm>
            <a:off x="727650" y="1176234"/>
            <a:ext cx="7688700" cy="3896623"/>
          </a:xfrm>
        </p:spPr>
        <p:txBody>
          <a:bodyPr/>
          <a:lstStyle/>
          <a:p>
            <a:pPr>
              <a:buFont typeface="Arial" panose="020B0604020202020204" pitchFamily="34" charset="0"/>
              <a:buChar char="•"/>
            </a:pPr>
            <a:r>
              <a:rPr lang="en-US" sz="1600" b="1" dirty="0">
                <a:solidFill>
                  <a:schemeClr val="bg2"/>
                </a:solidFill>
                <a:effectLst/>
                <a:latin typeface="Lato" panose="020F0502020204030203" pitchFamily="34" charset="0"/>
                <a:ea typeface="Lato" panose="020F0502020204030203" pitchFamily="34" charset="0"/>
                <a:cs typeface="Lato" panose="020F0502020204030203" pitchFamily="34" charset="0"/>
              </a:rPr>
              <a:t>Transparency and </a:t>
            </a:r>
            <a:r>
              <a:rPr lang="en-US" sz="1600" b="1" dirty="0" err="1">
                <a:solidFill>
                  <a:schemeClr val="bg2"/>
                </a:solidFill>
                <a:effectLst/>
                <a:latin typeface="Lato" panose="020F0502020204030203" pitchFamily="34" charset="0"/>
                <a:ea typeface="Lato" panose="020F0502020204030203" pitchFamily="34" charset="0"/>
                <a:cs typeface="Lato" panose="020F0502020204030203" pitchFamily="34" charset="0"/>
              </a:rPr>
              <a:t>Explainability</a:t>
            </a:r>
            <a:r>
              <a:rPr lang="en-US" sz="1600" b="1" dirty="0">
                <a:solidFill>
                  <a:schemeClr val="bg2"/>
                </a:solidFill>
                <a:effectLst/>
                <a:latin typeface="Lato" panose="020F0502020204030203" pitchFamily="34" charset="0"/>
                <a:ea typeface="Lato" panose="020F0502020204030203" pitchFamily="34" charset="0"/>
                <a:cs typeface="Lato" panose="020F0502020204030203" pitchFamily="34" charset="0"/>
              </a:rPr>
              <a:t> of Recommender Systems</a:t>
            </a:r>
            <a:br>
              <a:rPr lang="en-US" sz="1600" dirty="0">
                <a:solidFill>
                  <a:schemeClr val="bg2"/>
                </a:solidFill>
                <a:effectLst/>
                <a:latin typeface="Lato" panose="020F0502020204030203" pitchFamily="34" charset="0"/>
                <a:ea typeface="Lato" panose="020F0502020204030203" pitchFamily="34" charset="0"/>
                <a:cs typeface="Lato" panose="020F0502020204030203" pitchFamily="34" charset="0"/>
              </a:rPr>
            </a:br>
            <a:r>
              <a:rPr lang="en-US" sz="1600" dirty="0">
                <a:solidFill>
                  <a:schemeClr val="bg2"/>
                </a:solidFill>
                <a:effectLst/>
                <a:latin typeface="Lato" panose="020F0502020204030203" pitchFamily="34" charset="0"/>
                <a:ea typeface="Lato" panose="020F0502020204030203" pitchFamily="34" charset="0"/>
                <a:cs typeface="Lato" panose="020F0502020204030203" pitchFamily="34" charset="0"/>
              </a:rPr>
              <a:t>We Segregated movies into genres to give the user a better understanding of their recommendations.</a:t>
            </a:r>
          </a:p>
          <a:p>
            <a:pPr>
              <a:buFont typeface="Arial" panose="020B0604020202020204" pitchFamily="34" charset="0"/>
              <a:buChar char="•"/>
            </a:pPr>
            <a:r>
              <a:rPr lang="en-US" sz="1600" dirty="0">
                <a:solidFill>
                  <a:schemeClr val="bg2"/>
                </a:solidFill>
                <a:effectLst/>
                <a:latin typeface="Lato" panose="020F0502020204030203" pitchFamily="34" charset="0"/>
                <a:ea typeface="Lato" panose="020F0502020204030203" pitchFamily="34" charset="0"/>
                <a:cs typeface="Lato" panose="020F0502020204030203" pitchFamily="34" charset="0"/>
              </a:rPr>
              <a:t>﻿﻿</a:t>
            </a:r>
            <a:r>
              <a:rPr lang="en-US" sz="1600" b="1" dirty="0">
                <a:solidFill>
                  <a:schemeClr val="bg2"/>
                </a:solidFill>
                <a:effectLst/>
                <a:latin typeface="Lato" panose="020F0502020204030203" pitchFamily="34" charset="0"/>
                <a:ea typeface="Lato" panose="020F0502020204030203" pitchFamily="34" charset="0"/>
                <a:cs typeface="Lato" panose="020F0502020204030203" pitchFamily="34" charset="0"/>
              </a:rPr>
              <a:t>Fairness and Unbiases of Recommender Systems</a:t>
            </a:r>
            <a:br>
              <a:rPr lang="en-US" sz="1600" dirty="0">
                <a:solidFill>
                  <a:schemeClr val="bg2"/>
                </a:solidFill>
                <a:effectLst/>
                <a:latin typeface="Lato" panose="020F0502020204030203" pitchFamily="34" charset="0"/>
                <a:ea typeface="Lato" panose="020F0502020204030203" pitchFamily="34" charset="0"/>
                <a:cs typeface="Lato" panose="020F0502020204030203" pitchFamily="34" charset="0"/>
              </a:rPr>
            </a:br>
            <a:r>
              <a:rPr lang="en-US" sz="1600" dirty="0">
                <a:solidFill>
                  <a:schemeClr val="bg2"/>
                </a:solidFill>
                <a:effectLst/>
                <a:latin typeface="Lato" panose="020F0502020204030203" pitchFamily="34" charset="0"/>
                <a:ea typeface="Lato" panose="020F0502020204030203" pitchFamily="34" charset="0"/>
                <a:cs typeface="Lato" panose="020F0502020204030203" pitchFamily="34" charset="0"/>
              </a:rPr>
              <a:t>We are not recommending the most popular movies only, instead we are recommending the movie based on user’s preferences or item similarity.</a:t>
            </a:r>
          </a:p>
          <a:p>
            <a:pPr>
              <a:buFont typeface="Arial" panose="020B0604020202020204" pitchFamily="34" charset="0"/>
              <a:buChar char="•"/>
            </a:pPr>
            <a:r>
              <a:rPr lang="en-US" sz="1600" dirty="0">
                <a:solidFill>
                  <a:schemeClr val="bg2"/>
                </a:solidFill>
                <a:effectLst/>
                <a:latin typeface="Lato" panose="020F0502020204030203" pitchFamily="34" charset="0"/>
                <a:ea typeface="Lato" panose="020F0502020204030203" pitchFamily="34" charset="0"/>
                <a:cs typeface="Lato" panose="020F0502020204030203" pitchFamily="34" charset="0"/>
              </a:rPr>
              <a:t>﻿﻿</a:t>
            </a:r>
            <a:r>
              <a:rPr lang="en-US" sz="1600" b="1" dirty="0">
                <a:solidFill>
                  <a:schemeClr val="bg2"/>
                </a:solidFill>
                <a:effectLst/>
                <a:latin typeface="Lato" panose="020F0502020204030203" pitchFamily="34" charset="0"/>
                <a:ea typeface="Lato" panose="020F0502020204030203" pitchFamily="34" charset="0"/>
                <a:cs typeface="Lato" panose="020F0502020204030203" pitchFamily="34" charset="0"/>
              </a:rPr>
              <a:t>Controllability of Recommender Systems﻿:</a:t>
            </a:r>
          </a:p>
          <a:p>
            <a:pPr marL="146050" indent="0">
              <a:buNone/>
            </a:pPr>
            <a:r>
              <a:rPr lang="en-US" sz="1600" dirty="0">
                <a:solidFill>
                  <a:schemeClr val="bg2"/>
                </a:solidFill>
                <a:latin typeface="Lato" panose="020F0502020204030203" pitchFamily="34" charset="0"/>
                <a:ea typeface="Lato" panose="020F0502020204030203" pitchFamily="34" charset="0"/>
                <a:cs typeface="Lato" panose="020F0502020204030203" pitchFamily="34" charset="0"/>
              </a:rPr>
              <a:t>      We have performed </a:t>
            </a:r>
            <a:r>
              <a:rPr lang="en-US" sz="1600" dirty="0">
                <a:solidFill>
                  <a:schemeClr val="bg2"/>
                </a:solidFill>
                <a:effectLst/>
                <a:latin typeface="Lato" panose="020F0502020204030203" pitchFamily="34" charset="0"/>
                <a:ea typeface="Lato" panose="020F0502020204030203" pitchFamily="34" charset="0"/>
                <a:cs typeface="Lato" panose="020F0502020204030203" pitchFamily="34" charset="0"/>
              </a:rPr>
              <a:t>Hyperparameter tuning while building the model</a:t>
            </a:r>
          </a:p>
          <a:p>
            <a:pPr>
              <a:buFont typeface="Arial" panose="020B0604020202020204" pitchFamily="34" charset="0"/>
              <a:buChar char="•"/>
            </a:pPr>
            <a:r>
              <a:rPr lang="en-US" sz="1600" dirty="0">
                <a:solidFill>
                  <a:schemeClr val="bg2"/>
                </a:solidFill>
                <a:effectLst/>
                <a:latin typeface="Lato" panose="020F0502020204030203" pitchFamily="34" charset="0"/>
                <a:ea typeface="Lato" panose="020F0502020204030203" pitchFamily="34" charset="0"/>
                <a:cs typeface="Lato" panose="020F0502020204030203" pitchFamily="34" charset="0"/>
              </a:rPr>
              <a:t>﻿</a:t>
            </a:r>
          </a:p>
        </p:txBody>
      </p:sp>
    </p:spTree>
    <p:extLst>
      <p:ext uri="{BB962C8B-B14F-4D97-AF65-F5344CB8AC3E}">
        <p14:creationId xmlns:p14="http://schemas.microsoft.com/office/powerpoint/2010/main" val="21448579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7"/>
          <p:cNvSpPr txBox="1">
            <a:spLocks noGrp="1"/>
          </p:cNvSpPr>
          <p:nvPr>
            <p:ph type="title"/>
          </p:nvPr>
        </p:nvSpPr>
        <p:spPr>
          <a:xfrm>
            <a:off x="727650" y="489311"/>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References:</a:t>
            </a:r>
            <a:endParaRPr dirty="0"/>
          </a:p>
        </p:txBody>
      </p:sp>
      <p:sp>
        <p:nvSpPr>
          <p:cNvPr id="305" name="Google Shape;305;p47"/>
          <p:cNvSpPr txBox="1">
            <a:spLocks noGrp="1"/>
          </p:cNvSpPr>
          <p:nvPr>
            <p:ph type="body" idx="1"/>
          </p:nvPr>
        </p:nvSpPr>
        <p:spPr>
          <a:xfrm>
            <a:off x="727650" y="957493"/>
            <a:ext cx="7688700" cy="3228513"/>
          </a:xfrm>
          <a:prstGeom prst="rect">
            <a:avLst/>
          </a:prstGeom>
        </p:spPr>
        <p:txBody>
          <a:bodyPr spcFirstLastPara="1" wrap="square" lIns="91425" tIns="91425" rIns="91425" bIns="91425" anchor="t" anchorCtr="0">
            <a:noAutofit/>
          </a:bodyPr>
          <a:lstStyle/>
          <a:p>
            <a:pPr marL="139700" lvl="0" indent="0" algn="l" rtl="0">
              <a:spcBef>
                <a:spcPts val="0"/>
              </a:spcBef>
              <a:spcAft>
                <a:spcPts val="0"/>
              </a:spcAft>
              <a:buClr>
                <a:srgbClr val="000000"/>
              </a:buClr>
              <a:buSzPts val="1400"/>
              <a:buNone/>
            </a:pPr>
            <a:endParaRPr lang="en-US" dirty="0">
              <a:solidFill>
                <a:srgbClr val="000000"/>
              </a:solidFill>
            </a:endParaRPr>
          </a:p>
          <a:p>
            <a:pPr marL="457200" lvl="0" indent="-317500" algn="l" rtl="0">
              <a:spcBef>
                <a:spcPts val="0"/>
              </a:spcBef>
              <a:spcAft>
                <a:spcPts val="0"/>
              </a:spcAft>
              <a:buClr>
                <a:srgbClr val="000000"/>
              </a:buClr>
              <a:buSzPts val="1400"/>
              <a:buAutoNum type="arabicPeriod"/>
            </a:pPr>
            <a:r>
              <a:rPr lang="en-US" dirty="0" err="1">
                <a:solidFill>
                  <a:srgbClr val="000000"/>
                </a:solidFill>
              </a:rPr>
              <a:t>Herwijnen</a:t>
            </a:r>
            <a:r>
              <a:rPr lang="en-US" dirty="0">
                <a:solidFill>
                  <a:srgbClr val="000000"/>
                </a:solidFill>
              </a:rPr>
              <a:t>, O. V. (2019). Collaborative filtering for movie recommendations using the </a:t>
            </a:r>
            <a:r>
              <a:rPr lang="en-US" dirty="0" err="1">
                <a:solidFill>
                  <a:srgbClr val="000000"/>
                </a:solidFill>
              </a:rPr>
              <a:t>MovieLens</a:t>
            </a:r>
            <a:r>
              <a:rPr lang="en-US" dirty="0">
                <a:solidFill>
                  <a:srgbClr val="000000"/>
                </a:solidFill>
              </a:rPr>
              <a:t> dataset. Retrieved from https://</a:t>
            </a:r>
            <a:r>
              <a:rPr lang="en-US" dirty="0" err="1">
                <a:solidFill>
                  <a:srgbClr val="000000"/>
                </a:solidFill>
              </a:rPr>
              <a:t>arxiv.org</a:t>
            </a:r>
            <a:r>
              <a:rPr lang="en-US" dirty="0">
                <a:solidFill>
                  <a:srgbClr val="000000"/>
                </a:solidFill>
              </a:rPr>
              <a:t>/abs/1908.09353</a:t>
            </a:r>
          </a:p>
          <a:p>
            <a:pPr marL="457200" lvl="0" indent="-317500" algn="l" rtl="0">
              <a:spcBef>
                <a:spcPts val="0"/>
              </a:spcBef>
              <a:spcAft>
                <a:spcPts val="0"/>
              </a:spcAft>
              <a:buClr>
                <a:srgbClr val="000000"/>
              </a:buClr>
              <a:buSzPts val="1400"/>
              <a:buAutoNum type="arabicPeriod"/>
            </a:pPr>
            <a:endParaRPr lang="en-US" dirty="0">
              <a:solidFill>
                <a:srgbClr val="000000"/>
              </a:solidFill>
            </a:endParaRPr>
          </a:p>
          <a:p>
            <a:pPr marL="457200" lvl="0" indent="-317500" algn="l" rtl="0">
              <a:spcBef>
                <a:spcPts val="0"/>
              </a:spcBef>
              <a:spcAft>
                <a:spcPts val="0"/>
              </a:spcAft>
              <a:buClr>
                <a:srgbClr val="000000"/>
              </a:buClr>
              <a:buSzPts val="1400"/>
              <a:buAutoNum type="arabicPeriod"/>
            </a:pPr>
            <a:r>
              <a:rPr lang="en-US" dirty="0">
                <a:solidFill>
                  <a:srgbClr val="000000"/>
                </a:solidFill>
              </a:rPr>
              <a:t>Shahzad, F., Javaid, A., &amp; Haider, M. A. (2020). A hybrid movie recommendation system using collaborative filtering and content-based filtering techniques. International Journal of Advanced Computer Science and Applications, 11(3), 109-116. </a:t>
            </a:r>
            <a:r>
              <a:rPr lang="en-US" dirty="0" err="1">
                <a:solidFill>
                  <a:srgbClr val="000000"/>
                </a:solidFill>
              </a:rPr>
              <a:t>doi</a:t>
            </a:r>
            <a:r>
              <a:rPr lang="en-US" dirty="0">
                <a:solidFill>
                  <a:srgbClr val="000000"/>
                </a:solidFill>
              </a:rPr>
              <a:t>: 10.14569/IJACSA.2020.0110313</a:t>
            </a:r>
          </a:p>
          <a:p>
            <a:pPr marL="457200" lvl="0" indent="-317500" algn="l" rtl="0">
              <a:spcBef>
                <a:spcPts val="0"/>
              </a:spcBef>
              <a:spcAft>
                <a:spcPts val="0"/>
              </a:spcAft>
              <a:buClr>
                <a:srgbClr val="000000"/>
              </a:buClr>
              <a:buSzPts val="1400"/>
              <a:buAutoNum type="arabicPeriod"/>
            </a:pPr>
            <a:endParaRPr lang="en-US" dirty="0">
              <a:solidFill>
                <a:srgbClr val="000000"/>
              </a:solidFill>
            </a:endParaRPr>
          </a:p>
          <a:p>
            <a:pPr marL="457200" lvl="0" indent="-317500" algn="l" rtl="0">
              <a:spcBef>
                <a:spcPts val="0"/>
              </a:spcBef>
              <a:spcAft>
                <a:spcPts val="0"/>
              </a:spcAft>
              <a:buClr>
                <a:srgbClr val="000000"/>
              </a:buClr>
              <a:buSzPts val="1400"/>
              <a:buAutoNum type="arabicPeriod"/>
            </a:pPr>
            <a:r>
              <a:rPr lang="en-US" dirty="0" err="1">
                <a:solidFill>
                  <a:srgbClr val="000000"/>
                </a:solidFill>
              </a:rPr>
              <a:t>Gomathi</a:t>
            </a:r>
            <a:r>
              <a:rPr lang="en-US" dirty="0">
                <a:solidFill>
                  <a:srgbClr val="000000"/>
                </a:solidFill>
              </a:rPr>
              <a:t>, R., &amp; Vaidyanathan, S. (2020). A comparative analysis of movie recommendation systems using the </a:t>
            </a:r>
            <a:r>
              <a:rPr lang="en-US" dirty="0" err="1">
                <a:solidFill>
                  <a:srgbClr val="000000"/>
                </a:solidFill>
              </a:rPr>
              <a:t>MovieLens</a:t>
            </a:r>
            <a:r>
              <a:rPr lang="en-US" dirty="0">
                <a:solidFill>
                  <a:srgbClr val="000000"/>
                </a:solidFill>
              </a:rPr>
              <a:t> dataset. International Journal of Scientific Research in Computer Science, Engineering and Information Technology, 6(4), 289-295. </a:t>
            </a:r>
            <a:r>
              <a:rPr lang="en-US" dirty="0" err="1">
                <a:solidFill>
                  <a:srgbClr val="000000"/>
                </a:solidFill>
              </a:rPr>
              <a:t>doi</a:t>
            </a:r>
            <a:r>
              <a:rPr lang="en-US" dirty="0">
                <a:solidFill>
                  <a:srgbClr val="000000"/>
                </a:solidFill>
              </a:rPr>
              <a:t>: 10.32628/CSEIT206437</a:t>
            </a:r>
          </a:p>
          <a:p>
            <a:pPr marL="457200" lvl="0" indent="-317500" algn="l" rtl="0">
              <a:spcBef>
                <a:spcPts val="0"/>
              </a:spcBef>
              <a:spcAft>
                <a:spcPts val="0"/>
              </a:spcAft>
              <a:buClr>
                <a:srgbClr val="000000"/>
              </a:buClr>
              <a:buSzPts val="1400"/>
              <a:buAutoNum type="arabicPeriod"/>
            </a:pPr>
            <a:endParaRPr lang="en-US" dirty="0">
              <a:solidFill>
                <a:srgbClr val="000000"/>
              </a:solidFill>
            </a:endParaRPr>
          </a:p>
          <a:p>
            <a:pPr marL="457200" lvl="0" indent="-317500" algn="l" rtl="0">
              <a:spcBef>
                <a:spcPts val="0"/>
              </a:spcBef>
              <a:spcAft>
                <a:spcPts val="0"/>
              </a:spcAft>
              <a:buClr>
                <a:srgbClr val="000000"/>
              </a:buClr>
              <a:buSzPts val="1400"/>
              <a:buAutoNum type="arabicPeriod"/>
            </a:pPr>
            <a:r>
              <a:rPr lang="en-US" dirty="0">
                <a:solidFill>
                  <a:srgbClr val="000000"/>
                </a:solidFill>
              </a:rPr>
              <a:t>Deng, C., Liu, C., &amp; Li, J. (2021). A hybrid approach for movie recommendation using matrix factorization and deep neural networks. In Proceedings of the International Conference on Computing, Networking and Communications (pp. 670-674). IEEE. </a:t>
            </a:r>
            <a:r>
              <a:rPr lang="en-US" dirty="0" err="1">
                <a:solidFill>
                  <a:srgbClr val="000000"/>
                </a:solidFill>
              </a:rPr>
              <a:t>doi</a:t>
            </a:r>
            <a:r>
              <a:rPr lang="en-US" dirty="0">
                <a:solidFill>
                  <a:srgbClr val="000000"/>
                </a:solidFill>
              </a:rPr>
              <a:t>: 10.1109/ICCNC49042.2021.9374927</a:t>
            </a:r>
          </a:p>
          <a:p>
            <a:pPr marL="457200" lvl="0" indent="-317500" algn="l" rtl="0">
              <a:spcBef>
                <a:spcPts val="0"/>
              </a:spcBef>
              <a:spcAft>
                <a:spcPts val="0"/>
              </a:spcAft>
              <a:buClr>
                <a:srgbClr val="000000"/>
              </a:buClr>
              <a:buSzPts val="1400"/>
              <a:buAutoNum type="arabicPeriod"/>
            </a:pPr>
            <a:endParaRPr lang="en-US" dirty="0">
              <a:solidFill>
                <a:srgbClr val="00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8"/>
          <p:cNvSpPr txBox="1">
            <a:spLocks noGrp="1"/>
          </p:cNvSpPr>
          <p:nvPr>
            <p:ph type="title"/>
          </p:nvPr>
        </p:nvSpPr>
        <p:spPr>
          <a:xfrm>
            <a:off x="2734479" y="2044731"/>
            <a:ext cx="3675042" cy="1729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latin typeface="Lato" panose="020F0502020204030203" pitchFamily="34" charset="0"/>
                <a:ea typeface="Lato" panose="020F0502020204030203" pitchFamily="34" charset="0"/>
                <a:cs typeface="Lato" panose="020F0502020204030203" pitchFamily="34" charset="0"/>
              </a:rPr>
              <a:t>Thank you</a:t>
            </a:r>
            <a:endParaRPr sz="3600" dirty="0">
              <a:latin typeface="Lato" panose="020F0502020204030203" pitchFamily="34" charset="0"/>
              <a:ea typeface="Lato" panose="020F0502020204030203" pitchFamily="34" charset="0"/>
              <a:cs typeface="Lato" panose="020F0502020204030203" pitchFamily="34" charset="0"/>
            </a:endParaRPr>
          </a:p>
          <a:p>
            <a:pPr marL="0" lvl="0" indent="0" algn="ctr" rtl="0">
              <a:spcBef>
                <a:spcPts val="0"/>
              </a:spcBef>
              <a:spcAft>
                <a:spcPts val="0"/>
              </a:spcAft>
              <a:buNone/>
            </a:pPr>
            <a:endParaRPr sz="3600" dirty="0">
              <a:latin typeface="Lato" panose="020F0502020204030203" pitchFamily="34" charset="0"/>
              <a:ea typeface="Lato" panose="020F0502020204030203" pitchFamily="34" charset="0"/>
              <a:cs typeface="Lato" panose="020F0502020204030203"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585250" y="6136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a:t>
            </a:r>
            <a:endParaRPr/>
          </a:p>
        </p:txBody>
      </p:sp>
      <p:sp>
        <p:nvSpPr>
          <p:cNvPr id="99" name="Google Shape;99;p15"/>
          <p:cNvSpPr txBox="1">
            <a:spLocks noGrp="1"/>
          </p:cNvSpPr>
          <p:nvPr>
            <p:ph type="body" idx="1"/>
          </p:nvPr>
        </p:nvSpPr>
        <p:spPr>
          <a:xfrm>
            <a:off x="328500" y="1522225"/>
            <a:ext cx="8487000" cy="31776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000000"/>
              </a:buClr>
              <a:buSzPts val="1800"/>
              <a:buChar char="●"/>
            </a:pPr>
            <a:r>
              <a:rPr lang="en" sz="1800" dirty="0" err="1">
                <a:solidFill>
                  <a:srgbClr val="000000"/>
                </a:solidFill>
              </a:rPr>
              <a:t>MovieLens</a:t>
            </a:r>
            <a:r>
              <a:rPr lang="en" sz="1800" dirty="0">
                <a:solidFill>
                  <a:srgbClr val="000000"/>
                </a:solidFill>
              </a:rPr>
              <a:t> review dataset (ml-latest-small)</a:t>
            </a:r>
            <a:endParaRPr sz="1800" dirty="0">
              <a:solidFill>
                <a:srgbClr val="000000"/>
              </a:solidFill>
            </a:endParaRPr>
          </a:p>
          <a:p>
            <a:pPr marL="914400" lvl="1" indent="-342900" algn="l" rtl="0">
              <a:lnSpc>
                <a:spcPct val="115000"/>
              </a:lnSpc>
              <a:spcBef>
                <a:spcPts val="0"/>
              </a:spcBef>
              <a:spcAft>
                <a:spcPts val="0"/>
              </a:spcAft>
              <a:buClr>
                <a:srgbClr val="000000"/>
              </a:buClr>
              <a:buSzPts val="1800"/>
              <a:buChar char="○"/>
            </a:pPr>
            <a:r>
              <a:rPr lang="en" sz="1800" dirty="0">
                <a:solidFill>
                  <a:srgbClr val="000000"/>
                </a:solidFill>
              </a:rPr>
              <a:t>Ratings: 100k</a:t>
            </a:r>
            <a:endParaRPr sz="1800" dirty="0">
              <a:solidFill>
                <a:srgbClr val="000000"/>
              </a:solidFill>
            </a:endParaRPr>
          </a:p>
          <a:p>
            <a:pPr marL="914400" lvl="1" indent="-342900" algn="l" rtl="0">
              <a:lnSpc>
                <a:spcPct val="115000"/>
              </a:lnSpc>
              <a:spcBef>
                <a:spcPts val="0"/>
              </a:spcBef>
              <a:spcAft>
                <a:spcPts val="0"/>
              </a:spcAft>
              <a:buClr>
                <a:srgbClr val="000000"/>
              </a:buClr>
              <a:buSzPts val="1800"/>
              <a:buChar char="○"/>
            </a:pPr>
            <a:r>
              <a:rPr lang="en" sz="1800" dirty="0">
                <a:solidFill>
                  <a:srgbClr val="000000"/>
                </a:solidFill>
              </a:rPr>
              <a:t>Movies: 9k</a:t>
            </a:r>
            <a:endParaRPr sz="1800" dirty="0">
              <a:solidFill>
                <a:srgbClr val="000000"/>
              </a:solidFill>
            </a:endParaRPr>
          </a:p>
          <a:p>
            <a:pPr marL="914400" lvl="1" indent="-342900" algn="l" rtl="0">
              <a:lnSpc>
                <a:spcPct val="115000"/>
              </a:lnSpc>
              <a:spcBef>
                <a:spcPts val="0"/>
              </a:spcBef>
              <a:spcAft>
                <a:spcPts val="0"/>
              </a:spcAft>
              <a:buClr>
                <a:srgbClr val="000000"/>
              </a:buClr>
              <a:buSzPts val="1800"/>
              <a:buChar char="○"/>
            </a:pPr>
            <a:r>
              <a:rPr lang="en" sz="1800" dirty="0">
                <a:solidFill>
                  <a:srgbClr val="000000"/>
                </a:solidFill>
              </a:rPr>
              <a:t>Users: 600</a:t>
            </a:r>
            <a:endParaRPr sz="1800" dirty="0">
              <a:solidFill>
                <a:srgbClr val="000000"/>
              </a:solidFill>
            </a:endParaRPr>
          </a:p>
        </p:txBody>
      </p:sp>
      <p:pic>
        <p:nvPicPr>
          <p:cNvPr id="3" name="Picture 2" descr="Table&#10;&#10;Description automatically generated">
            <a:extLst>
              <a:ext uri="{FF2B5EF4-FFF2-40B4-BE49-F238E27FC236}">
                <a16:creationId xmlns:a16="http://schemas.microsoft.com/office/drawing/2014/main" id="{A0D32750-4583-E458-B5C2-BDC7F83FA620}"/>
              </a:ext>
            </a:extLst>
          </p:cNvPr>
          <p:cNvPicPr>
            <a:picLocks noChangeAspect="1"/>
          </p:cNvPicPr>
          <p:nvPr/>
        </p:nvPicPr>
        <p:blipFill>
          <a:blip r:embed="rId3"/>
          <a:stretch>
            <a:fillRect/>
          </a:stretch>
        </p:blipFill>
        <p:spPr>
          <a:xfrm>
            <a:off x="2849525" y="1969879"/>
            <a:ext cx="6079214" cy="286793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617300" y="5495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Analysis</a:t>
            </a:r>
            <a:endParaRPr/>
          </a:p>
        </p:txBody>
      </p:sp>
      <p:pic>
        <p:nvPicPr>
          <p:cNvPr id="3" name="Picture 2" descr="Chart&#10;&#10;Description automatically generated with medium confidence">
            <a:extLst>
              <a:ext uri="{FF2B5EF4-FFF2-40B4-BE49-F238E27FC236}">
                <a16:creationId xmlns:a16="http://schemas.microsoft.com/office/drawing/2014/main" id="{F33F7525-EA19-EDBF-C456-C297D86348A0}"/>
              </a:ext>
            </a:extLst>
          </p:cNvPr>
          <p:cNvPicPr>
            <a:picLocks noChangeAspect="1"/>
          </p:cNvPicPr>
          <p:nvPr/>
        </p:nvPicPr>
        <p:blipFill>
          <a:blip r:embed="rId3"/>
          <a:stretch>
            <a:fillRect/>
          </a:stretch>
        </p:blipFill>
        <p:spPr>
          <a:xfrm>
            <a:off x="533600" y="1965144"/>
            <a:ext cx="7772400" cy="2802612"/>
          </a:xfrm>
          <a:prstGeom prst="rect">
            <a:avLst/>
          </a:prstGeom>
        </p:spPr>
      </p:pic>
      <p:sp>
        <p:nvSpPr>
          <p:cNvPr id="4" name="TextBox 3">
            <a:extLst>
              <a:ext uri="{FF2B5EF4-FFF2-40B4-BE49-F238E27FC236}">
                <a16:creationId xmlns:a16="http://schemas.microsoft.com/office/drawing/2014/main" id="{C61E0846-373F-BA49-403E-E406848DD09E}"/>
              </a:ext>
            </a:extLst>
          </p:cNvPr>
          <p:cNvSpPr txBox="1"/>
          <p:nvPr/>
        </p:nvSpPr>
        <p:spPr>
          <a:xfrm>
            <a:off x="932506" y="1502875"/>
            <a:ext cx="3069125" cy="307777"/>
          </a:xfrm>
          <a:prstGeom prst="rect">
            <a:avLst/>
          </a:prstGeom>
          <a:noFill/>
        </p:spPr>
        <p:txBody>
          <a:bodyPr wrap="square" rtlCol="0">
            <a:spAutoFit/>
          </a:bodyPr>
          <a:lstStyle/>
          <a:p>
            <a:r>
              <a:rPr lang="en-US" dirty="0"/>
              <a:t>Plot of genre versus movie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2A7CF-93EF-E8D3-8326-52745F2D314A}"/>
              </a:ext>
            </a:extLst>
          </p:cNvPr>
          <p:cNvSpPr>
            <a:spLocks noGrp="1"/>
          </p:cNvSpPr>
          <p:nvPr>
            <p:ph type="title"/>
          </p:nvPr>
        </p:nvSpPr>
        <p:spPr>
          <a:xfrm>
            <a:off x="-1" y="462852"/>
            <a:ext cx="8973879" cy="535200"/>
          </a:xfrm>
        </p:spPr>
        <p:txBody>
          <a:bodyPr/>
          <a:lstStyle/>
          <a:p>
            <a:r>
              <a:rPr lang="en-US" dirty="0"/>
              <a:t>Sparsity Of Matrix Before And After Modifying Dataset</a:t>
            </a:r>
          </a:p>
        </p:txBody>
      </p:sp>
      <p:pic>
        <p:nvPicPr>
          <p:cNvPr id="5" name="Picture 4" descr="Graphical user interface, text, application&#10;&#10;Description automatically generated">
            <a:extLst>
              <a:ext uri="{FF2B5EF4-FFF2-40B4-BE49-F238E27FC236}">
                <a16:creationId xmlns:a16="http://schemas.microsoft.com/office/drawing/2014/main" id="{65BDFF78-9355-86E8-7E21-59E30B6F513F}"/>
              </a:ext>
            </a:extLst>
          </p:cNvPr>
          <p:cNvPicPr>
            <a:picLocks noChangeAspect="1"/>
          </p:cNvPicPr>
          <p:nvPr/>
        </p:nvPicPr>
        <p:blipFill>
          <a:blip r:embed="rId2"/>
          <a:stretch>
            <a:fillRect/>
          </a:stretch>
        </p:blipFill>
        <p:spPr>
          <a:xfrm>
            <a:off x="382504" y="1131648"/>
            <a:ext cx="5313835" cy="1919895"/>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1CCB27C8-12CE-5515-39D3-C10F89D2FF82}"/>
              </a:ext>
            </a:extLst>
          </p:cNvPr>
          <p:cNvPicPr>
            <a:picLocks noChangeAspect="1"/>
          </p:cNvPicPr>
          <p:nvPr/>
        </p:nvPicPr>
        <p:blipFill>
          <a:blip r:embed="rId3"/>
          <a:stretch>
            <a:fillRect/>
          </a:stretch>
        </p:blipFill>
        <p:spPr>
          <a:xfrm>
            <a:off x="2893588" y="2886920"/>
            <a:ext cx="5533117" cy="2035954"/>
          </a:xfrm>
          <a:prstGeom prst="rect">
            <a:avLst/>
          </a:prstGeom>
        </p:spPr>
      </p:pic>
    </p:spTree>
    <p:extLst>
      <p:ext uri="{BB962C8B-B14F-4D97-AF65-F5344CB8AC3E}">
        <p14:creationId xmlns:p14="http://schemas.microsoft.com/office/powerpoint/2010/main" val="3592885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83B8E-ACE8-17D2-E221-94F0BE34CF38}"/>
              </a:ext>
            </a:extLst>
          </p:cNvPr>
          <p:cNvSpPr>
            <a:spLocks noGrp="1"/>
          </p:cNvSpPr>
          <p:nvPr>
            <p:ph type="title"/>
          </p:nvPr>
        </p:nvSpPr>
        <p:spPr>
          <a:xfrm>
            <a:off x="527431" y="497635"/>
            <a:ext cx="7688700" cy="535200"/>
          </a:xfrm>
        </p:spPr>
        <p:txBody>
          <a:bodyPr/>
          <a:lstStyle/>
          <a:p>
            <a:r>
              <a:rPr lang="en-US" dirty="0"/>
              <a:t>Plot of ratings versus Density of Ratings</a:t>
            </a:r>
          </a:p>
        </p:txBody>
      </p:sp>
      <p:pic>
        <p:nvPicPr>
          <p:cNvPr id="5" name="Picture 4" descr="Chart, histogram&#10;&#10;Description automatically generated">
            <a:extLst>
              <a:ext uri="{FF2B5EF4-FFF2-40B4-BE49-F238E27FC236}">
                <a16:creationId xmlns:a16="http://schemas.microsoft.com/office/drawing/2014/main" id="{96978F8E-71C3-6CA4-0491-9FC2D153DED9}"/>
              </a:ext>
            </a:extLst>
          </p:cNvPr>
          <p:cNvPicPr>
            <a:picLocks noChangeAspect="1"/>
          </p:cNvPicPr>
          <p:nvPr/>
        </p:nvPicPr>
        <p:blipFill>
          <a:blip r:embed="rId2"/>
          <a:stretch>
            <a:fillRect/>
          </a:stretch>
        </p:blipFill>
        <p:spPr>
          <a:xfrm>
            <a:off x="1981200" y="1032835"/>
            <a:ext cx="5181600" cy="3949700"/>
          </a:xfrm>
          <a:prstGeom prst="rect">
            <a:avLst/>
          </a:prstGeom>
        </p:spPr>
      </p:pic>
    </p:spTree>
    <p:extLst>
      <p:ext uri="{BB962C8B-B14F-4D97-AF65-F5344CB8AC3E}">
        <p14:creationId xmlns:p14="http://schemas.microsoft.com/office/powerpoint/2010/main" val="2220940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10;&#10;Description automatically generated">
            <a:extLst>
              <a:ext uri="{FF2B5EF4-FFF2-40B4-BE49-F238E27FC236}">
                <a16:creationId xmlns:a16="http://schemas.microsoft.com/office/drawing/2014/main" id="{8B74F231-9B5B-D00A-25BA-D9BBF071CC11}"/>
              </a:ext>
            </a:extLst>
          </p:cNvPr>
          <p:cNvPicPr>
            <a:picLocks noChangeAspect="1"/>
          </p:cNvPicPr>
          <p:nvPr/>
        </p:nvPicPr>
        <p:blipFill>
          <a:blip r:embed="rId2"/>
          <a:stretch>
            <a:fillRect/>
          </a:stretch>
        </p:blipFill>
        <p:spPr>
          <a:xfrm>
            <a:off x="339190" y="1930751"/>
            <a:ext cx="4286871" cy="2930960"/>
          </a:xfrm>
          <a:prstGeom prst="rect">
            <a:avLst/>
          </a:prstGeom>
        </p:spPr>
      </p:pic>
      <p:sp>
        <p:nvSpPr>
          <p:cNvPr id="6" name="TextBox 5">
            <a:extLst>
              <a:ext uri="{FF2B5EF4-FFF2-40B4-BE49-F238E27FC236}">
                <a16:creationId xmlns:a16="http://schemas.microsoft.com/office/drawing/2014/main" id="{26BD138B-8E53-0A62-89DB-29276F6BED01}"/>
              </a:ext>
            </a:extLst>
          </p:cNvPr>
          <p:cNvSpPr txBox="1"/>
          <p:nvPr/>
        </p:nvSpPr>
        <p:spPr>
          <a:xfrm>
            <a:off x="778599" y="1294605"/>
            <a:ext cx="2135521" cy="307777"/>
          </a:xfrm>
          <a:prstGeom prst="rect">
            <a:avLst/>
          </a:prstGeom>
          <a:noFill/>
        </p:spPr>
        <p:txBody>
          <a:bodyPr wrap="none" rtlCol="0">
            <a:spAutoFit/>
          </a:bodyPr>
          <a:lstStyle/>
          <a:p>
            <a:r>
              <a:rPr lang="en-US" dirty="0"/>
              <a:t>Movies with least ratings</a:t>
            </a:r>
          </a:p>
        </p:txBody>
      </p:sp>
      <p:pic>
        <p:nvPicPr>
          <p:cNvPr id="8" name="Picture 7" descr="Chart, bar chart&#10;&#10;Description automatically generated with medium confidence">
            <a:extLst>
              <a:ext uri="{FF2B5EF4-FFF2-40B4-BE49-F238E27FC236}">
                <a16:creationId xmlns:a16="http://schemas.microsoft.com/office/drawing/2014/main" id="{2A231731-45E3-EE34-8F88-7D5C2C19BF5D}"/>
              </a:ext>
            </a:extLst>
          </p:cNvPr>
          <p:cNvPicPr>
            <a:picLocks noChangeAspect="1"/>
          </p:cNvPicPr>
          <p:nvPr/>
        </p:nvPicPr>
        <p:blipFill>
          <a:blip r:embed="rId3"/>
          <a:stretch>
            <a:fillRect/>
          </a:stretch>
        </p:blipFill>
        <p:spPr>
          <a:xfrm>
            <a:off x="4715410" y="1661311"/>
            <a:ext cx="4089400" cy="3200400"/>
          </a:xfrm>
          <a:prstGeom prst="rect">
            <a:avLst/>
          </a:prstGeom>
        </p:spPr>
      </p:pic>
      <p:sp>
        <p:nvSpPr>
          <p:cNvPr id="9" name="TextBox 8">
            <a:extLst>
              <a:ext uri="{FF2B5EF4-FFF2-40B4-BE49-F238E27FC236}">
                <a16:creationId xmlns:a16="http://schemas.microsoft.com/office/drawing/2014/main" id="{A11E09F1-631B-4A3F-B71D-0CFC29FEE69C}"/>
              </a:ext>
            </a:extLst>
          </p:cNvPr>
          <p:cNvSpPr txBox="1"/>
          <p:nvPr/>
        </p:nvSpPr>
        <p:spPr>
          <a:xfrm>
            <a:off x="5758004" y="1240325"/>
            <a:ext cx="2145139" cy="307777"/>
          </a:xfrm>
          <a:prstGeom prst="rect">
            <a:avLst/>
          </a:prstGeom>
          <a:noFill/>
        </p:spPr>
        <p:txBody>
          <a:bodyPr wrap="none" rtlCol="0">
            <a:spAutoFit/>
          </a:bodyPr>
          <a:lstStyle/>
          <a:p>
            <a:r>
              <a:rPr lang="en-US" dirty="0"/>
              <a:t>Movies with most ratings</a:t>
            </a:r>
          </a:p>
        </p:txBody>
      </p:sp>
    </p:spTree>
    <p:extLst>
      <p:ext uri="{BB962C8B-B14F-4D97-AF65-F5344CB8AC3E}">
        <p14:creationId xmlns:p14="http://schemas.microsoft.com/office/powerpoint/2010/main" val="1337555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463934" y="1222745"/>
            <a:ext cx="8216131" cy="64173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Types of Recommendation Systems Implemented</a:t>
            </a:r>
            <a:endParaRPr dirty="0"/>
          </a:p>
        </p:txBody>
      </p:sp>
      <p:sp>
        <p:nvSpPr>
          <p:cNvPr id="120" name="Google Shape;120;p18"/>
          <p:cNvSpPr txBox="1">
            <a:spLocks noGrp="1"/>
          </p:cNvSpPr>
          <p:nvPr>
            <p:ph type="body" idx="1"/>
          </p:nvPr>
        </p:nvSpPr>
        <p:spPr>
          <a:xfrm>
            <a:off x="729449" y="1692998"/>
            <a:ext cx="7998091" cy="3123446"/>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Clr>
                <a:srgbClr val="000000"/>
              </a:buClr>
              <a:buSzPts val="1800"/>
              <a:buNone/>
            </a:pPr>
            <a:endParaRPr sz="1800" dirty="0">
              <a:solidFill>
                <a:srgbClr val="000000"/>
              </a:solidFill>
            </a:endParaRPr>
          </a:p>
          <a:p>
            <a:pPr marL="457200" lvl="0" indent="-342900" algn="l" rtl="0">
              <a:spcBef>
                <a:spcPts val="0"/>
              </a:spcBef>
              <a:spcAft>
                <a:spcPts val="0"/>
              </a:spcAft>
              <a:buClr>
                <a:srgbClr val="000000"/>
              </a:buClr>
              <a:buSzPts val="1800"/>
              <a:buAutoNum type="arabicPeriod"/>
            </a:pPr>
            <a:r>
              <a:rPr lang="en" sz="1800" dirty="0">
                <a:solidFill>
                  <a:srgbClr val="000000"/>
                </a:solidFill>
              </a:rPr>
              <a:t>Content based model </a:t>
            </a:r>
          </a:p>
          <a:p>
            <a:pPr lvl="1" indent="-342900">
              <a:spcBef>
                <a:spcPts val="0"/>
              </a:spcBef>
              <a:buClr>
                <a:srgbClr val="000000"/>
              </a:buClr>
              <a:buSzPts val="1800"/>
              <a:buAutoNum type="arabicPeriod"/>
            </a:pPr>
            <a:r>
              <a:rPr lang="en" sz="1600" dirty="0">
                <a:solidFill>
                  <a:srgbClr val="000000"/>
                </a:solidFill>
              </a:rPr>
              <a:t>User Item Model based on Genre</a:t>
            </a:r>
          </a:p>
          <a:p>
            <a:pPr lvl="1" indent="-342900">
              <a:spcBef>
                <a:spcPts val="0"/>
              </a:spcBef>
              <a:buClr>
                <a:srgbClr val="000000"/>
              </a:buClr>
              <a:buSzPts val="1800"/>
              <a:buAutoNum type="arabicPeriod"/>
            </a:pPr>
            <a:r>
              <a:rPr lang="en" sz="1600" dirty="0">
                <a:solidFill>
                  <a:srgbClr val="000000"/>
                </a:solidFill>
              </a:rPr>
              <a:t>TF-IDF based on Genre</a:t>
            </a:r>
            <a:endParaRPr sz="1600" dirty="0">
              <a:solidFill>
                <a:srgbClr val="000000"/>
              </a:solidFill>
            </a:endParaRPr>
          </a:p>
          <a:p>
            <a:pPr marL="457200" lvl="0" indent="-342900" algn="l" rtl="0">
              <a:spcBef>
                <a:spcPts val="0"/>
              </a:spcBef>
              <a:spcAft>
                <a:spcPts val="0"/>
              </a:spcAft>
              <a:buClr>
                <a:srgbClr val="000000"/>
              </a:buClr>
              <a:buSzPts val="1800"/>
              <a:buAutoNum type="arabicPeriod"/>
            </a:pPr>
            <a:r>
              <a:rPr lang="en" sz="1800" dirty="0">
                <a:solidFill>
                  <a:srgbClr val="000000"/>
                </a:solidFill>
              </a:rPr>
              <a:t>Collaborative Filtering</a:t>
            </a:r>
          </a:p>
          <a:p>
            <a:pPr lvl="1" indent="-342900">
              <a:spcBef>
                <a:spcPts val="0"/>
              </a:spcBef>
              <a:buClr>
                <a:srgbClr val="000000"/>
              </a:buClr>
              <a:buSzPts val="1800"/>
              <a:buAutoNum type="arabicPeriod"/>
            </a:pPr>
            <a:r>
              <a:rPr lang="en" sz="1600" dirty="0">
                <a:solidFill>
                  <a:srgbClr val="000000"/>
                </a:solidFill>
              </a:rPr>
              <a:t>Memory Based Filtering </a:t>
            </a:r>
          </a:p>
          <a:p>
            <a:pPr lvl="2" indent="-342900">
              <a:spcBef>
                <a:spcPts val="0"/>
              </a:spcBef>
              <a:buClr>
                <a:srgbClr val="000000"/>
              </a:buClr>
              <a:buSzPts val="1800"/>
              <a:buAutoNum type="arabicPeriod"/>
            </a:pPr>
            <a:r>
              <a:rPr lang="en" sz="1600" dirty="0">
                <a:solidFill>
                  <a:srgbClr val="000000"/>
                </a:solidFill>
              </a:rPr>
              <a:t>Item-Item Filtering</a:t>
            </a:r>
          </a:p>
          <a:p>
            <a:pPr lvl="1" indent="-342900">
              <a:spcBef>
                <a:spcPts val="0"/>
              </a:spcBef>
              <a:buClr>
                <a:srgbClr val="000000"/>
              </a:buClr>
              <a:buSzPts val="1800"/>
              <a:buAutoNum type="arabicPeriod"/>
            </a:pPr>
            <a:r>
              <a:rPr lang="en" sz="1600" dirty="0">
                <a:solidFill>
                  <a:srgbClr val="000000"/>
                </a:solidFill>
              </a:rPr>
              <a:t>Model Based Filtering</a:t>
            </a:r>
          </a:p>
          <a:p>
            <a:pPr lvl="2" indent="-342900">
              <a:spcBef>
                <a:spcPts val="0"/>
              </a:spcBef>
              <a:buClr>
                <a:srgbClr val="000000"/>
              </a:buClr>
              <a:buSzPts val="1800"/>
              <a:buAutoNum type="arabicPeriod"/>
            </a:pPr>
            <a:r>
              <a:rPr lang="en-US" sz="1600" dirty="0">
                <a:solidFill>
                  <a:srgbClr val="000000"/>
                </a:solidFill>
              </a:rPr>
              <a:t>Matrix Factorization using </a:t>
            </a:r>
            <a:r>
              <a:rPr lang="en-US" sz="1600" dirty="0" err="1">
                <a:solidFill>
                  <a:srgbClr val="000000"/>
                </a:solidFill>
              </a:rPr>
              <a:t>Pytorch</a:t>
            </a:r>
            <a:endParaRPr lang="en-US" sz="1600" dirty="0">
              <a:solidFill>
                <a:srgbClr val="000000"/>
              </a:solidFill>
            </a:endParaRPr>
          </a:p>
          <a:p>
            <a:pPr lvl="2" indent="-342900">
              <a:spcBef>
                <a:spcPts val="0"/>
              </a:spcBef>
              <a:buClr>
                <a:srgbClr val="000000"/>
              </a:buClr>
              <a:buSzPts val="1800"/>
              <a:buAutoNum type="arabicPeriod"/>
            </a:pPr>
            <a:r>
              <a:rPr lang="en-US" sz="1600" dirty="0">
                <a:solidFill>
                  <a:srgbClr val="000000"/>
                </a:solidFill>
              </a:rPr>
              <a:t>SVD</a:t>
            </a:r>
          </a:p>
          <a:p>
            <a:pPr lvl="2" indent="-342900">
              <a:spcBef>
                <a:spcPts val="0"/>
              </a:spcBef>
              <a:buClr>
                <a:srgbClr val="000000"/>
              </a:buClr>
              <a:buSzPts val="1800"/>
              <a:buAutoNum type="arabicPeriod"/>
            </a:pPr>
            <a:r>
              <a:rPr lang="en-US" sz="1600" dirty="0">
                <a:solidFill>
                  <a:srgbClr val="000000"/>
                </a:solidFill>
              </a:rPr>
              <a:t>KNN</a:t>
            </a:r>
            <a:endParaRPr sz="1600" dirty="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2"/>
          <p:cNvSpPr txBox="1">
            <a:spLocks noGrp="1"/>
          </p:cNvSpPr>
          <p:nvPr>
            <p:ph type="title"/>
          </p:nvPr>
        </p:nvSpPr>
        <p:spPr>
          <a:xfrm>
            <a:off x="811900" y="5551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User and Item Vectors</a:t>
            </a:r>
            <a:endParaRPr/>
          </a:p>
        </p:txBody>
      </p:sp>
      <p:sp>
        <p:nvSpPr>
          <p:cNvPr id="149" name="Google Shape;149;p22"/>
          <p:cNvSpPr txBox="1"/>
          <p:nvPr/>
        </p:nvSpPr>
        <p:spPr>
          <a:xfrm>
            <a:off x="328500" y="1562050"/>
            <a:ext cx="4140600" cy="302635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latin typeface="Lato"/>
                <a:ea typeface="Lato"/>
                <a:cs typeface="Lato"/>
                <a:sym typeface="Lato"/>
              </a:rPr>
              <a:t>Movie Vector:</a:t>
            </a:r>
            <a:endParaRPr sz="1800" b="1" dirty="0">
              <a:latin typeface="Lato"/>
              <a:ea typeface="Lato"/>
              <a:cs typeface="Lato"/>
              <a:sym typeface="Lato"/>
            </a:endParaRPr>
          </a:p>
          <a:p>
            <a:pPr marL="0" lvl="0" indent="0" algn="l" rtl="0">
              <a:spcBef>
                <a:spcPts val="0"/>
              </a:spcBef>
              <a:spcAft>
                <a:spcPts val="0"/>
              </a:spcAft>
              <a:buNone/>
            </a:pPr>
            <a:r>
              <a:rPr lang="en-US" sz="1800" dirty="0">
                <a:latin typeface="Lato"/>
                <a:ea typeface="Lato"/>
                <a:cs typeface="Lato"/>
                <a:sym typeface="Lato"/>
              </a:rPr>
              <a:t>A movie has multiple genres. A vector containing 1 for genres the movie belongs to  and 0 for the rest of the genres (One Hot encoding for movies)</a:t>
            </a:r>
          </a:p>
          <a:p>
            <a:pPr marL="0" lvl="0" indent="0" algn="l" rtl="0">
              <a:spcBef>
                <a:spcPts val="0"/>
              </a:spcBef>
              <a:spcAft>
                <a:spcPts val="0"/>
              </a:spcAft>
              <a:buNone/>
            </a:pPr>
            <a:endParaRPr sz="1800" dirty="0">
              <a:latin typeface="Lato"/>
              <a:ea typeface="Lato"/>
              <a:cs typeface="Lato"/>
              <a:sym typeface="Lato"/>
            </a:endParaRPr>
          </a:p>
          <a:p>
            <a:pPr marL="0" lvl="0" indent="0" algn="l" rtl="0">
              <a:spcBef>
                <a:spcPts val="0"/>
              </a:spcBef>
              <a:spcAft>
                <a:spcPts val="0"/>
              </a:spcAft>
              <a:buNone/>
            </a:pPr>
            <a:r>
              <a:rPr lang="en" sz="1800" b="1" dirty="0">
                <a:latin typeface="Lato"/>
                <a:ea typeface="Lato"/>
                <a:cs typeface="Lato"/>
                <a:sym typeface="Lato"/>
              </a:rPr>
              <a:t>User Vector:</a:t>
            </a:r>
            <a:endParaRPr sz="1800" b="1" dirty="0">
              <a:latin typeface="Lato"/>
              <a:ea typeface="Lato"/>
              <a:cs typeface="Lato"/>
              <a:sym typeface="Lato"/>
            </a:endParaRPr>
          </a:p>
          <a:p>
            <a:pPr marL="0" lvl="0" indent="0" algn="l" rtl="0">
              <a:spcBef>
                <a:spcPts val="0"/>
              </a:spcBef>
              <a:spcAft>
                <a:spcPts val="0"/>
              </a:spcAft>
              <a:buNone/>
            </a:pPr>
            <a:r>
              <a:rPr lang="en" sz="1800" dirty="0">
                <a:latin typeface="Lato"/>
                <a:ea typeface="Lato"/>
                <a:cs typeface="Lato"/>
                <a:sym typeface="Lato"/>
              </a:rPr>
              <a:t>Vector of length total genres with the value of average rating for each genre based on ratings in train set</a:t>
            </a:r>
            <a:endParaRPr sz="1800" dirty="0">
              <a:latin typeface="Lato"/>
              <a:ea typeface="Lato"/>
              <a:cs typeface="Lato"/>
              <a:sym typeface="Lato"/>
            </a:endParaRPr>
          </a:p>
        </p:txBody>
      </p:sp>
      <p:pic>
        <p:nvPicPr>
          <p:cNvPr id="3" name="Picture 2" descr="A picture containing text&#10;&#10;Description automatically generated">
            <a:extLst>
              <a:ext uri="{FF2B5EF4-FFF2-40B4-BE49-F238E27FC236}">
                <a16:creationId xmlns:a16="http://schemas.microsoft.com/office/drawing/2014/main" id="{B5D02E26-8F1C-5148-C2C1-4836BB4425DE}"/>
              </a:ext>
            </a:extLst>
          </p:cNvPr>
          <p:cNvPicPr>
            <a:picLocks noChangeAspect="1"/>
          </p:cNvPicPr>
          <p:nvPr/>
        </p:nvPicPr>
        <p:blipFill>
          <a:blip r:embed="rId3"/>
          <a:stretch>
            <a:fillRect/>
          </a:stretch>
        </p:blipFill>
        <p:spPr>
          <a:xfrm>
            <a:off x="4469100" y="1168709"/>
            <a:ext cx="4343198" cy="3573682"/>
          </a:xfrm>
          <a:prstGeom prst="rect">
            <a:avLst/>
          </a:prstGeom>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656</TotalTime>
  <Words>1116</Words>
  <Application>Microsoft Macintosh PowerPoint</Application>
  <PresentationFormat>On-screen Show (16:9)</PresentationFormat>
  <Paragraphs>157</Paragraphs>
  <Slides>29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Lato</vt:lpstr>
      <vt:lpstr>Arial</vt:lpstr>
      <vt:lpstr>Raleway</vt:lpstr>
      <vt:lpstr>Streamline</vt:lpstr>
      <vt:lpstr>Movie Recommendation System</vt:lpstr>
      <vt:lpstr>Problem Statement</vt:lpstr>
      <vt:lpstr>DataSet</vt:lpstr>
      <vt:lpstr>Data Analysis</vt:lpstr>
      <vt:lpstr>Sparsity Of Matrix Before And After Modifying Dataset</vt:lpstr>
      <vt:lpstr>Plot of ratings versus Density of Ratings</vt:lpstr>
      <vt:lpstr>PowerPoint Presentation</vt:lpstr>
      <vt:lpstr>Types of Recommendation Systems Implemented</vt:lpstr>
      <vt:lpstr>User and Item Vectors</vt:lpstr>
      <vt:lpstr>Evaluation metrics</vt:lpstr>
      <vt:lpstr>Movie-Movie Similarity</vt:lpstr>
      <vt:lpstr>Movie-Movie Similarity</vt:lpstr>
      <vt:lpstr>Evaluation metrics</vt:lpstr>
      <vt:lpstr>Collaborative Filtering</vt:lpstr>
      <vt:lpstr>Item-Item Filtering</vt:lpstr>
      <vt:lpstr>Matrix Factorization Using Pytorch</vt:lpstr>
      <vt:lpstr>Concatenation of User and Movie Embeddings</vt:lpstr>
      <vt:lpstr>Evaluation metrics</vt:lpstr>
      <vt:lpstr>Plot of Loss for Matrix Factorization</vt:lpstr>
      <vt:lpstr>Singular Value Decomposition</vt:lpstr>
      <vt:lpstr>Pivot table with each rating subtracted from mean rating</vt:lpstr>
      <vt:lpstr>Plot of Loss for SVD and Evaluation Metrics </vt:lpstr>
      <vt:lpstr>K-Nearest Neighbors</vt:lpstr>
      <vt:lpstr>Nearest Neighbors and Evaluation Metrics </vt:lpstr>
      <vt:lpstr>RMSE vs MAE for different algorithms</vt:lpstr>
      <vt:lpstr>Conclusion:</vt:lpstr>
      <vt:lpstr>Enhancements we have achieved:</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Recommendation System</dc:title>
  <cp:lastModifiedBy>Siddharth Gupta</cp:lastModifiedBy>
  <cp:revision>14</cp:revision>
  <cp:lastPrinted>2023-04-28T06:07:13Z</cp:lastPrinted>
  <dcterms:modified xsi:type="dcterms:W3CDTF">2023-04-28T19:58:13Z</dcterms:modified>
</cp:coreProperties>
</file>