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embeddedFontLst>
    <p:embeddedFont>
      <p:font typeface="Fraunces Extra Bold"/>
      <p:regular r:id="rId14"/>
    </p:embeddedFont>
    <p:embeddedFont>
      <p:font typeface="Fraunces Extra Bold"/>
      <p:regular r:id="rId15"/>
    </p:embeddedFont>
    <p:embeddedFont>
      <p:font typeface="Nobile"/>
      <p:regular r:id="rId16"/>
    </p:embeddedFont>
    <p:embeddedFont>
      <p:font typeface="Nobile"/>
      <p:regular r:id="rId17"/>
    </p:embeddedFont>
    <p:embeddedFont>
      <p:font typeface="Nobile"/>
      <p:regular r:id="rId18"/>
    </p:embeddedFont>
    <p:embeddedFont>
      <p:font typeface="Nobile"/>
      <p:regular r:id="rId19"/>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hyperlink" Target="http://Socket.IO" TargetMode="External"/><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5.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872978"/>
            <a:ext cx="7556421" cy="1417558"/>
          </a:xfrm>
          <a:prstGeom prst="rect">
            <a:avLst/>
          </a:prstGeom>
          <a:noFill/>
          <a:ln/>
        </p:spPr>
        <p:txBody>
          <a:bodyPr wrap="square" lIns="0" tIns="0" rIns="0" bIns="0" rtlCol="0" anchor="t"/>
          <a:lstStyle/>
          <a:p>
            <a:pPr indent="0" marL="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LAN Chat Messenger by Group 15</a:t>
            </a:r>
            <a:endParaRPr lang="en-US" sz="4450" dirty="0"/>
          </a:p>
        </p:txBody>
      </p:sp>
      <p:sp>
        <p:nvSpPr>
          <p:cNvPr id="4" name="Text 1"/>
          <p:cNvSpPr/>
          <p:nvPr/>
        </p:nvSpPr>
        <p:spPr>
          <a:xfrm>
            <a:off x="793790" y="4630698"/>
            <a:ext cx="7556421" cy="725805"/>
          </a:xfrm>
          <a:prstGeom prst="rect">
            <a:avLst/>
          </a:prstGeom>
          <a:noFill/>
          <a:ln/>
        </p:spPr>
        <p:txBody>
          <a:bodyPr wrap="square" lIns="0" tIns="0" rIns="0" bIns="0" rtlCol="0" anchor="t"/>
          <a:lstStyle/>
          <a:p>
            <a:pPr indent="0" marL="0">
              <a:lnSpc>
                <a:spcPts val="2850"/>
              </a:lnSpc>
              <a:buNone/>
            </a:pPr>
            <a:r>
              <a:rPr lang="en-US" sz="1750" dirty="0">
                <a:solidFill>
                  <a:srgbClr val="405449"/>
                </a:solidFill>
                <a:latin typeface="Nobile" pitchFamily="34" charset="0"/>
                <a:ea typeface="Nobile" pitchFamily="34" charset="-122"/>
                <a:cs typeface="Nobile" pitchFamily="34" charset="-120"/>
              </a:rPr>
              <a:t>A real-time chat application designed for local network communication.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525197"/>
          </a:xfrm>
          <a:prstGeom prst="rect">
            <a:avLst/>
          </a:prstGeom>
        </p:spPr>
      </p:pic>
      <p:pic>
        <p:nvPicPr>
          <p:cNvPr id="3" name="Image 1" descr="preencoded.png">    </p:cNvPr>
          <p:cNvPicPr>
            <a:picLocks noChangeAspect="1"/>
          </p:cNvPicPr>
          <p:nvPr/>
        </p:nvPicPr>
        <p:blipFill>
          <a:blip r:embed="rId2"/>
          <a:stretch>
            <a:fillRect/>
          </a:stretch>
        </p:blipFill>
        <p:spPr>
          <a:xfrm>
            <a:off x="6304955" y="252413"/>
            <a:ext cx="2020372" cy="2020372"/>
          </a:xfrm>
          <a:prstGeom prst="rect">
            <a:avLst/>
          </a:prstGeom>
        </p:spPr>
      </p:pic>
      <p:sp>
        <p:nvSpPr>
          <p:cNvPr id="4" name="Text 0"/>
          <p:cNvSpPr/>
          <p:nvPr/>
        </p:nvSpPr>
        <p:spPr>
          <a:xfrm>
            <a:off x="706993" y="3080742"/>
            <a:ext cx="5050393" cy="631269"/>
          </a:xfrm>
          <a:prstGeom prst="rect">
            <a:avLst/>
          </a:prstGeom>
          <a:noFill/>
          <a:ln/>
        </p:spPr>
        <p:txBody>
          <a:bodyPr wrap="none" lIns="0" tIns="0" rIns="0" bIns="0" rtlCol="0" anchor="t"/>
          <a:lstStyle/>
          <a:p>
            <a:pPr indent="0" marL="0">
              <a:lnSpc>
                <a:spcPts val="4950"/>
              </a:lnSpc>
              <a:buNone/>
            </a:pPr>
            <a:r>
              <a:rPr lang="en-US" sz="3950" b="1" dirty="0">
                <a:solidFill>
                  <a:srgbClr val="3B4540"/>
                </a:solidFill>
                <a:latin typeface="Fraunces Extra Bold" pitchFamily="34" charset="0"/>
                <a:ea typeface="Fraunces Extra Bold" pitchFamily="34" charset="-122"/>
                <a:cs typeface="Fraunces Extra Bold" pitchFamily="34" charset="-120"/>
              </a:rPr>
              <a:t>User Flow</a:t>
            </a:r>
            <a:endParaRPr lang="en-US" sz="3950" dirty="0"/>
          </a:p>
        </p:txBody>
      </p:sp>
      <p:sp>
        <p:nvSpPr>
          <p:cNvPr id="5" name="Shape 1"/>
          <p:cNvSpPr/>
          <p:nvPr/>
        </p:nvSpPr>
        <p:spPr>
          <a:xfrm>
            <a:off x="706993" y="6007418"/>
            <a:ext cx="13216414" cy="22860"/>
          </a:xfrm>
          <a:prstGeom prst="roundRect">
            <a:avLst>
              <a:gd name="adj" fmla="val 795344"/>
            </a:avLst>
          </a:prstGeom>
          <a:solidFill>
            <a:srgbClr val="CED9CE"/>
          </a:solidFill>
          <a:ln/>
        </p:spPr>
      </p:sp>
      <p:sp>
        <p:nvSpPr>
          <p:cNvPr id="6" name="Shape 2"/>
          <p:cNvSpPr/>
          <p:nvPr/>
        </p:nvSpPr>
        <p:spPr>
          <a:xfrm>
            <a:off x="3949065" y="5300484"/>
            <a:ext cx="22860" cy="706993"/>
          </a:xfrm>
          <a:prstGeom prst="roundRect">
            <a:avLst>
              <a:gd name="adj" fmla="val 795344"/>
            </a:avLst>
          </a:prstGeom>
          <a:solidFill>
            <a:srgbClr val="CED9CE"/>
          </a:solidFill>
          <a:ln/>
        </p:spPr>
      </p:sp>
      <p:sp>
        <p:nvSpPr>
          <p:cNvPr id="7" name="Shape 3"/>
          <p:cNvSpPr/>
          <p:nvPr/>
        </p:nvSpPr>
        <p:spPr>
          <a:xfrm>
            <a:off x="3733324" y="5780187"/>
            <a:ext cx="454462" cy="454462"/>
          </a:xfrm>
          <a:prstGeom prst="roundRect">
            <a:avLst>
              <a:gd name="adj" fmla="val 40007"/>
            </a:avLst>
          </a:prstGeom>
          <a:solidFill>
            <a:srgbClr val="E8F3E8"/>
          </a:solidFill>
          <a:ln/>
        </p:spPr>
      </p:sp>
      <p:sp>
        <p:nvSpPr>
          <p:cNvPr id="8" name="Text 4"/>
          <p:cNvSpPr/>
          <p:nvPr/>
        </p:nvSpPr>
        <p:spPr>
          <a:xfrm>
            <a:off x="3884890" y="5855910"/>
            <a:ext cx="151209" cy="303014"/>
          </a:xfrm>
          <a:prstGeom prst="rect">
            <a:avLst/>
          </a:prstGeom>
          <a:noFill/>
          <a:ln/>
        </p:spPr>
        <p:txBody>
          <a:bodyPr wrap="none" lIns="0" tIns="0" rIns="0" bIns="0" rtlCol="0" anchor="t"/>
          <a:lstStyle/>
          <a:p>
            <a:pPr algn="ctr" indent="0" marL="0">
              <a:lnSpc>
                <a:spcPts val="2350"/>
              </a:lnSpc>
              <a:buNone/>
            </a:pPr>
            <a:r>
              <a:rPr lang="en-US" sz="2350" b="1" dirty="0">
                <a:solidFill>
                  <a:srgbClr val="405449"/>
                </a:solidFill>
                <a:latin typeface="Fraunces Extra Bold" pitchFamily="34" charset="0"/>
                <a:ea typeface="Fraunces Extra Bold" pitchFamily="34" charset="-122"/>
                <a:cs typeface="Fraunces Extra Bold" pitchFamily="34" charset="-120"/>
              </a:rPr>
              <a:t>1</a:t>
            </a:r>
            <a:endParaRPr lang="en-US" sz="2350" dirty="0"/>
          </a:p>
        </p:txBody>
      </p:sp>
      <p:sp>
        <p:nvSpPr>
          <p:cNvPr id="9" name="Text 5"/>
          <p:cNvSpPr/>
          <p:nvPr/>
        </p:nvSpPr>
        <p:spPr>
          <a:xfrm>
            <a:off x="2691170" y="4015026"/>
            <a:ext cx="2538770" cy="315635"/>
          </a:xfrm>
          <a:prstGeom prst="rect">
            <a:avLst/>
          </a:prstGeom>
          <a:noFill/>
          <a:ln/>
        </p:spPr>
        <p:txBody>
          <a:bodyPr wrap="none" lIns="0" tIns="0" rIns="0" bIns="0" rtlCol="0" anchor="t"/>
          <a:lstStyle/>
          <a:p>
            <a:pPr algn="ctr" indent="0" marL="0">
              <a:lnSpc>
                <a:spcPts val="2450"/>
              </a:lnSpc>
              <a:buNone/>
            </a:pPr>
            <a:r>
              <a:rPr lang="en-US" sz="1950" b="1" dirty="0">
                <a:solidFill>
                  <a:srgbClr val="405449"/>
                </a:solidFill>
                <a:latin typeface="Fraunces Extra Bold" pitchFamily="34" charset="0"/>
                <a:ea typeface="Fraunces Extra Bold" pitchFamily="34" charset="-122"/>
                <a:cs typeface="Fraunces Extra Bold" pitchFamily="34" charset="-120"/>
              </a:rPr>
              <a:t>Connect to Network</a:t>
            </a:r>
            <a:endParaRPr lang="en-US" sz="1950" dirty="0"/>
          </a:p>
        </p:txBody>
      </p:sp>
      <p:sp>
        <p:nvSpPr>
          <p:cNvPr id="10" name="Text 6"/>
          <p:cNvSpPr/>
          <p:nvPr/>
        </p:nvSpPr>
        <p:spPr>
          <a:xfrm>
            <a:off x="908923" y="4451866"/>
            <a:ext cx="6103382" cy="646509"/>
          </a:xfrm>
          <a:prstGeom prst="rect">
            <a:avLst/>
          </a:prstGeom>
          <a:noFill/>
          <a:ln/>
        </p:spPr>
        <p:txBody>
          <a:bodyPr wrap="square" lIns="0" tIns="0" rIns="0" bIns="0" rtlCol="0" anchor="t"/>
          <a:lstStyle/>
          <a:p>
            <a:pPr algn="ctr" indent="0" marL="0">
              <a:lnSpc>
                <a:spcPts val="2500"/>
              </a:lnSpc>
              <a:buNone/>
            </a:pPr>
            <a:r>
              <a:rPr lang="en-US" sz="1550" dirty="0">
                <a:solidFill>
                  <a:srgbClr val="405449"/>
                </a:solidFill>
                <a:latin typeface="Nobile" pitchFamily="34" charset="0"/>
                <a:ea typeface="Nobile" pitchFamily="34" charset="-122"/>
                <a:cs typeface="Nobile" pitchFamily="34" charset="-120"/>
              </a:rPr>
              <a:t>Connect to your local network and access the application via its IP address.</a:t>
            </a:r>
            <a:endParaRPr lang="en-US" sz="1550" dirty="0"/>
          </a:p>
        </p:txBody>
      </p:sp>
      <p:sp>
        <p:nvSpPr>
          <p:cNvPr id="11" name="Shape 7"/>
          <p:cNvSpPr/>
          <p:nvPr/>
        </p:nvSpPr>
        <p:spPr>
          <a:xfrm>
            <a:off x="7303651" y="6007358"/>
            <a:ext cx="22860" cy="706993"/>
          </a:xfrm>
          <a:prstGeom prst="roundRect">
            <a:avLst>
              <a:gd name="adj" fmla="val 795344"/>
            </a:avLst>
          </a:prstGeom>
          <a:solidFill>
            <a:srgbClr val="CED9CE"/>
          </a:solidFill>
          <a:ln/>
        </p:spPr>
      </p:sp>
      <p:sp>
        <p:nvSpPr>
          <p:cNvPr id="12" name="Shape 8"/>
          <p:cNvSpPr/>
          <p:nvPr/>
        </p:nvSpPr>
        <p:spPr>
          <a:xfrm>
            <a:off x="7087910" y="5780187"/>
            <a:ext cx="454462" cy="454462"/>
          </a:xfrm>
          <a:prstGeom prst="roundRect">
            <a:avLst>
              <a:gd name="adj" fmla="val 40007"/>
            </a:avLst>
          </a:prstGeom>
          <a:solidFill>
            <a:srgbClr val="E8F3E8"/>
          </a:solidFill>
          <a:ln/>
        </p:spPr>
      </p:sp>
      <p:sp>
        <p:nvSpPr>
          <p:cNvPr id="13" name="Text 9"/>
          <p:cNvSpPr/>
          <p:nvPr/>
        </p:nvSpPr>
        <p:spPr>
          <a:xfrm>
            <a:off x="7216140" y="5855910"/>
            <a:ext cx="198001" cy="303014"/>
          </a:xfrm>
          <a:prstGeom prst="rect">
            <a:avLst/>
          </a:prstGeom>
          <a:noFill/>
          <a:ln/>
        </p:spPr>
        <p:txBody>
          <a:bodyPr wrap="none" lIns="0" tIns="0" rIns="0" bIns="0" rtlCol="0" anchor="t"/>
          <a:lstStyle/>
          <a:p>
            <a:pPr algn="ctr" indent="0" marL="0">
              <a:lnSpc>
                <a:spcPts val="2350"/>
              </a:lnSpc>
              <a:buNone/>
            </a:pPr>
            <a:r>
              <a:rPr lang="en-US" sz="2350" b="1" dirty="0">
                <a:solidFill>
                  <a:srgbClr val="405449"/>
                </a:solidFill>
                <a:latin typeface="Fraunces Extra Bold" pitchFamily="34" charset="0"/>
                <a:ea typeface="Fraunces Extra Bold" pitchFamily="34" charset="-122"/>
                <a:cs typeface="Fraunces Extra Bold" pitchFamily="34" charset="-120"/>
              </a:rPr>
              <a:t>2</a:t>
            </a:r>
            <a:endParaRPr lang="en-US" sz="2350" dirty="0"/>
          </a:p>
        </p:txBody>
      </p:sp>
      <p:sp>
        <p:nvSpPr>
          <p:cNvPr id="14" name="Text 10"/>
          <p:cNvSpPr/>
          <p:nvPr/>
        </p:nvSpPr>
        <p:spPr>
          <a:xfrm>
            <a:off x="6052542" y="6916460"/>
            <a:ext cx="2525197" cy="315635"/>
          </a:xfrm>
          <a:prstGeom prst="rect">
            <a:avLst/>
          </a:prstGeom>
          <a:noFill/>
          <a:ln/>
        </p:spPr>
        <p:txBody>
          <a:bodyPr wrap="none" lIns="0" tIns="0" rIns="0" bIns="0" rtlCol="0" anchor="t"/>
          <a:lstStyle/>
          <a:p>
            <a:pPr algn="ctr" indent="0" marL="0">
              <a:lnSpc>
                <a:spcPts val="2450"/>
              </a:lnSpc>
              <a:buNone/>
            </a:pPr>
            <a:r>
              <a:rPr lang="en-US" sz="1950" b="1" dirty="0">
                <a:solidFill>
                  <a:srgbClr val="405449"/>
                </a:solidFill>
                <a:latin typeface="Fraunces Extra Bold" pitchFamily="34" charset="0"/>
                <a:ea typeface="Fraunces Extra Bold" pitchFamily="34" charset="-122"/>
                <a:cs typeface="Fraunces Extra Bold" pitchFamily="34" charset="-120"/>
              </a:rPr>
              <a:t>Access the UI</a:t>
            </a:r>
            <a:endParaRPr lang="en-US" sz="1950" dirty="0"/>
          </a:p>
        </p:txBody>
      </p:sp>
      <p:sp>
        <p:nvSpPr>
          <p:cNvPr id="15" name="Text 11"/>
          <p:cNvSpPr/>
          <p:nvPr/>
        </p:nvSpPr>
        <p:spPr>
          <a:xfrm>
            <a:off x="4263509" y="7353300"/>
            <a:ext cx="6103382" cy="323255"/>
          </a:xfrm>
          <a:prstGeom prst="rect">
            <a:avLst/>
          </a:prstGeom>
          <a:noFill/>
          <a:ln/>
        </p:spPr>
        <p:txBody>
          <a:bodyPr wrap="none" lIns="0" tIns="0" rIns="0" bIns="0" rtlCol="0" anchor="t"/>
          <a:lstStyle/>
          <a:p>
            <a:pPr algn="ctr" indent="0" marL="0">
              <a:lnSpc>
                <a:spcPts val="2500"/>
              </a:lnSpc>
              <a:buNone/>
            </a:pPr>
            <a:r>
              <a:rPr lang="en-US" sz="1550" dirty="0">
                <a:solidFill>
                  <a:srgbClr val="405449"/>
                </a:solidFill>
                <a:latin typeface="Nobile" pitchFamily="34" charset="0"/>
                <a:ea typeface="Nobile" pitchFamily="34" charset="-122"/>
                <a:cs typeface="Nobile" pitchFamily="34" charset="-120"/>
              </a:rPr>
              <a:t>Navigate the application's user-friendly interface.</a:t>
            </a:r>
            <a:endParaRPr lang="en-US" sz="1550" dirty="0"/>
          </a:p>
        </p:txBody>
      </p:sp>
      <p:sp>
        <p:nvSpPr>
          <p:cNvPr id="16" name="Shape 12"/>
          <p:cNvSpPr/>
          <p:nvPr/>
        </p:nvSpPr>
        <p:spPr>
          <a:xfrm>
            <a:off x="10658237" y="5300484"/>
            <a:ext cx="22860" cy="706993"/>
          </a:xfrm>
          <a:prstGeom prst="roundRect">
            <a:avLst>
              <a:gd name="adj" fmla="val 795344"/>
            </a:avLst>
          </a:prstGeom>
          <a:solidFill>
            <a:srgbClr val="CED9CE"/>
          </a:solidFill>
          <a:ln/>
        </p:spPr>
      </p:sp>
      <p:sp>
        <p:nvSpPr>
          <p:cNvPr id="17" name="Shape 13"/>
          <p:cNvSpPr/>
          <p:nvPr/>
        </p:nvSpPr>
        <p:spPr>
          <a:xfrm>
            <a:off x="10442496" y="5780187"/>
            <a:ext cx="454462" cy="454462"/>
          </a:xfrm>
          <a:prstGeom prst="roundRect">
            <a:avLst>
              <a:gd name="adj" fmla="val 40007"/>
            </a:avLst>
          </a:prstGeom>
          <a:solidFill>
            <a:srgbClr val="E8F3E8"/>
          </a:solidFill>
          <a:ln/>
        </p:spPr>
      </p:sp>
      <p:sp>
        <p:nvSpPr>
          <p:cNvPr id="18" name="Text 14"/>
          <p:cNvSpPr/>
          <p:nvPr/>
        </p:nvSpPr>
        <p:spPr>
          <a:xfrm>
            <a:off x="10578227" y="5855910"/>
            <a:ext cx="182999" cy="303014"/>
          </a:xfrm>
          <a:prstGeom prst="rect">
            <a:avLst/>
          </a:prstGeom>
          <a:noFill/>
          <a:ln/>
        </p:spPr>
        <p:txBody>
          <a:bodyPr wrap="none" lIns="0" tIns="0" rIns="0" bIns="0" rtlCol="0" anchor="t"/>
          <a:lstStyle/>
          <a:p>
            <a:pPr algn="ctr" indent="0" marL="0">
              <a:lnSpc>
                <a:spcPts val="2350"/>
              </a:lnSpc>
              <a:buNone/>
            </a:pPr>
            <a:r>
              <a:rPr lang="en-US" sz="2350" b="1" dirty="0">
                <a:solidFill>
                  <a:srgbClr val="405449"/>
                </a:solidFill>
                <a:latin typeface="Fraunces Extra Bold" pitchFamily="34" charset="0"/>
                <a:ea typeface="Fraunces Extra Bold" pitchFamily="34" charset="-122"/>
                <a:cs typeface="Fraunces Extra Bold" pitchFamily="34" charset="-120"/>
              </a:rPr>
              <a:t>3</a:t>
            </a:r>
            <a:endParaRPr lang="en-US" sz="2350" dirty="0"/>
          </a:p>
        </p:txBody>
      </p:sp>
      <p:sp>
        <p:nvSpPr>
          <p:cNvPr id="19" name="Text 15"/>
          <p:cNvSpPr/>
          <p:nvPr/>
        </p:nvSpPr>
        <p:spPr>
          <a:xfrm>
            <a:off x="9407128" y="4015026"/>
            <a:ext cx="2525197" cy="315635"/>
          </a:xfrm>
          <a:prstGeom prst="rect">
            <a:avLst/>
          </a:prstGeom>
          <a:noFill/>
          <a:ln/>
        </p:spPr>
        <p:txBody>
          <a:bodyPr wrap="none" lIns="0" tIns="0" rIns="0" bIns="0" rtlCol="0" anchor="t"/>
          <a:lstStyle/>
          <a:p>
            <a:pPr algn="ctr" indent="0" marL="0">
              <a:lnSpc>
                <a:spcPts val="2450"/>
              </a:lnSpc>
              <a:buNone/>
            </a:pPr>
            <a:r>
              <a:rPr lang="en-US" sz="1950" b="1" dirty="0">
                <a:solidFill>
                  <a:srgbClr val="405449"/>
                </a:solidFill>
                <a:latin typeface="Fraunces Extra Bold" pitchFamily="34" charset="0"/>
                <a:ea typeface="Fraunces Extra Bold" pitchFamily="34" charset="-122"/>
                <a:cs typeface="Fraunces Extra Bold" pitchFamily="34" charset="-120"/>
              </a:rPr>
              <a:t>Join a Chat Room</a:t>
            </a:r>
            <a:endParaRPr lang="en-US" sz="1950" dirty="0"/>
          </a:p>
        </p:txBody>
      </p:sp>
      <p:sp>
        <p:nvSpPr>
          <p:cNvPr id="20" name="Text 16"/>
          <p:cNvSpPr/>
          <p:nvPr/>
        </p:nvSpPr>
        <p:spPr>
          <a:xfrm>
            <a:off x="7618095" y="4451866"/>
            <a:ext cx="6103382" cy="646509"/>
          </a:xfrm>
          <a:prstGeom prst="rect">
            <a:avLst/>
          </a:prstGeom>
          <a:noFill/>
          <a:ln/>
        </p:spPr>
        <p:txBody>
          <a:bodyPr wrap="square" lIns="0" tIns="0" rIns="0" bIns="0" rtlCol="0" anchor="t"/>
          <a:lstStyle/>
          <a:p>
            <a:pPr algn="ctr" indent="0" marL="0">
              <a:lnSpc>
                <a:spcPts val="2500"/>
              </a:lnSpc>
              <a:buNone/>
            </a:pPr>
            <a:r>
              <a:rPr lang="en-US" sz="1550" dirty="0">
                <a:solidFill>
                  <a:srgbClr val="405449"/>
                </a:solidFill>
                <a:latin typeface="Nobile" pitchFamily="34" charset="0"/>
                <a:ea typeface="Nobile" pitchFamily="34" charset="-122"/>
                <a:cs typeface="Nobile" pitchFamily="34" charset="-120"/>
              </a:rPr>
              <a:t>Select a chat room to begin communicating with other users on the network.</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349216"/>
            <a:ext cx="7615714" cy="708779"/>
          </a:xfrm>
          <a:prstGeom prst="rect">
            <a:avLst/>
          </a:prstGeom>
          <a:noFill/>
          <a:ln/>
        </p:spPr>
        <p:txBody>
          <a:bodyPr wrap="none" lIns="0" tIns="0" rIns="0" bIns="0" rtlCol="0" anchor="t"/>
          <a:lstStyle/>
          <a:p>
            <a:pPr indent="0" marL="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Technical Implementation</a:t>
            </a:r>
            <a:endParaRPr lang="en-US" sz="4450" dirty="0"/>
          </a:p>
        </p:txBody>
      </p:sp>
      <p:sp>
        <p:nvSpPr>
          <p:cNvPr id="3" name="Text 1"/>
          <p:cNvSpPr/>
          <p:nvPr/>
        </p:nvSpPr>
        <p:spPr>
          <a:xfrm>
            <a:off x="793790" y="2624971"/>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Backend</a:t>
            </a:r>
            <a:endParaRPr lang="en-US" sz="2200" dirty="0"/>
          </a:p>
        </p:txBody>
      </p:sp>
      <p:sp>
        <p:nvSpPr>
          <p:cNvPr id="4" name="Text 2"/>
          <p:cNvSpPr/>
          <p:nvPr/>
        </p:nvSpPr>
        <p:spPr>
          <a:xfrm>
            <a:off x="793790" y="3206115"/>
            <a:ext cx="6244709" cy="725805"/>
          </a:xfrm>
          <a:prstGeom prst="rect">
            <a:avLst/>
          </a:prstGeom>
          <a:noFill/>
          <a:ln/>
        </p:spPr>
        <p:txBody>
          <a:bodyPr wrap="square" lIns="0" tIns="0" rIns="0" bIns="0" rtlCol="0" anchor="t"/>
          <a:lstStyle/>
          <a:p>
            <a:pPr indent="0" marL="0">
              <a:lnSpc>
                <a:spcPts val="2850"/>
              </a:lnSpc>
              <a:buNone/>
            </a:pPr>
            <a:r>
              <a:rPr lang="en-US" sz="1750" dirty="0">
                <a:solidFill>
                  <a:srgbClr val="405449"/>
                </a:solidFill>
                <a:latin typeface="Nobile" pitchFamily="34" charset="0"/>
                <a:ea typeface="Nobile" pitchFamily="34" charset="-122"/>
                <a:cs typeface="Nobile" pitchFamily="34" charset="-120"/>
              </a:rPr>
              <a:t>Built using </a:t>
            </a:r>
            <a:pPr indent="0" marL="0">
              <a:lnSpc>
                <a:spcPts val="2850"/>
              </a:lnSpc>
              <a:buNone/>
            </a:pPr>
            <a:r>
              <a:rPr lang="en-US" sz="1750" b="1" dirty="0">
                <a:solidFill>
                  <a:srgbClr val="405449"/>
                </a:solidFill>
                <a:latin typeface="Nobile" pitchFamily="34" charset="0"/>
                <a:ea typeface="Nobile" pitchFamily="34" charset="-122"/>
                <a:cs typeface="Nobile" pitchFamily="34" charset="-120"/>
              </a:rPr>
              <a:t>Node.js</a:t>
            </a:r>
            <a:pPr indent="0" marL="0">
              <a:lnSpc>
                <a:spcPts val="2850"/>
              </a:lnSpc>
              <a:buNone/>
            </a:pPr>
            <a:r>
              <a:rPr lang="en-US" sz="1750" dirty="0">
                <a:solidFill>
                  <a:srgbClr val="405449"/>
                </a:solidFill>
                <a:latin typeface="Nobile" pitchFamily="34" charset="0"/>
                <a:ea typeface="Nobile" pitchFamily="34" charset="-122"/>
                <a:cs typeface="Nobile" pitchFamily="34" charset="-120"/>
              </a:rPr>
              <a:t> with </a:t>
            </a:r>
            <a:pPr indent="0" marL="0">
              <a:lnSpc>
                <a:spcPts val="2850"/>
              </a:lnSpc>
              <a:buNone/>
            </a:pPr>
            <a:r>
              <a:rPr lang="en-US" sz="1750" b="1" dirty="0">
                <a:solidFill>
                  <a:srgbClr val="405449"/>
                </a:solidFill>
                <a:latin typeface="Nobile" pitchFamily="34" charset="0"/>
                <a:ea typeface="Nobile" pitchFamily="34" charset="-122"/>
                <a:cs typeface="Nobile" pitchFamily="34" charset="-120"/>
              </a:rPr>
              <a:t>Express</a:t>
            </a:r>
            <a:pPr indent="0" marL="0">
              <a:lnSpc>
                <a:spcPts val="2850"/>
              </a:lnSpc>
              <a:buNone/>
            </a:pPr>
            <a:r>
              <a:rPr lang="en-US" sz="1750" dirty="0">
                <a:solidFill>
                  <a:srgbClr val="405449"/>
                </a:solidFill>
                <a:latin typeface="Nobile" pitchFamily="34" charset="0"/>
                <a:ea typeface="Nobile" pitchFamily="34" charset="-122"/>
                <a:cs typeface="Nobile" pitchFamily="34" charset="-120"/>
              </a:rPr>
              <a:t> framework for server-side logic.</a:t>
            </a:r>
            <a:endParaRPr lang="en-US" sz="1750" dirty="0"/>
          </a:p>
        </p:txBody>
      </p:sp>
      <p:sp>
        <p:nvSpPr>
          <p:cNvPr id="5" name="Text 3"/>
          <p:cNvSpPr/>
          <p:nvPr/>
        </p:nvSpPr>
        <p:spPr>
          <a:xfrm>
            <a:off x="793790" y="4135993"/>
            <a:ext cx="6244709" cy="2540318"/>
          </a:xfrm>
          <a:prstGeom prst="rect">
            <a:avLst/>
          </a:prstGeom>
          <a:noFill/>
          <a:ln/>
        </p:spPr>
        <p:txBody>
          <a:bodyPr wrap="square" lIns="0" tIns="0" rIns="0" bIns="0" rtlCol="0" anchor="t"/>
          <a:lstStyle/>
          <a:p>
            <a:pPr indent="0" marL="0">
              <a:lnSpc>
                <a:spcPts val="2850"/>
              </a:lnSpc>
              <a:buNone/>
            </a:pPr>
            <a:r>
              <a:rPr lang="en-US" sz="1750" dirty="0">
                <a:solidFill>
                  <a:srgbClr val="405449"/>
                </a:solidFill>
                <a:latin typeface="Nobile" pitchFamily="34" charset="0"/>
                <a:ea typeface="Nobile" pitchFamily="34" charset="-122"/>
                <a:cs typeface="Nobile" pitchFamily="34" charset="-120"/>
              </a:rPr>
              <a:t>Node.js is a popular, open-source, cross-platform runtime environment that allows developers to execute JavaScript code outside a web browser. Traditionally, JavaScript was limited to the client side (running in the browser), but Node.js extended its use to the server side, enabling developers to build scalable and efficient backend applications.</a:t>
            </a:r>
            <a:endParaRPr lang="en-US" sz="1750" dirty="0"/>
          </a:p>
        </p:txBody>
      </p:sp>
      <p:sp>
        <p:nvSpPr>
          <p:cNvPr id="6" name="Text 4"/>
          <p:cNvSpPr/>
          <p:nvPr/>
        </p:nvSpPr>
        <p:spPr>
          <a:xfrm>
            <a:off x="7599521" y="2624971"/>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Communication</a:t>
            </a:r>
            <a:endParaRPr lang="en-US" sz="2200" dirty="0"/>
          </a:p>
        </p:txBody>
      </p:sp>
      <p:sp>
        <p:nvSpPr>
          <p:cNvPr id="7" name="Text 5"/>
          <p:cNvSpPr/>
          <p:nvPr/>
        </p:nvSpPr>
        <p:spPr>
          <a:xfrm>
            <a:off x="7599521" y="3206115"/>
            <a:ext cx="6244709" cy="725805"/>
          </a:xfrm>
          <a:prstGeom prst="rect">
            <a:avLst/>
          </a:prstGeom>
          <a:noFill/>
          <a:ln/>
        </p:spPr>
        <p:txBody>
          <a:bodyPr wrap="square" lIns="0" tIns="0" rIns="0" bIns="0" rtlCol="0" anchor="t"/>
          <a:lstStyle/>
          <a:p>
            <a:pPr indent="0" marL="0">
              <a:lnSpc>
                <a:spcPts val="2850"/>
              </a:lnSpc>
              <a:buNone/>
            </a:pPr>
            <a:r>
              <a:rPr lang="en-US" sz="1750" dirty="0">
                <a:solidFill>
                  <a:srgbClr val="405449"/>
                </a:solidFill>
                <a:latin typeface="Nobile" pitchFamily="34" charset="0"/>
                <a:ea typeface="Nobile" pitchFamily="34" charset="-122"/>
                <a:cs typeface="Nobile" pitchFamily="34" charset="-120"/>
              </a:rPr>
              <a:t>Leverages </a:t>
            </a:r>
            <a:pPr indent="0" marL="0">
              <a:lnSpc>
                <a:spcPts val="2850"/>
              </a:lnSpc>
              <a:buNone/>
            </a:pPr>
            <a:r>
              <a:rPr lang="en-US" sz="1750" b="1" dirty="0">
                <a:solidFill>
                  <a:srgbClr val="405449"/>
                </a:solidFill>
                <a:latin typeface="Nobile" pitchFamily="34" charset="0"/>
                <a:ea typeface="Nobile" pitchFamily="34" charset="-122"/>
                <a:cs typeface="Nobile" pitchFamily="34" charset="-120"/>
              </a:rPr>
              <a:t>Socket.io</a:t>
            </a:r>
            <a:pPr indent="0" marL="0">
              <a:lnSpc>
                <a:spcPts val="2850"/>
              </a:lnSpc>
              <a:buNone/>
            </a:pPr>
            <a:r>
              <a:rPr lang="en-US" sz="1750" dirty="0">
                <a:solidFill>
                  <a:srgbClr val="405449"/>
                </a:solidFill>
                <a:latin typeface="Nobile" pitchFamily="34" charset="0"/>
                <a:ea typeface="Nobile" pitchFamily="34" charset="-122"/>
                <a:cs typeface="Nobile" pitchFamily="34" charset="-120"/>
              </a:rPr>
              <a:t> for real-time messaging between server and clients.</a:t>
            </a:r>
            <a:endParaRPr lang="en-US" sz="1750" dirty="0"/>
          </a:p>
        </p:txBody>
      </p:sp>
      <p:sp>
        <p:nvSpPr>
          <p:cNvPr id="8" name="Text 6"/>
          <p:cNvSpPr/>
          <p:nvPr/>
        </p:nvSpPr>
        <p:spPr>
          <a:xfrm>
            <a:off x="7599521" y="4135993"/>
            <a:ext cx="6244709" cy="2540318"/>
          </a:xfrm>
          <a:prstGeom prst="rect">
            <a:avLst/>
          </a:prstGeom>
          <a:noFill/>
          <a:ln/>
        </p:spPr>
        <p:txBody>
          <a:bodyPr wrap="square" lIns="0" tIns="0" rIns="0" bIns="0" rtlCol="0" anchor="t"/>
          <a:lstStyle/>
          <a:p>
            <a:pPr indent="0" marL="0">
              <a:lnSpc>
                <a:spcPts val="2850"/>
              </a:lnSpc>
              <a:buNone/>
            </a:pPr>
            <a:r>
              <a:rPr lang="en-US" sz="1750" u="sng" dirty="0">
                <a:solidFill>
                  <a:srgbClr val="438951"/>
                </a:solidFill>
                <a:latin typeface="Nobile" pitchFamily="34" charset="0"/>
                <a:ea typeface="Nobile" pitchFamily="34" charset="-122"/>
                <a:cs typeface="Nobile" pitchFamily="34" charset="-120"/>
                <a:hlinkClick r:id="rId1" invalidUrl="" action="" tgtFrame="" tooltip="" history="1" highlightClick="0" endSnd="0">
                  <a:extLst>
                    <a:ext uri="{A12FA001-AC4F-418D-AE19-62706E023703}">
                      <ahyp:hlinkClr xmlns:ahyp="http://schemas.microsoft.com/office/drawing/2018/hyperlinkcolor" val="tx"/>
                    </a:ext>
                  </a:extLst>
                </a:hlinkClick>
              </a:rPr>
              <a:t>Socket.IO</a:t>
            </a:r>
            <a:pPr indent="0" marL="0">
              <a:lnSpc>
                <a:spcPts val="2850"/>
              </a:lnSpc>
              <a:buNone/>
            </a:pPr>
            <a:r>
              <a:rPr lang="en-US" sz="1750" dirty="0">
                <a:solidFill>
                  <a:srgbClr val="405449"/>
                </a:solidFill>
                <a:latin typeface="Nobile" pitchFamily="34" charset="0"/>
                <a:ea typeface="Nobile" pitchFamily="34" charset="-122"/>
                <a:cs typeface="Nobile" pitchFamily="34" charset="-120"/>
              </a:rPr>
              <a:t> is a powerful library that enables real-time, bidirectional, and event-driven communication between a server and clients. It’s built on top of WebSocket technology but also includes additional features like automatic reconnection, fallback support, and broadcasting, which make it more robust and developer-friendly.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283488" y="2362200"/>
            <a:ext cx="4919305" cy="3505081"/>
          </a:xfrm>
          <a:prstGeom prst="rect">
            <a:avLst/>
          </a:prstGeom>
        </p:spPr>
      </p:pic>
      <p:sp>
        <p:nvSpPr>
          <p:cNvPr id="4" name="Text 0"/>
          <p:cNvSpPr/>
          <p:nvPr/>
        </p:nvSpPr>
        <p:spPr>
          <a:xfrm>
            <a:off x="6280190" y="2673191"/>
            <a:ext cx="6001822" cy="708779"/>
          </a:xfrm>
          <a:prstGeom prst="rect">
            <a:avLst/>
          </a:prstGeom>
          <a:noFill/>
          <a:ln/>
        </p:spPr>
        <p:txBody>
          <a:bodyPr wrap="none" lIns="0" tIns="0" rIns="0" bIns="0" rtlCol="0" anchor="t"/>
          <a:lstStyle/>
          <a:p>
            <a:pPr indent="0" marL="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Real-time Messaging</a:t>
            </a:r>
            <a:endParaRPr lang="en-US" sz="4450" dirty="0"/>
          </a:p>
        </p:txBody>
      </p:sp>
      <p:sp>
        <p:nvSpPr>
          <p:cNvPr id="5" name="Shape 1"/>
          <p:cNvSpPr/>
          <p:nvPr/>
        </p:nvSpPr>
        <p:spPr>
          <a:xfrm>
            <a:off x="6280190" y="3977283"/>
            <a:ext cx="510302" cy="510302"/>
          </a:xfrm>
          <a:prstGeom prst="roundRect">
            <a:avLst>
              <a:gd name="adj" fmla="val 40005"/>
            </a:avLst>
          </a:prstGeom>
          <a:solidFill>
            <a:srgbClr val="E8F3E8"/>
          </a:solidFill>
          <a:ln/>
        </p:spPr>
      </p:sp>
      <p:sp>
        <p:nvSpPr>
          <p:cNvPr id="6" name="Text 2"/>
          <p:cNvSpPr/>
          <p:nvPr/>
        </p:nvSpPr>
        <p:spPr>
          <a:xfrm>
            <a:off x="6450449" y="4062293"/>
            <a:ext cx="169783" cy="340281"/>
          </a:xfrm>
          <a:prstGeom prst="rect">
            <a:avLst/>
          </a:prstGeom>
          <a:noFill/>
          <a:ln/>
        </p:spPr>
        <p:txBody>
          <a:bodyPr wrap="none" lIns="0" tIns="0" rIns="0" bIns="0" rtlCol="0" anchor="t"/>
          <a:lstStyle/>
          <a:p>
            <a:pPr algn="ctr" indent="0" marL="0">
              <a:lnSpc>
                <a:spcPts val="2650"/>
              </a:lnSpc>
              <a:buNone/>
            </a:pPr>
            <a:r>
              <a:rPr lang="en-US" sz="2650" b="1" dirty="0">
                <a:solidFill>
                  <a:srgbClr val="405449"/>
                </a:solidFill>
                <a:latin typeface="Fraunces Extra Bold" pitchFamily="34" charset="0"/>
                <a:ea typeface="Fraunces Extra Bold" pitchFamily="34" charset="-122"/>
                <a:cs typeface="Fraunces Extra Bold" pitchFamily="34" charset="-120"/>
              </a:rPr>
              <a:t>1</a:t>
            </a:r>
            <a:endParaRPr lang="en-US" sz="2650" dirty="0"/>
          </a:p>
        </p:txBody>
      </p:sp>
      <p:sp>
        <p:nvSpPr>
          <p:cNvPr id="7" name="Text 3"/>
          <p:cNvSpPr/>
          <p:nvPr/>
        </p:nvSpPr>
        <p:spPr>
          <a:xfrm>
            <a:off x="7017306" y="3977283"/>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Socket.io</a:t>
            </a:r>
            <a:endParaRPr lang="en-US" sz="2200" dirty="0"/>
          </a:p>
        </p:txBody>
      </p:sp>
      <p:sp>
        <p:nvSpPr>
          <p:cNvPr id="8" name="Text 4"/>
          <p:cNvSpPr/>
          <p:nvPr/>
        </p:nvSpPr>
        <p:spPr>
          <a:xfrm>
            <a:off x="7017306" y="4467701"/>
            <a:ext cx="2927747" cy="1088708"/>
          </a:xfrm>
          <a:prstGeom prst="rect">
            <a:avLst/>
          </a:prstGeom>
          <a:noFill/>
          <a:ln/>
        </p:spPr>
        <p:txBody>
          <a:bodyPr wrap="square" lIns="0" tIns="0" rIns="0" bIns="0" rtlCol="0" anchor="t"/>
          <a:lstStyle/>
          <a:p>
            <a:pPr indent="0" marL="0">
              <a:lnSpc>
                <a:spcPts val="2850"/>
              </a:lnSpc>
              <a:buNone/>
            </a:pPr>
            <a:r>
              <a:rPr lang="en-US" sz="1750" dirty="0">
                <a:solidFill>
                  <a:srgbClr val="405449"/>
                </a:solidFill>
                <a:latin typeface="Nobile" pitchFamily="34" charset="0"/>
                <a:ea typeface="Nobile" pitchFamily="34" charset="-122"/>
                <a:cs typeface="Nobile" pitchFamily="34" charset="-120"/>
              </a:rPr>
              <a:t>Enables bi-directional communication, delivering messages instantly.</a:t>
            </a:r>
            <a:endParaRPr lang="en-US" sz="1750" dirty="0"/>
          </a:p>
        </p:txBody>
      </p:sp>
      <p:sp>
        <p:nvSpPr>
          <p:cNvPr id="9" name="Shape 5"/>
          <p:cNvSpPr/>
          <p:nvPr/>
        </p:nvSpPr>
        <p:spPr>
          <a:xfrm>
            <a:off x="10171867" y="3977283"/>
            <a:ext cx="510302" cy="510302"/>
          </a:xfrm>
          <a:prstGeom prst="roundRect">
            <a:avLst>
              <a:gd name="adj" fmla="val 40005"/>
            </a:avLst>
          </a:prstGeom>
          <a:solidFill>
            <a:srgbClr val="E8F3E8"/>
          </a:solidFill>
          <a:ln/>
        </p:spPr>
      </p:sp>
      <p:sp>
        <p:nvSpPr>
          <p:cNvPr id="10" name="Text 6"/>
          <p:cNvSpPr/>
          <p:nvPr/>
        </p:nvSpPr>
        <p:spPr>
          <a:xfrm>
            <a:off x="10315813" y="4062293"/>
            <a:ext cx="222409" cy="340281"/>
          </a:xfrm>
          <a:prstGeom prst="rect">
            <a:avLst/>
          </a:prstGeom>
          <a:noFill/>
          <a:ln/>
        </p:spPr>
        <p:txBody>
          <a:bodyPr wrap="none" lIns="0" tIns="0" rIns="0" bIns="0" rtlCol="0" anchor="t"/>
          <a:lstStyle/>
          <a:p>
            <a:pPr algn="ctr" indent="0" marL="0">
              <a:lnSpc>
                <a:spcPts val="2650"/>
              </a:lnSpc>
              <a:buNone/>
            </a:pPr>
            <a:r>
              <a:rPr lang="en-US" sz="2650" b="1" dirty="0">
                <a:solidFill>
                  <a:srgbClr val="405449"/>
                </a:solidFill>
                <a:latin typeface="Fraunces Extra Bold" pitchFamily="34" charset="0"/>
                <a:ea typeface="Fraunces Extra Bold" pitchFamily="34" charset="-122"/>
                <a:cs typeface="Fraunces Extra Bold" pitchFamily="34" charset="-120"/>
              </a:rPr>
              <a:t>2</a:t>
            </a:r>
            <a:endParaRPr lang="en-US" sz="2650" dirty="0"/>
          </a:p>
        </p:txBody>
      </p:sp>
      <p:sp>
        <p:nvSpPr>
          <p:cNvPr id="11" name="Text 7"/>
          <p:cNvSpPr/>
          <p:nvPr/>
        </p:nvSpPr>
        <p:spPr>
          <a:xfrm>
            <a:off x="10908983" y="3977283"/>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WebRTC</a:t>
            </a:r>
            <a:endParaRPr lang="en-US" sz="2200" dirty="0"/>
          </a:p>
        </p:txBody>
      </p:sp>
      <p:sp>
        <p:nvSpPr>
          <p:cNvPr id="12" name="Text 8"/>
          <p:cNvSpPr/>
          <p:nvPr/>
        </p:nvSpPr>
        <p:spPr>
          <a:xfrm>
            <a:off x="10908983" y="4467701"/>
            <a:ext cx="2927747" cy="1088708"/>
          </a:xfrm>
          <a:prstGeom prst="rect">
            <a:avLst/>
          </a:prstGeom>
          <a:noFill/>
          <a:ln/>
        </p:spPr>
        <p:txBody>
          <a:bodyPr wrap="square" lIns="0" tIns="0" rIns="0" bIns="0" rtlCol="0" anchor="t"/>
          <a:lstStyle/>
          <a:p>
            <a:pPr indent="0" marL="0">
              <a:lnSpc>
                <a:spcPts val="2850"/>
              </a:lnSpc>
              <a:buNone/>
            </a:pPr>
            <a:r>
              <a:rPr lang="en-US" sz="1750" dirty="0">
                <a:solidFill>
                  <a:srgbClr val="405449"/>
                </a:solidFill>
                <a:latin typeface="Nobile" pitchFamily="34" charset="0"/>
                <a:ea typeface="Nobile" pitchFamily="34" charset="-122"/>
                <a:cs typeface="Nobile" pitchFamily="34" charset="-120"/>
              </a:rPr>
              <a:t>Facilitates real-time voice calls through peer-to-peer connections.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358509"/>
            <a:ext cx="6767155" cy="708779"/>
          </a:xfrm>
          <a:prstGeom prst="rect">
            <a:avLst/>
          </a:prstGeom>
          <a:noFill/>
          <a:ln/>
        </p:spPr>
        <p:txBody>
          <a:bodyPr wrap="none" lIns="0" tIns="0" rIns="0" bIns="0" rtlCol="0" anchor="t"/>
          <a:lstStyle/>
          <a:p>
            <a:pPr indent="0" marL="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WebRTC for Voice Calls</a:t>
            </a:r>
            <a:endParaRPr lang="en-US" sz="4450" dirty="0"/>
          </a:p>
        </p:txBody>
      </p:sp>
      <p:sp>
        <p:nvSpPr>
          <p:cNvPr id="3" name="Text 1"/>
          <p:cNvSpPr/>
          <p:nvPr/>
        </p:nvSpPr>
        <p:spPr>
          <a:xfrm>
            <a:off x="793790" y="3634264"/>
            <a:ext cx="3709392" cy="354330"/>
          </a:xfrm>
          <a:prstGeom prst="rect">
            <a:avLst/>
          </a:prstGeom>
          <a:noFill/>
          <a:ln/>
        </p:spPr>
        <p:txBody>
          <a:bodyPr wrap="none" lIns="0" tIns="0" rIns="0" bIns="0" rtlCol="0" anchor="t"/>
          <a:lstStyle/>
          <a:p>
            <a:pPr indent="0" marL="0">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Peer-to-Peer Connections</a:t>
            </a:r>
            <a:endParaRPr lang="en-US" sz="2200" dirty="0"/>
          </a:p>
        </p:txBody>
      </p:sp>
      <p:sp>
        <p:nvSpPr>
          <p:cNvPr id="4" name="Text 2"/>
          <p:cNvSpPr/>
          <p:nvPr/>
        </p:nvSpPr>
        <p:spPr>
          <a:xfrm>
            <a:off x="793790" y="4215408"/>
            <a:ext cx="6244709" cy="1088708"/>
          </a:xfrm>
          <a:prstGeom prst="rect">
            <a:avLst/>
          </a:prstGeom>
          <a:noFill/>
          <a:ln/>
        </p:spPr>
        <p:txBody>
          <a:bodyPr wrap="square" lIns="0" tIns="0" rIns="0" bIns="0" rtlCol="0" anchor="t"/>
          <a:lstStyle/>
          <a:p>
            <a:pPr indent="0" marL="0">
              <a:lnSpc>
                <a:spcPts val="2850"/>
              </a:lnSpc>
              <a:buNone/>
            </a:pPr>
            <a:r>
              <a:rPr lang="en-US" sz="1750" dirty="0">
                <a:solidFill>
                  <a:srgbClr val="405449"/>
                </a:solidFill>
                <a:latin typeface="Nobile" pitchFamily="34" charset="0"/>
                <a:ea typeface="Nobile" pitchFamily="34" charset="-122"/>
                <a:cs typeface="Nobile" pitchFamily="34" charset="-120"/>
              </a:rPr>
              <a:t>WebRTC establishes direct, peer-to-peer connections between users for smooth and efficient voice communication.</a:t>
            </a:r>
            <a:endParaRPr lang="en-US" sz="1750" dirty="0"/>
          </a:p>
        </p:txBody>
      </p:sp>
      <p:sp>
        <p:nvSpPr>
          <p:cNvPr id="5" name="Text 3"/>
          <p:cNvSpPr/>
          <p:nvPr/>
        </p:nvSpPr>
        <p:spPr>
          <a:xfrm>
            <a:off x="7599521" y="3634264"/>
            <a:ext cx="5074801" cy="354330"/>
          </a:xfrm>
          <a:prstGeom prst="rect">
            <a:avLst/>
          </a:prstGeom>
          <a:noFill/>
          <a:ln/>
        </p:spPr>
        <p:txBody>
          <a:bodyPr wrap="none" lIns="0" tIns="0" rIns="0" bIns="0" rtlCol="0" anchor="t"/>
          <a:lstStyle/>
          <a:p>
            <a:pPr indent="0" marL="0">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Session Description Protocol (SDP)</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indent="0" marL="0">
              <a:lnSpc>
                <a:spcPts val="2850"/>
              </a:lnSpc>
              <a:buNone/>
            </a:pPr>
            <a:r>
              <a:rPr lang="en-US" sz="1750" dirty="0">
                <a:solidFill>
                  <a:srgbClr val="405449"/>
                </a:solidFill>
                <a:latin typeface="Nobile" pitchFamily="34" charset="0"/>
                <a:ea typeface="Nobile" pitchFamily="34" charset="-122"/>
                <a:cs typeface="Nobile" pitchFamily="34" charset="-120"/>
              </a:rPr>
              <a:t>Leveraging </a:t>
            </a:r>
            <a:pPr indent="0" marL="0">
              <a:lnSpc>
                <a:spcPts val="2850"/>
              </a:lnSpc>
              <a:buNone/>
            </a:pPr>
            <a:r>
              <a:rPr lang="en-US" sz="1750" b="1" dirty="0">
                <a:solidFill>
                  <a:srgbClr val="405449"/>
                </a:solidFill>
                <a:latin typeface="Nobile" pitchFamily="34" charset="0"/>
                <a:ea typeface="Nobile" pitchFamily="34" charset="-122"/>
                <a:cs typeface="Nobile" pitchFamily="34" charset="-120"/>
              </a:rPr>
              <a:t>Socket.io</a:t>
            </a:r>
            <a:pPr indent="0" marL="0">
              <a:lnSpc>
                <a:spcPts val="2850"/>
              </a:lnSpc>
              <a:buNone/>
            </a:pPr>
            <a:r>
              <a:rPr lang="en-US" sz="1750" dirty="0">
                <a:solidFill>
                  <a:srgbClr val="405449"/>
                </a:solidFill>
                <a:latin typeface="Nobile" pitchFamily="34" charset="0"/>
                <a:ea typeface="Nobile" pitchFamily="34" charset="-122"/>
                <a:cs typeface="Nobile" pitchFamily="34" charset="-120"/>
              </a:rPr>
              <a:t>, the application efficiently exchanges Session Description Protocol (SDP) offers, enabling the swift and reliable setup of the voice call connection.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991570"/>
            <a:ext cx="5974318" cy="708779"/>
          </a:xfrm>
          <a:prstGeom prst="rect">
            <a:avLst/>
          </a:prstGeom>
          <a:noFill/>
          <a:ln/>
        </p:spPr>
        <p:txBody>
          <a:bodyPr wrap="none" lIns="0" tIns="0" rIns="0" bIns="0" rtlCol="0" anchor="t"/>
          <a:lstStyle/>
          <a:p>
            <a:pPr indent="0" marL="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Benefits of LAN Chat</a:t>
            </a:r>
            <a:endParaRPr lang="en-US" sz="4450" dirty="0"/>
          </a:p>
        </p:txBody>
      </p:sp>
      <p:sp>
        <p:nvSpPr>
          <p:cNvPr id="4" name="Shape 1"/>
          <p:cNvSpPr/>
          <p:nvPr/>
        </p:nvSpPr>
        <p:spPr>
          <a:xfrm>
            <a:off x="793790" y="5040511"/>
            <a:ext cx="4196358" cy="2032754"/>
          </a:xfrm>
          <a:prstGeom prst="roundRect">
            <a:avLst>
              <a:gd name="adj" fmla="val 10043"/>
            </a:avLst>
          </a:prstGeom>
          <a:solidFill>
            <a:srgbClr val="E8F3E8"/>
          </a:solidFill>
          <a:ln/>
        </p:spPr>
      </p:sp>
      <p:sp>
        <p:nvSpPr>
          <p:cNvPr id="5" name="Text 2"/>
          <p:cNvSpPr/>
          <p:nvPr/>
        </p:nvSpPr>
        <p:spPr>
          <a:xfrm>
            <a:off x="1020604" y="5267325"/>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Privacy</a:t>
            </a:r>
            <a:endParaRPr lang="en-US" sz="2200" dirty="0"/>
          </a:p>
        </p:txBody>
      </p:sp>
      <p:sp>
        <p:nvSpPr>
          <p:cNvPr id="6" name="Text 3"/>
          <p:cNvSpPr/>
          <p:nvPr/>
        </p:nvSpPr>
        <p:spPr>
          <a:xfrm>
            <a:off x="1020604" y="5757743"/>
            <a:ext cx="3742730" cy="1088708"/>
          </a:xfrm>
          <a:prstGeom prst="rect">
            <a:avLst/>
          </a:prstGeom>
          <a:noFill/>
          <a:ln/>
        </p:spPr>
        <p:txBody>
          <a:bodyPr wrap="square" lIns="0" tIns="0" rIns="0" bIns="0" rtlCol="0" anchor="t"/>
          <a:lstStyle/>
          <a:p>
            <a:pPr indent="0" marL="0">
              <a:lnSpc>
                <a:spcPts val="2850"/>
              </a:lnSpc>
              <a:buNone/>
            </a:pPr>
            <a:r>
              <a:rPr lang="en-US" sz="1750" dirty="0">
                <a:solidFill>
                  <a:srgbClr val="405449"/>
                </a:solidFill>
                <a:latin typeface="Nobile" pitchFamily="34" charset="0"/>
                <a:ea typeface="Nobile" pitchFamily="34" charset="-122"/>
                <a:cs typeface="Nobile" pitchFamily="34" charset="-120"/>
              </a:rPr>
              <a:t>Secure communication confined to the local network, ensuring data privacy.</a:t>
            </a:r>
            <a:endParaRPr lang="en-US" sz="1750" dirty="0"/>
          </a:p>
        </p:txBody>
      </p:sp>
      <p:sp>
        <p:nvSpPr>
          <p:cNvPr id="7" name="Shape 4"/>
          <p:cNvSpPr/>
          <p:nvPr/>
        </p:nvSpPr>
        <p:spPr>
          <a:xfrm>
            <a:off x="5216962" y="5040511"/>
            <a:ext cx="4196358" cy="2032754"/>
          </a:xfrm>
          <a:prstGeom prst="roundRect">
            <a:avLst>
              <a:gd name="adj" fmla="val 10043"/>
            </a:avLst>
          </a:prstGeom>
          <a:solidFill>
            <a:srgbClr val="E8F3E8"/>
          </a:solidFill>
          <a:ln/>
        </p:spPr>
      </p:sp>
      <p:sp>
        <p:nvSpPr>
          <p:cNvPr id="8" name="Text 5"/>
          <p:cNvSpPr/>
          <p:nvPr/>
        </p:nvSpPr>
        <p:spPr>
          <a:xfrm>
            <a:off x="5443776" y="5267325"/>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Efficiency</a:t>
            </a:r>
            <a:endParaRPr lang="en-US" sz="2200" dirty="0"/>
          </a:p>
        </p:txBody>
      </p:sp>
      <p:sp>
        <p:nvSpPr>
          <p:cNvPr id="9" name="Text 6"/>
          <p:cNvSpPr/>
          <p:nvPr/>
        </p:nvSpPr>
        <p:spPr>
          <a:xfrm>
            <a:off x="5443776" y="5757743"/>
            <a:ext cx="3742730" cy="1088708"/>
          </a:xfrm>
          <a:prstGeom prst="rect">
            <a:avLst/>
          </a:prstGeom>
          <a:noFill/>
          <a:ln/>
        </p:spPr>
        <p:txBody>
          <a:bodyPr wrap="square" lIns="0" tIns="0" rIns="0" bIns="0" rtlCol="0" anchor="t"/>
          <a:lstStyle/>
          <a:p>
            <a:pPr indent="0" marL="0">
              <a:lnSpc>
                <a:spcPts val="2850"/>
              </a:lnSpc>
              <a:buNone/>
            </a:pPr>
            <a:r>
              <a:rPr lang="en-US" sz="1750" dirty="0">
                <a:solidFill>
                  <a:srgbClr val="405449"/>
                </a:solidFill>
                <a:latin typeface="Nobile" pitchFamily="34" charset="0"/>
                <a:ea typeface="Nobile" pitchFamily="34" charset="-122"/>
                <a:cs typeface="Nobile" pitchFamily="34" charset="-120"/>
              </a:rPr>
              <a:t>Faster communication than traditional methods, eliminating internet dependency.</a:t>
            </a:r>
            <a:endParaRPr lang="en-US" sz="1750" dirty="0"/>
          </a:p>
        </p:txBody>
      </p:sp>
      <p:sp>
        <p:nvSpPr>
          <p:cNvPr id="10" name="Shape 7"/>
          <p:cNvSpPr/>
          <p:nvPr/>
        </p:nvSpPr>
        <p:spPr>
          <a:xfrm>
            <a:off x="9640133" y="5040511"/>
            <a:ext cx="4196358" cy="2032754"/>
          </a:xfrm>
          <a:prstGeom prst="roundRect">
            <a:avLst>
              <a:gd name="adj" fmla="val 10043"/>
            </a:avLst>
          </a:prstGeom>
          <a:solidFill>
            <a:srgbClr val="E8F3E8"/>
          </a:solidFill>
          <a:ln/>
        </p:spPr>
      </p:sp>
      <p:sp>
        <p:nvSpPr>
          <p:cNvPr id="11" name="Text 8"/>
          <p:cNvSpPr/>
          <p:nvPr/>
        </p:nvSpPr>
        <p:spPr>
          <a:xfrm>
            <a:off x="9866948" y="5267325"/>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Accessibility</a:t>
            </a:r>
            <a:endParaRPr lang="en-US" sz="2200" dirty="0"/>
          </a:p>
        </p:txBody>
      </p:sp>
      <p:sp>
        <p:nvSpPr>
          <p:cNvPr id="12" name="Text 9"/>
          <p:cNvSpPr/>
          <p:nvPr/>
        </p:nvSpPr>
        <p:spPr>
          <a:xfrm>
            <a:off x="9866948" y="5757743"/>
            <a:ext cx="3742730" cy="1088708"/>
          </a:xfrm>
          <a:prstGeom prst="rect">
            <a:avLst/>
          </a:prstGeom>
          <a:noFill/>
          <a:ln/>
        </p:spPr>
        <p:txBody>
          <a:bodyPr wrap="square" lIns="0" tIns="0" rIns="0" bIns="0" rtlCol="0" anchor="t"/>
          <a:lstStyle/>
          <a:p>
            <a:pPr indent="0" marL="0">
              <a:lnSpc>
                <a:spcPts val="2850"/>
              </a:lnSpc>
              <a:buNone/>
            </a:pPr>
            <a:r>
              <a:rPr lang="en-US" sz="1750" dirty="0">
                <a:solidFill>
                  <a:srgbClr val="405449"/>
                </a:solidFill>
                <a:latin typeface="Nobile" pitchFamily="34" charset="0"/>
                <a:ea typeface="Nobile" pitchFamily="34" charset="-122"/>
                <a:cs typeface="Nobile" pitchFamily="34" charset="-120"/>
              </a:rPr>
              <a:t>Easy setup and use for everyone on the network without using network, promoting collaboration.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972145"/>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Conclusion</a:t>
            </a:r>
            <a:endParaRPr lang="en-US" sz="4450" dirty="0"/>
          </a:p>
        </p:txBody>
      </p:sp>
      <p:pic>
        <p:nvPicPr>
          <p:cNvPr id="3" name="Image 0" descr="preencoded.png">    </p:cNvPr>
          <p:cNvPicPr>
            <a:picLocks noChangeAspect="1"/>
          </p:cNvPicPr>
          <p:nvPr/>
        </p:nvPicPr>
        <p:blipFill>
          <a:blip r:embed="rId1"/>
          <a:stretch>
            <a:fillRect/>
          </a:stretch>
        </p:blipFill>
        <p:spPr>
          <a:xfrm>
            <a:off x="2978348" y="2134553"/>
            <a:ext cx="2152055" cy="1669852"/>
          </a:xfrm>
          <a:prstGeom prst="rect">
            <a:avLst/>
          </a:prstGeom>
        </p:spPr>
      </p:pic>
      <p:sp>
        <p:nvSpPr>
          <p:cNvPr id="4" name="Text 1"/>
          <p:cNvSpPr/>
          <p:nvPr/>
        </p:nvSpPr>
        <p:spPr>
          <a:xfrm>
            <a:off x="3983593" y="2959179"/>
            <a:ext cx="141446" cy="453509"/>
          </a:xfrm>
          <a:prstGeom prst="rect">
            <a:avLst/>
          </a:prstGeom>
          <a:noFill/>
          <a:ln/>
        </p:spPr>
        <p:txBody>
          <a:bodyPr wrap="none" lIns="0" tIns="0" rIns="0" bIns="0" rtlCol="0" anchor="t"/>
          <a:lstStyle/>
          <a:p>
            <a:pPr algn="ctr" indent="0" marL="0">
              <a:lnSpc>
                <a:spcPts val="3550"/>
              </a:lnSpc>
              <a:buNone/>
            </a:pPr>
            <a:r>
              <a:rPr lang="en-US" sz="2200" b="1" dirty="0">
                <a:solidFill>
                  <a:srgbClr val="405449"/>
                </a:solidFill>
                <a:latin typeface="Fraunces Extra Bold" pitchFamily="34" charset="0"/>
                <a:ea typeface="Fraunces Extra Bold" pitchFamily="34" charset="-122"/>
                <a:cs typeface="Fraunces Extra Bold" pitchFamily="34" charset="-120"/>
              </a:rPr>
              <a:t>1</a:t>
            </a:r>
            <a:endParaRPr lang="en-US" sz="2200" dirty="0"/>
          </a:p>
        </p:txBody>
      </p:sp>
      <p:sp>
        <p:nvSpPr>
          <p:cNvPr id="5" name="Text 2"/>
          <p:cNvSpPr/>
          <p:nvPr/>
        </p:nvSpPr>
        <p:spPr>
          <a:xfrm>
            <a:off x="5357217" y="2361367"/>
            <a:ext cx="3001566" cy="354330"/>
          </a:xfrm>
          <a:prstGeom prst="rect">
            <a:avLst/>
          </a:prstGeom>
          <a:noFill/>
          <a:ln/>
        </p:spPr>
        <p:txBody>
          <a:bodyPr wrap="none" lIns="0" tIns="0" rIns="0" bIns="0" rtlCol="0" anchor="t"/>
          <a:lstStyle/>
          <a:p>
            <a:pPr algn="l" indent="0" marL="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LAN Communication</a:t>
            </a:r>
            <a:endParaRPr lang="en-US" sz="2200" dirty="0"/>
          </a:p>
        </p:txBody>
      </p:sp>
      <p:sp>
        <p:nvSpPr>
          <p:cNvPr id="6" name="Text 3"/>
          <p:cNvSpPr/>
          <p:nvPr/>
        </p:nvSpPr>
        <p:spPr>
          <a:xfrm>
            <a:off x="5357217" y="2851785"/>
            <a:ext cx="8252579" cy="725805"/>
          </a:xfrm>
          <a:prstGeom prst="rect">
            <a:avLst/>
          </a:prstGeom>
          <a:noFill/>
          <a:ln/>
        </p:spPr>
        <p:txBody>
          <a:bodyPr wrap="square" lIns="0" tIns="0" rIns="0" bIns="0" rtlCol="0" anchor="t"/>
          <a:lstStyle/>
          <a:p>
            <a:pPr algn="l" indent="0" marL="0">
              <a:lnSpc>
                <a:spcPts val="2850"/>
              </a:lnSpc>
              <a:buNone/>
            </a:pPr>
            <a:r>
              <a:rPr lang="en-US" sz="1750" dirty="0">
                <a:solidFill>
                  <a:srgbClr val="405449"/>
                </a:solidFill>
                <a:latin typeface="Nobile" pitchFamily="34" charset="0"/>
                <a:ea typeface="Nobile" pitchFamily="34" charset="-122"/>
                <a:cs typeface="Nobile" pitchFamily="34" charset="-120"/>
              </a:rPr>
              <a:t>Provides a secure, efficient, and accessible platform for real-time communication.</a:t>
            </a:r>
            <a:endParaRPr lang="en-US" sz="1750" dirty="0"/>
          </a:p>
        </p:txBody>
      </p:sp>
      <p:sp>
        <p:nvSpPr>
          <p:cNvPr id="7" name="Shape 4"/>
          <p:cNvSpPr/>
          <p:nvPr/>
        </p:nvSpPr>
        <p:spPr>
          <a:xfrm>
            <a:off x="5187077" y="3817501"/>
            <a:ext cx="8592860" cy="15240"/>
          </a:xfrm>
          <a:prstGeom prst="roundRect">
            <a:avLst>
              <a:gd name="adj" fmla="val 1339536"/>
            </a:avLst>
          </a:prstGeom>
          <a:solidFill>
            <a:srgbClr val="CED9CE"/>
          </a:solidFill>
          <a:ln/>
        </p:spPr>
      </p:sp>
      <p:pic>
        <p:nvPicPr>
          <p:cNvPr id="8" name="Image 1" descr="preencoded.png">    </p:cNvPr>
          <p:cNvPicPr>
            <a:picLocks noChangeAspect="1"/>
          </p:cNvPicPr>
          <p:nvPr/>
        </p:nvPicPr>
        <p:blipFill>
          <a:blip r:embed="rId2"/>
          <a:stretch>
            <a:fillRect/>
          </a:stretch>
        </p:blipFill>
        <p:spPr>
          <a:xfrm>
            <a:off x="1902381" y="3861078"/>
            <a:ext cx="4304109" cy="1669852"/>
          </a:xfrm>
          <a:prstGeom prst="rect">
            <a:avLst/>
          </a:prstGeom>
        </p:spPr>
      </p:pic>
      <p:sp>
        <p:nvSpPr>
          <p:cNvPr id="9" name="Text 5"/>
          <p:cNvSpPr/>
          <p:nvPr/>
        </p:nvSpPr>
        <p:spPr>
          <a:xfrm>
            <a:off x="3961686" y="4469249"/>
            <a:ext cx="185261" cy="453509"/>
          </a:xfrm>
          <a:prstGeom prst="rect">
            <a:avLst/>
          </a:prstGeom>
          <a:noFill/>
          <a:ln/>
        </p:spPr>
        <p:txBody>
          <a:bodyPr wrap="none" lIns="0" tIns="0" rIns="0" bIns="0" rtlCol="0" anchor="t"/>
          <a:lstStyle/>
          <a:p>
            <a:pPr algn="ctr" indent="0" marL="0">
              <a:lnSpc>
                <a:spcPts val="3550"/>
              </a:lnSpc>
              <a:buNone/>
            </a:pPr>
            <a:r>
              <a:rPr lang="en-US" sz="2200" b="1" dirty="0">
                <a:solidFill>
                  <a:srgbClr val="405449"/>
                </a:solidFill>
                <a:latin typeface="Fraunces Extra Bold" pitchFamily="34" charset="0"/>
                <a:ea typeface="Fraunces Extra Bold" pitchFamily="34" charset="-122"/>
                <a:cs typeface="Fraunces Extra Bold" pitchFamily="34" charset="-120"/>
              </a:rPr>
              <a:t>2</a:t>
            </a:r>
            <a:endParaRPr lang="en-US" sz="2200" dirty="0"/>
          </a:p>
        </p:txBody>
      </p:sp>
      <p:sp>
        <p:nvSpPr>
          <p:cNvPr id="10" name="Text 6"/>
          <p:cNvSpPr/>
          <p:nvPr/>
        </p:nvSpPr>
        <p:spPr>
          <a:xfrm>
            <a:off x="6433304" y="4269343"/>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Socket.io</a:t>
            </a:r>
            <a:endParaRPr lang="en-US" sz="2200" dirty="0"/>
          </a:p>
        </p:txBody>
      </p:sp>
      <p:sp>
        <p:nvSpPr>
          <p:cNvPr id="11" name="Text 7"/>
          <p:cNvSpPr/>
          <p:nvPr/>
        </p:nvSpPr>
        <p:spPr>
          <a:xfrm>
            <a:off x="6433304" y="4759762"/>
            <a:ext cx="5582007" cy="362903"/>
          </a:xfrm>
          <a:prstGeom prst="rect">
            <a:avLst/>
          </a:prstGeom>
          <a:noFill/>
          <a:ln/>
        </p:spPr>
        <p:txBody>
          <a:bodyPr wrap="none" lIns="0" tIns="0" rIns="0" bIns="0" rtlCol="0" anchor="t"/>
          <a:lstStyle/>
          <a:p>
            <a:pPr algn="l" indent="0" marL="0">
              <a:lnSpc>
                <a:spcPts val="2850"/>
              </a:lnSpc>
              <a:buNone/>
            </a:pPr>
            <a:r>
              <a:rPr lang="en-US" sz="1750" dirty="0">
                <a:solidFill>
                  <a:srgbClr val="405449"/>
                </a:solidFill>
                <a:latin typeface="Nobile" pitchFamily="34" charset="0"/>
                <a:ea typeface="Nobile" pitchFamily="34" charset="-122"/>
                <a:cs typeface="Nobile" pitchFamily="34" charset="-120"/>
              </a:rPr>
              <a:t>Facilitates real-time messaging and data exchange.</a:t>
            </a:r>
            <a:endParaRPr lang="en-US" sz="1750" dirty="0"/>
          </a:p>
        </p:txBody>
      </p:sp>
      <p:sp>
        <p:nvSpPr>
          <p:cNvPr id="12" name="Shape 8"/>
          <p:cNvSpPr/>
          <p:nvPr/>
        </p:nvSpPr>
        <p:spPr>
          <a:xfrm>
            <a:off x="6263164" y="5544026"/>
            <a:ext cx="7516773" cy="15240"/>
          </a:xfrm>
          <a:prstGeom prst="roundRect">
            <a:avLst>
              <a:gd name="adj" fmla="val 1339536"/>
            </a:avLst>
          </a:prstGeom>
          <a:solidFill>
            <a:srgbClr val="CED9CE"/>
          </a:solidFill>
          <a:ln/>
        </p:spPr>
      </p:sp>
      <p:pic>
        <p:nvPicPr>
          <p:cNvPr id="13" name="Image 2" descr="preencoded.png">    </p:cNvPr>
          <p:cNvPicPr>
            <a:picLocks noChangeAspect="1"/>
          </p:cNvPicPr>
          <p:nvPr/>
        </p:nvPicPr>
        <p:blipFill>
          <a:blip r:embed="rId3"/>
          <a:stretch>
            <a:fillRect/>
          </a:stretch>
        </p:blipFill>
        <p:spPr>
          <a:xfrm>
            <a:off x="826294" y="5587603"/>
            <a:ext cx="6456164" cy="1669852"/>
          </a:xfrm>
          <a:prstGeom prst="rect">
            <a:avLst/>
          </a:prstGeom>
        </p:spPr>
      </p:pic>
      <p:sp>
        <p:nvSpPr>
          <p:cNvPr id="14" name="Text 9"/>
          <p:cNvSpPr/>
          <p:nvPr/>
        </p:nvSpPr>
        <p:spPr>
          <a:xfrm>
            <a:off x="3968710" y="6195774"/>
            <a:ext cx="171212" cy="453509"/>
          </a:xfrm>
          <a:prstGeom prst="rect">
            <a:avLst/>
          </a:prstGeom>
          <a:noFill/>
          <a:ln/>
        </p:spPr>
        <p:txBody>
          <a:bodyPr wrap="none" lIns="0" tIns="0" rIns="0" bIns="0" rtlCol="0" anchor="t"/>
          <a:lstStyle/>
          <a:p>
            <a:pPr algn="ctr" indent="0" marL="0">
              <a:lnSpc>
                <a:spcPts val="3550"/>
              </a:lnSpc>
              <a:buNone/>
            </a:pPr>
            <a:r>
              <a:rPr lang="en-US" sz="2200" b="1" dirty="0">
                <a:solidFill>
                  <a:srgbClr val="405449"/>
                </a:solidFill>
                <a:latin typeface="Fraunces Extra Bold" pitchFamily="34" charset="0"/>
                <a:ea typeface="Fraunces Extra Bold" pitchFamily="34" charset="-122"/>
                <a:cs typeface="Fraunces Extra Bold" pitchFamily="34" charset="-120"/>
              </a:rPr>
              <a:t>3</a:t>
            </a:r>
            <a:endParaRPr lang="en-US" sz="2200" dirty="0"/>
          </a:p>
        </p:txBody>
      </p:sp>
      <p:sp>
        <p:nvSpPr>
          <p:cNvPr id="15" name="Text 10"/>
          <p:cNvSpPr/>
          <p:nvPr/>
        </p:nvSpPr>
        <p:spPr>
          <a:xfrm>
            <a:off x="7509272" y="5814417"/>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WebRTC</a:t>
            </a:r>
            <a:endParaRPr lang="en-US" sz="2200" dirty="0"/>
          </a:p>
        </p:txBody>
      </p:sp>
      <p:sp>
        <p:nvSpPr>
          <p:cNvPr id="16" name="Text 11"/>
          <p:cNvSpPr/>
          <p:nvPr/>
        </p:nvSpPr>
        <p:spPr>
          <a:xfrm>
            <a:off x="7509272" y="6304836"/>
            <a:ext cx="6100524" cy="725805"/>
          </a:xfrm>
          <a:prstGeom prst="rect">
            <a:avLst/>
          </a:prstGeom>
          <a:noFill/>
          <a:ln/>
        </p:spPr>
        <p:txBody>
          <a:bodyPr wrap="square" lIns="0" tIns="0" rIns="0" bIns="0" rtlCol="0" anchor="t"/>
          <a:lstStyle/>
          <a:p>
            <a:pPr algn="l" indent="0" marL="0">
              <a:lnSpc>
                <a:spcPts val="2850"/>
              </a:lnSpc>
              <a:buNone/>
            </a:pPr>
            <a:r>
              <a:rPr lang="en-US" sz="1750" dirty="0">
                <a:solidFill>
                  <a:srgbClr val="405449"/>
                </a:solidFill>
                <a:latin typeface="Nobile" pitchFamily="34" charset="0"/>
                <a:ea typeface="Nobile" pitchFamily="34" charset="-122"/>
                <a:cs typeface="Nobile" pitchFamily="34" charset="-120"/>
              </a:rPr>
              <a:t>Enables seamless voice calls and peer-to-peer connections.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2025-01-23T05:10:53Z</dcterms:created>
  <dcterms:modified xsi:type="dcterms:W3CDTF">2025-01-23T05:10:53Z</dcterms:modified>
</cp:coreProperties>
</file>