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ineersgarage.com/articles/image-processing-tutorial-applications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3.4/library/random.html" TargetMode="External"/><Relationship Id="rId5" Type="http://schemas.openxmlformats.org/officeDocument/2006/relationships/hyperlink" Target="https://opencv.org/" TargetMode="External"/><Relationship Id="rId4" Type="http://schemas.openxmlformats.org/officeDocument/2006/relationships/hyperlink" Target="https://docs.python.org/2/library/glob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Emotion Recognition with Facial Gestures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By-Siddharth Patel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Data-Sets</a:t>
            </a:r>
          </a:p>
          <a:p>
            <a:r>
              <a:rPr lang="en-US" dirty="0" smtClean="0">
                <a:hlinkClick r:id="rId2"/>
              </a:rPr>
              <a:t>https://www.Kaggle.com</a:t>
            </a:r>
            <a:r>
              <a:rPr lang="en-US" dirty="0" smtClean="0"/>
              <a:t> </a:t>
            </a:r>
          </a:p>
          <a:p>
            <a:r>
              <a:rPr lang="en-IN" dirty="0">
                <a:effectLst/>
                <a:hlinkClick r:id="rId3"/>
              </a:rPr>
              <a:t>https://</a:t>
            </a:r>
            <a:r>
              <a:rPr lang="en-IN" dirty="0" smtClean="0">
                <a:effectLst/>
                <a:hlinkClick r:id="rId3"/>
              </a:rPr>
              <a:t>www.engineersgarage.com/articles/image-processing-tutorial-applications</a:t>
            </a:r>
            <a:endParaRPr lang="en-IN" dirty="0" smtClean="0">
              <a:effectLst/>
            </a:endParaRPr>
          </a:p>
          <a:p>
            <a:r>
              <a:rPr lang="en-IN" dirty="0">
                <a:effectLst/>
                <a:hlinkClick r:id="rId4"/>
              </a:rPr>
              <a:t>https://</a:t>
            </a:r>
            <a:r>
              <a:rPr lang="en-IN" dirty="0" smtClean="0">
                <a:effectLst/>
                <a:hlinkClick r:id="rId4"/>
              </a:rPr>
              <a:t>docs.python.org/2/library/glob.html</a:t>
            </a:r>
            <a:endParaRPr lang="en-IN" dirty="0" smtClean="0">
              <a:effectLst/>
            </a:endParaRPr>
          </a:p>
          <a:p>
            <a:r>
              <a:rPr lang="en-IN" dirty="0">
                <a:effectLst/>
                <a:hlinkClick r:id="rId5"/>
              </a:rPr>
              <a:t>https://</a:t>
            </a:r>
            <a:r>
              <a:rPr lang="en-IN" dirty="0" smtClean="0">
                <a:effectLst/>
                <a:hlinkClick r:id="rId5"/>
              </a:rPr>
              <a:t>opencv.org</a:t>
            </a:r>
            <a:endParaRPr lang="en-IN" dirty="0" smtClean="0">
              <a:effectLst/>
            </a:endParaRPr>
          </a:p>
          <a:p>
            <a:r>
              <a:rPr lang="en-IN">
                <a:effectLst/>
                <a:hlinkClick r:id="rId6"/>
              </a:rPr>
              <a:t>http</a:t>
            </a:r>
            <a:r>
              <a:rPr lang="en-IN">
                <a:effectLst/>
                <a:hlinkClick r:id="rId6"/>
              </a:rPr>
              <a:t>://</a:t>
            </a:r>
            <a:r>
              <a:rPr lang="en-IN" smtClean="0">
                <a:effectLst/>
                <a:hlinkClick r:id="rId6"/>
              </a:rPr>
              <a:t>docs.python.org/3.4/library/random.html</a:t>
            </a:r>
            <a:endParaRPr lang="en-IN" smtClean="0">
              <a:effectLst/>
            </a:endParaRPr>
          </a:p>
          <a:p>
            <a:pPr marL="0" indent="0">
              <a:buNone/>
            </a:pPr>
            <a:endParaRPr lang="en-IN" dirty="0">
              <a:effectLst/>
            </a:endParaRPr>
          </a:p>
          <a:p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743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Why Emotion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motivation behind choosing this topic specifically lies in the huge investments large corporations do in feedbacks and surveys but fail to get equitable response on their investments</a:t>
            </a:r>
            <a:r>
              <a:rPr lang="en-US" dirty="0" smtClean="0"/>
              <a:t>.</a:t>
            </a:r>
          </a:p>
          <a:p>
            <a:r>
              <a:rPr lang="en-US" dirty="0"/>
              <a:t>Emotion Detection through facial gestures is a technology that aims to improve product and services performance by monitoring customer behavior to certain products or service staff by their evaluation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4750818"/>
            <a:ext cx="817734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1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609600"/>
            <a:ext cx="11586754" cy="1326321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Some Companies that make us of emotion detection...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Disney uses emotion-detection tech to find out opinion on a </a:t>
            </a:r>
            <a:r>
              <a:rPr lang="en-US" dirty="0" smtClean="0"/>
              <a:t>completed project</a:t>
            </a:r>
            <a:r>
              <a:rPr lang="en-US" dirty="0"/>
              <a:t>, other brands have used it to directly inform advertising and </a:t>
            </a:r>
            <a:r>
              <a:rPr lang="en-US" dirty="0" smtClean="0"/>
              <a:t>digital </a:t>
            </a:r>
            <a:r>
              <a:rPr lang="en-IN" dirty="0" smtClean="0"/>
              <a:t>marketing.</a:t>
            </a:r>
          </a:p>
          <a:p>
            <a:r>
              <a:rPr lang="en-US" dirty="0"/>
              <a:t>Kellogg’s is just one high-profile example, having used </a:t>
            </a:r>
            <a:r>
              <a:rPr lang="en-US" dirty="0" err="1"/>
              <a:t>Affectiva’s</a:t>
            </a:r>
            <a:r>
              <a:rPr lang="en-US" dirty="0"/>
              <a:t> software to </a:t>
            </a:r>
            <a:r>
              <a:rPr lang="en-US" dirty="0" smtClean="0"/>
              <a:t>test audience </a:t>
            </a:r>
            <a:r>
              <a:rPr lang="en-US" dirty="0"/>
              <a:t>reaction to ads for its </a:t>
            </a:r>
            <a:r>
              <a:rPr lang="en-US" dirty="0" smtClean="0"/>
              <a:t>cereal</a:t>
            </a:r>
          </a:p>
          <a:p>
            <a:r>
              <a:rPr lang="en-US" dirty="0"/>
              <a:t>Unilever does this, using </a:t>
            </a:r>
            <a:r>
              <a:rPr lang="en-US" dirty="0" err="1"/>
              <a:t>HireVue’s</a:t>
            </a:r>
            <a:r>
              <a:rPr lang="en-US" dirty="0"/>
              <a:t> AI-powered technology to screen </a:t>
            </a:r>
            <a:r>
              <a:rPr lang="en-US" dirty="0" smtClean="0"/>
              <a:t>prospective candidates </a:t>
            </a:r>
            <a:r>
              <a:rPr lang="en-US" dirty="0"/>
              <a:t>based on factors like body language and mood. In doing so, </a:t>
            </a:r>
            <a:r>
              <a:rPr lang="en-US" dirty="0" smtClean="0"/>
              <a:t>the company </a:t>
            </a:r>
            <a:r>
              <a:rPr lang="en-US" dirty="0"/>
              <a:t>is able to find the person whose personality and characteristics are </a:t>
            </a:r>
            <a:r>
              <a:rPr lang="en-US" dirty="0" smtClean="0"/>
              <a:t>best </a:t>
            </a:r>
            <a:r>
              <a:rPr lang="en-IN" dirty="0" smtClean="0"/>
              <a:t>suited </a:t>
            </a:r>
            <a:r>
              <a:rPr lang="en-IN" dirty="0"/>
              <a:t>to the job.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38" y="5597370"/>
            <a:ext cx="1371791" cy="914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04" y="5597369"/>
            <a:ext cx="1619476" cy="828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955" y="5497342"/>
            <a:ext cx="100979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Emotion Expression Recognition Using SVM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6636536" cy="3695136"/>
          </a:xfrm>
        </p:spPr>
        <p:txBody>
          <a:bodyPr>
            <a:normAutofit/>
          </a:bodyPr>
          <a:lstStyle/>
          <a:p>
            <a:r>
              <a:rPr lang="en-US" dirty="0"/>
              <a:t>What are Support Vector Machines</a:t>
            </a:r>
            <a:r>
              <a:rPr lang="en-US" dirty="0" smtClean="0"/>
              <a:t>?</a:t>
            </a:r>
          </a:p>
          <a:p>
            <a:r>
              <a:rPr lang="en-US" dirty="0"/>
              <a:t>SVMs plot the training vectors in high-dimensional</a:t>
            </a:r>
          </a:p>
          <a:p>
            <a:r>
              <a:rPr lang="en-US" dirty="0"/>
              <a:t>feature space, and label each vector with its class. </a:t>
            </a:r>
            <a:r>
              <a:rPr lang="en-US" dirty="0" smtClean="0"/>
              <a:t>A hyperplane </a:t>
            </a:r>
            <a:r>
              <a:rPr lang="en-US" dirty="0"/>
              <a:t>is drawn between the training </a:t>
            </a:r>
            <a:r>
              <a:rPr lang="en-US" dirty="0" smtClean="0"/>
              <a:t>vectors that </a:t>
            </a:r>
            <a:r>
              <a:rPr lang="en-US" dirty="0"/>
              <a:t>maximizes the distance between the </a:t>
            </a:r>
            <a:r>
              <a:rPr lang="en-US" dirty="0" smtClean="0"/>
              <a:t>different classes</a:t>
            </a:r>
            <a:r>
              <a:rPr lang="en-US" dirty="0"/>
              <a:t>. The hyperplane is determined through </a:t>
            </a:r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kernel </a:t>
            </a:r>
            <a:r>
              <a:rPr lang="en-US" dirty="0"/>
              <a:t>function (radial basis, linear, polynomial </a:t>
            </a:r>
            <a:r>
              <a:rPr lang="en-US" dirty="0" smtClean="0"/>
              <a:t>or sigmoid</a:t>
            </a:r>
            <a:r>
              <a:rPr lang="en-US" dirty="0"/>
              <a:t>), which is given as input to the </a:t>
            </a:r>
            <a:r>
              <a:rPr lang="en-US" dirty="0" smtClean="0"/>
              <a:t>classification </a:t>
            </a:r>
            <a:r>
              <a:rPr lang="en-IN" dirty="0" smtClean="0"/>
              <a:t>software</a:t>
            </a:r>
            <a:r>
              <a:rPr lang="en-IN" dirty="0"/>
              <a:t>. [1999][</a:t>
            </a:r>
            <a:r>
              <a:rPr lang="en-IN" dirty="0" smtClean="0"/>
              <a:t>Joachim’s</a:t>
            </a:r>
            <a:r>
              <a:rPr lang="en-IN" dirty="0"/>
              <a:t>, </a:t>
            </a:r>
            <a:r>
              <a:rPr lang="en-IN" dirty="0" smtClean="0"/>
              <a:t>1998b].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331" y="1935921"/>
            <a:ext cx="3667637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Facial Expression Detection using Fuzzy Classifier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5839702" cy="42524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algorithm is composed of three </a:t>
            </a:r>
            <a:r>
              <a:rPr lang="en-US" dirty="0" smtClean="0"/>
              <a:t>main stages</a:t>
            </a:r>
            <a:r>
              <a:rPr lang="en-US" dirty="0"/>
              <a:t>: image processing stage and </a:t>
            </a:r>
            <a:r>
              <a:rPr lang="en-US" dirty="0" smtClean="0"/>
              <a:t>facial feature </a:t>
            </a:r>
            <a:r>
              <a:rPr lang="en-US" dirty="0"/>
              <a:t>extraction stage, and </a:t>
            </a:r>
            <a:r>
              <a:rPr lang="en-US" dirty="0" smtClean="0"/>
              <a:t>emotion </a:t>
            </a:r>
            <a:r>
              <a:rPr lang="en-IN" dirty="0" smtClean="0"/>
              <a:t>detection </a:t>
            </a:r>
            <a:r>
              <a:rPr lang="en-IN" dirty="0"/>
              <a:t>stage</a:t>
            </a:r>
            <a:r>
              <a:rPr lang="en-IN" dirty="0" smtClean="0"/>
              <a:t>.</a:t>
            </a:r>
          </a:p>
          <a:p>
            <a:r>
              <a:rPr lang="en-US" dirty="0"/>
              <a:t>In image processing stage, the face </a:t>
            </a:r>
            <a:r>
              <a:rPr lang="en-US" dirty="0" smtClean="0"/>
              <a:t>region and </a:t>
            </a:r>
            <a:r>
              <a:rPr lang="en-US" dirty="0"/>
              <a:t>facial component </a:t>
            </a:r>
            <a:r>
              <a:rPr lang="en-US" dirty="0" smtClean="0"/>
              <a:t>is extracted </a:t>
            </a:r>
            <a:r>
              <a:rPr lang="en-US" dirty="0"/>
              <a:t>by </a:t>
            </a:r>
            <a:r>
              <a:rPr lang="en-US" dirty="0" smtClean="0"/>
              <a:t>using fuzzy </a:t>
            </a:r>
            <a:r>
              <a:rPr lang="en-US" dirty="0"/>
              <a:t>color filter, virtual face model, </a:t>
            </a:r>
            <a:r>
              <a:rPr lang="en-US" dirty="0" smtClean="0"/>
              <a:t>and </a:t>
            </a:r>
            <a:r>
              <a:rPr lang="en-IN" dirty="0" smtClean="0"/>
              <a:t>histogram </a:t>
            </a:r>
            <a:r>
              <a:rPr lang="en-IN" dirty="0"/>
              <a:t>analysis </a:t>
            </a:r>
            <a:r>
              <a:rPr lang="en-IN" dirty="0" smtClean="0"/>
              <a:t>method</a:t>
            </a:r>
          </a:p>
          <a:p>
            <a:r>
              <a:rPr lang="en-US" dirty="0"/>
              <a:t>The features for emotion detection </a:t>
            </a:r>
            <a:r>
              <a:rPr lang="en-US" dirty="0" smtClean="0"/>
              <a:t>are extracted </a:t>
            </a:r>
            <a:r>
              <a:rPr lang="en-US" dirty="0"/>
              <a:t>from facial component in </a:t>
            </a:r>
            <a:r>
              <a:rPr lang="en-US" dirty="0" smtClean="0"/>
              <a:t>facial </a:t>
            </a:r>
            <a:r>
              <a:rPr lang="en-IN" dirty="0" smtClean="0"/>
              <a:t>feature </a:t>
            </a:r>
            <a:r>
              <a:rPr lang="en-IN" dirty="0"/>
              <a:t>extraction stage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2" y="1935921"/>
            <a:ext cx="4114800" cy="431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Facial Emotion Recognition by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Data Pre-processing.		4.Training.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Image Augmentation.		5.Validation.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Feature </a:t>
            </a:r>
            <a:r>
              <a:rPr lang="en-IN" dirty="0" smtClean="0"/>
              <a:t>Extraction.			6.Emotion Detection.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695408"/>
            <a:ext cx="10353761" cy="26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7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235131"/>
            <a:ext cx="11730445" cy="62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consists of 48x48 pixel grayscale images of faces. The faces have </a:t>
            </a:r>
            <a:r>
              <a:rPr lang="en-US" dirty="0" smtClean="0"/>
              <a:t>been categorized </a:t>
            </a:r>
            <a:r>
              <a:rPr lang="en-US" dirty="0"/>
              <a:t>into facial expression in to one of seven categories (0=Angry, </a:t>
            </a:r>
            <a:r>
              <a:rPr lang="en-US" dirty="0" smtClean="0"/>
              <a:t>1=Disgust, 2=Fear</a:t>
            </a:r>
            <a:r>
              <a:rPr lang="en-US" dirty="0"/>
              <a:t>, 3=Happy, 4=Sad, 5=Surprise, 6=Neutral).</a:t>
            </a:r>
          </a:p>
          <a:p>
            <a:r>
              <a:rPr lang="en-US" dirty="0"/>
              <a:t>The training set consists of 28,709 examples. The public test set used for </a:t>
            </a:r>
            <a:r>
              <a:rPr lang="en-US" dirty="0" smtClean="0"/>
              <a:t>the leaderboard </a:t>
            </a:r>
            <a:r>
              <a:rPr lang="en-US" dirty="0"/>
              <a:t>consists of 3,589 examples. The final test set, which was used to </a:t>
            </a:r>
            <a:r>
              <a:rPr lang="en-US" dirty="0" smtClean="0"/>
              <a:t>determine the </a:t>
            </a:r>
            <a:r>
              <a:rPr lang="en-US" dirty="0"/>
              <a:t>winner of the competition, consists of another 3,589 </a:t>
            </a:r>
            <a:r>
              <a:rPr lang="en-US" dirty="0" smtClean="0"/>
              <a:t>examples. This </a:t>
            </a:r>
            <a:r>
              <a:rPr lang="en-US" dirty="0"/>
              <a:t>dataset </a:t>
            </a:r>
            <a:r>
              <a:rPr lang="en-US" dirty="0" smtClean="0"/>
              <a:t>was prepared </a:t>
            </a:r>
            <a:r>
              <a:rPr lang="en-US" dirty="0"/>
              <a:t>by Pierre-Luc Carrier and Aaron Courville, as part of an ongoing </a:t>
            </a:r>
            <a:r>
              <a:rPr lang="en-US" dirty="0" smtClean="0"/>
              <a:t>research </a:t>
            </a:r>
            <a:r>
              <a:rPr lang="en-IN" dirty="0" smtClean="0"/>
              <a:t>project</a:t>
            </a:r>
            <a:r>
              <a:rPr lang="en-IN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96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Data </a:t>
            </a:r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fer2013.csv consists of three columns namely emotion, pixels and purpose.</a:t>
            </a:r>
          </a:p>
          <a:p>
            <a:pPr marL="0" indent="0">
              <a:buNone/>
            </a:pPr>
            <a:r>
              <a:rPr lang="en-US" dirty="0"/>
              <a:t>● The column in pixel first of all is stored in a list format.</a:t>
            </a:r>
          </a:p>
          <a:p>
            <a:pPr marL="0" indent="0">
              <a:buNone/>
            </a:pPr>
            <a:r>
              <a:rPr lang="en-US" dirty="0"/>
              <a:t>● Since computational complexity is high for computing pixel values in the range of</a:t>
            </a:r>
          </a:p>
          <a:p>
            <a:pPr marL="0" indent="0">
              <a:buNone/>
            </a:pPr>
            <a:r>
              <a:rPr lang="en-US" dirty="0"/>
              <a:t>(0-255), the data in pixel field is normalized to values between [0-1].</a:t>
            </a:r>
          </a:p>
          <a:p>
            <a:pPr marL="0" indent="0">
              <a:buNone/>
            </a:pPr>
            <a:r>
              <a:rPr lang="en-US" dirty="0"/>
              <a:t>● The face objects stored are reshaped and resized to the mentioned size of 48 X 48.</a:t>
            </a:r>
          </a:p>
          <a:p>
            <a:pPr marL="0" indent="0">
              <a:buNone/>
            </a:pPr>
            <a:r>
              <a:rPr lang="en-US" dirty="0"/>
              <a:t>● The respective emotion labels and their respective pixel values are stored in</a:t>
            </a:r>
          </a:p>
          <a:p>
            <a:pPr marL="0" indent="0">
              <a:buNone/>
            </a:pPr>
            <a:r>
              <a:rPr lang="en-IN" dirty="0"/>
              <a:t>objects.</a:t>
            </a:r>
          </a:p>
          <a:p>
            <a:pPr marL="0" indent="0">
              <a:buNone/>
            </a:pPr>
            <a:r>
              <a:rPr lang="en-US" dirty="0"/>
              <a:t>● We use scikit-learn’s train_test_split() function to split the dataset into training</a:t>
            </a:r>
          </a:p>
          <a:p>
            <a:pPr marL="0" indent="0">
              <a:buNone/>
            </a:pPr>
            <a:r>
              <a:rPr lang="en-US" dirty="0"/>
              <a:t>and testing data. The test_size being 0.2 meaning, 20% of data is for validation</a:t>
            </a:r>
          </a:p>
          <a:p>
            <a:pPr marL="0" indent="0">
              <a:buNone/>
            </a:pPr>
            <a:r>
              <a:rPr lang="en-US" dirty="0"/>
              <a:t>while 80% of the data will be trained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440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149</TotalTime>
  <Words>604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Facial Emotion Recognition with Facial Gestures</vt:lpstr>
      <vt:lpstr>Why Emotion Detection?</vt:lpstr>
      <vt:lpstr>Some Companies that make us of emotion detection...</vt:lpstr>
      <vt:lpstr>Emotion Expression Recognition Using SVM</vt:lpstr>
      <vt:lpstr>Facial Expression Detection using Fuzzy Classifier</vt:lpstr>
      <vt:lpstr>Facial Emotion Recognition by CNN</vt:lpstr>
      <vt:lpstr>PowerPoint Presentation</vt:lpstr>
      <vt:lpstr>Dataset Description</vt:lpstr>
      <vt:lpstr>Data Pre-processing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 with Facial Gestures</dc:title>
  <dc:creator>siddharth patel</dc:creator>
  <cp:lastModifiedBy>siddharth patel</cp:lastModifiedBy>
  <cp:revision>14</cp:revision>
  <dcterms:created xsi:type="dcterms:W3CDTF">2020-01-23T20:49:47Z</dcterms:created>
  <dcterms:modified xsi:type="dcterms:W3CDTF">2020-01-23T23:55:15Z</dcterms:modified>
</cp:coreProperties>
</file>