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310" r:id="rId22"/>
    <p:sldId id="312" r:id="rId23"/>
    <p:sldId id="311" r:id="rId24"/>
    <p:sldId id="280" r:id="rId25"/>
    <p:sldId id="287" r:id="rId26"/>
    <p:sldId id="281" r:id="rId27"/>
    <p:sldId id="282" r:id="rId28"/>
    <p:sldId id="314" r:id="rId29"/>
    <p:sldId id="318" r:id="rId30"/>
    <p:sldId id="320" r:id="rId31"/>
    <p:sldId id="322" r:id="rId32"/>
    <p:sldId id="323" r:id="rId33"/>
    <p:sldId id="324" r:id="rId34"/>
    <p:sldId id="327" r:id="rId35"/>
    <p:sldId id="328" r:id="rId36"/>
    <p:sldId id="330" r:id="rId37"/>
    <p:sldId id="331" r:id="rId38"/>
    <p:sldId id="2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6"/>
            <p14:sldId id="269"/>
            <p14:sldId id="267"/>
            <p14:sldId id="270"/>
            <p14:sldId id="271"/>
            <p14:sldId id="272"/>
            <p14:sldId id="273"/>
            <p14:sldId id="274"/>
            <p14:sldId id="310"/>
            <p14:sldId id="312"/>
            <p14:sldId id="311"/>
            <p14:sldId id="280"/>
            <p14:sldId id="287"/>
            <p14:sldId id="281"/>
            <p14:sldId id="282"/>
            <p14:sldId id="314"/>
            <p14:sldId id="318"/>
            <p14:sldId id="320"/>
            <p14:sldId id="322"/>
            <p14:sldId id="323"/>
            <p14:sldId id="324"/>
            <p14:sldId id="327"/>
            <p14:sldId id="328"/>
            <p14:sldId id="330"/>
            <p14:sldId id="33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/>
          <a:lstStyle/>
          <a:p>
            <a:r>
              <a:rPr lang="en-GB" b="1" dirty="0"/>
              <a:t>STOCK MARKET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2909"/>
            <a:ext cx="8825658" cy="3611418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</a:t>
            </a:r>
            <a:r>
              <a:rPr lang="en-IN" sz="5100" b="1" dirty="0"/>
              <a:t>GROUP-1</a:t>
            </a:r>
            <a:endParaRPr lang="en-IN" sz="5100" b="1" dirty="0"/>
          </a:p>
          <a:p>
            <a:br>
              <a:rPr lang="en-IN" dirty="0"/>
            </a:br>
            <a:r>
              <a:rPr lang="en-IN" b="1" dirty="0"/>
              <a:t> </a:t>
            </a:r>
            <a:br>
              <a:rPr lang="en-IN" dirty="0"/>
            </a:br>
            <a:r>
              <a:rPr lang="en-IN" b="1" u="sng" dirty="0"/>
              <a:t>TEAM MEMBERS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 MR. ANKUSH A GOWDA</a:t>
            </a:r>
            <a:endParaRPr lang="en-IN" dirty="0"/>
          </a:p>
          <a:p>
            <a:r>
              <a:rPr lang="en-IN" b="1" dirty="0"/>
              <a:t> MR. AJAY KUMAR</a:t>
            </a:r>
            <a:endParaRPr lang="en-IN" dirty="0"/>
          </a:p>
          <a:p>
            <a:r>
              <a:rPr lang="en-IN" b="1" dirty="0"/>
              <a:t> MR. HARSHA S</a:t>
            </a:r>
            <a:endParaRPr lang="en-IN" dirty="0"/>
          </a:p>
          <a:p>
            <a:r>
              <a:rPr lang="en-IN" b="1" dirty="0"/>
              <a:t> MR. HEMANTH G P</a:t>
            </a:r>
            <a:endParaRPr lang="en-IN" dirty="0"/>
          </a:p>
          <a:p>
            <a:r>
              <a:rPr lang="en-IN" b="1" dirty="0"/>
              <a:t> MS. HEMALATHA SURARAPU</a:t>
            </a:r>
            <a:endParaRPr lang="en-IN" dirty="0"/>
          </a:p>
          <a:p>
            <a:r>
              <a:rPr lang="en-IN" b="1" dirty="0"/>
              <a:t> MR. NACHIN H C</a:t>
            </a:r>
            <a:endParaRPr lang="en-IN" dirty="0"/>
          </a:p>
          <a:p>
            <a:r>
              <a:rPr lang="en-IN" b="1" dirty="0"/>
              <a:t> MRS. RAJYALAKSHMI VYASABHAGAVAN</a:t>
            </a:r>
            <a:endParaRPr lang="en-IN" dirty="0"/>
          </a:p>
          <a:p>
            <a:r>
              <a:rPr lang="en-IN" b="1" dirty="0"/>
              <a:t> MR. SHUBHAM BHALERAO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818" y="973668"/>
            <a:ext cx="8349673" cy="901314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018" y="3186544"/>
            <a:ext cx="8299595" cy="2833255"/>
          </a:xfrm>
        </p:spPr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This data contains 12 variables (</a:t>
            </a:r>
            <a:r>
              <a:rPr lang="en-GB" b="1" dirty="0" err="1"/>
              <a:t>prev</a:t>
            </a:r>
            <a:r>
              <a:rPr lang="en-GB" b="1" dirty="0"/>
              <a:t> close, high, open, low, close,  VWAP….)</a:t>
            </a:r>
            <a:endParaRPr lang="en-GB" b="1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Now we can explore various visualization to understand the data.</a:t>
            </a:r>
            <a:endParaRPr lang="en-GB" b="1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60" y="974090"/>
            <a:ext cx="6762750" cy="706755"/>
          </a:xfrm>
        </p:spPr>
        <p:txBody>
          <a:bodyPr/>
          <a:lstStyle/>
          <a:p>
            <a:pPr algn="ctr"/>
            <a:r>
              <a:rPr lang="en-IN" b="1" u="sng"/>
              <a:t>HEAT MAP</a:t>
            </a:r>
            <a:r>
              <a:rPr lang="en-US" altLang="en-IN" b="1" u="sng"/>
              <a:t> FOR CORRELATION</a:t>
            </a:r>
            <a:endParaRPr lang="en-US" alt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436" y="2603500"/>
            <a:ext cx="5043055" cy="34163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we observe from scatter plot and heat map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 err="1"/>
              <a:t>Prev</a:t>
            </a:r>
            <a:r>
              <a:rPr lang="en-GB" dirty="0"/>
              <a:t> Close, open, High, Low, Last, Close, VWAP   is highly co related with each other.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Volume is highly correlated with Turn over, Deliverable Volume.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Trades is moderately correlated with volume , Turnover , Deliverable volume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Deliverable Volume is highly co related with Volume , Turnover and moderately with Trades.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%Deliverable Volume is moderately co related with Deliverable Volume</a:t>
            </a:r>
            <a:endParaRPr lang="en-GB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466109"/>
            <a:ext cx="4618183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ym typeface="+mn-ea"/>
              </a:rPr>
              <a:t>DATA  PRE-PROCESSING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7252970" y="43478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o"/>
            </a:pPr>
            <a:r>
              <a:rPr lang="en-US"/>
              <a:t>we are considering columns Open,High,Low,Close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5065" y="2482215"/>
            <a:ext cx="540321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653540"/>
            <a:ext cx="8761730" cy="537210"/>
          </a:xfrm>
        </p:spPr>
        <p:txBody>
          <a:bodyPr/>
          <a:lstStyle/>
          <a:p>
            <a:pPr algn="ctr"/>
            <a:r>
              <a:rPr lang="en-IN" b="1" u="sng" dirty="0"/>
              <a:t>HISTOGRAM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15" name="Text Box 14"/>
          <p:cNvSpPr txBox="1"/>
          <p:nvPr/>
        </p:nvSpPr>
        <p:spPr>
          <a:xfrm>
            <a:off x="1155065" y="6346825"/>
            <a:ext cx="809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Open,High,Low,Close </a:t>
            </a:r>
            <a:r>
              <a:rPr lang="en-US"/>
              <a:t>is not normally distributed.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1870" y="2420620"/>
            <a:ext cx="2889885" cy="37820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7915" y="2603500"/>
            <a:ext cx="246951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BOX PLOT</a:t>
            </a:r>
            <a:endParaRPr lang="en-US" u="sng"/>
          </a:p>
        </p:txBody>
      </p:sp>
      <p:sp>
        <p:nvSpPr>
          <p:cNvPr id="14" name="Text Box 13"/>
          <p:cNvSpPr txBox="1"/>
          <p:nvPr/>
        </p:nvSpPr>
        <p:spPr>
          <a:xfrm>
            <a:off x="1155065" y="6092190"/>
            <a:ext cx="5612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There are no outliers in </a:t>
            </a:r>
            <a:r>
              <a:rPr lang="en-US">
                <a:sym typeface="+mn-ea"/>
              </a:rPr>
              <a:t>Open,High,Low,Close.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9205" y="2603500"/>
            <a:ext cx="2075815" cy="3416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40" y="2603500"/>
            <a:ext cx="204724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LINE PLOT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7261225" y="376936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we can see trend is increasing over the time.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91615" y="2599055"/>
            <a:ext cx="496443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LAG PLOT</a:t>
            </a:r>
            <a:endParaRPr lang="en-US" u="sng"/>
          </a:p>
        </p:txBody>
      </p:sp>
      <p:sp>
        <p:nvSpPr>
          <p:cNvPr id="17" name="Text Box 16"/>
          <p:cNvSpPr txBox="1"/>
          <p:nvPr/>
        </p:nvSpPr>
        <p:spPr>
          <a:xfrm>
            <a:off x="1155065" y="6127750"/>
            <a:ext cx="989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From lag_plot,we can visualize the autocorrelation structure of the time series data.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feature it suggests a strong positive autocorrelation.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7915" y="516763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1045" y="2603500"/>
            <a:ext cx="2358390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840" y="2603500"/>
            <a:ext cx="24320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/>
              <a:t>TIME SERIES DECOMPOSITION PLOT </a:t>
            </a:r>
            <a:endParaRPr lang="en-US" sz="4000" u="sng"/>
          </a:p>
        </p:txBody>
      </p:sp>
      <p:sp>
        <p:nvSpPr>
          <p:cNvPr id="14" name="Text Box 13"/>
          <p:cNvSpPr txBox="1"/>
          <p:nvPr/>
        </p:nvSpPr>
        <p:spPr>
          <a:xfrm>
            <a:off x="7474585" y="3853815"/>
            <a:ext cx="3557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From close Trend is increasing in close.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Seasonality ranges between -2.5 to 2.5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see some residual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605405"/>
            <a:ext cx="548005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ACF &amp; PACF PLOT FOR OPEN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155065" y="5839460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Lag is constant in auto corelation and </a:t>
            </a:r>
            <a:r>
              <a:rPr lang="en-US">
                <a:sym typeface="+mn-ea"/>
              </a:rPr>
              <a:t>correlation is 1.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78880" y="5839460"/>
            <a:ext cx="465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At lag=1 we see 1 is optimal correlation.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3675" y="2478405"/>
            <a:ext cx="3883025" cy="3057525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478405"/>
            <a:ext cx="3945255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ACF &amp; PACF PLOT FOR HIGH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155065" y="5839460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Lag is constant in auto corelation and </a:t>
            </a:r>
            <a:r>
              <a:rPr lang="en-US">
                <a:sym typeface="+mn-ea"/>
              </a:rPr>
              <a:t>correlation is 1.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78880" y="5839460"/>
            <a:ext cx="465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At lag=1 we see 1 is optimal correlation.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4955" y="2691765"/>
            <a:ext cx="3990975" cy="32385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8920" y="2691765"/>
            <a:ext cx="40957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773" y="1487054"/>
            <a:ext cx="8761413" cy="720436"/>
          </a:xfrm>
        </p:spPr>
        <p:txBody>
          <a:bodyPr/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b="1" dirty="0"/>
          </a:p>
          <a:p>
            <a:pPr fontAlgn="base"/>
            <a:endParaRPr lang="en-GB" b="1" dirty="0"/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r>
              <a:rPr lang="en-GB" sz="2400" b="1" dirty="0"/>
              <a:t>In stock market it is difficult for the traders to make a decision for  TCS company  he/she should invest based on the past  value of the stock.</a:t>
            </a:r>
            <a:br>
              <a:rPr lang="en-GB" sz="2400" b="1" dirty="0"/>
            </a:b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ACF &amp; PACF PLOT FOR LOW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155065" y="5839460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Lag is constant in auto corelation and </a:t>
            </a:r>
            <a:r>
              <a:rPr lang="en-US">
                <a:sym typeface="+mn-ea"/>
              </a:rPr>
              <a:t>correlation is 1.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78880" y="5839460"/>
            <a:ext cx="465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At lag=1 we see 1 is optimal correlation.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04950" y="2701290"/>
            <a:ext cx="4124325" cy="3219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310" y="2706370"/>
            <a:ext cx="41529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ACF &amp; PACF PLOT FOR CLOSE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155065" y="5839460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Lag is constant in auto corelation and </a:t>
            </a:r>
            <a:r>
              <a:rPr lang="en-US">
                <a:sym typeface="+mn-ea"/>
              </a:rPr>
              <a:t>correlation is 1.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78880" y="5839460"/>
            <a:ext cx="465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At lag=1 we see 1 is optimal correlation.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3525" y="2696845"/>
            <a:ext cx="4067175" cy="32289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280" y="2691765"/>
            <a:ext cx="412432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u="sng" dirty="0"/>
              <a:t>PRE-PROCESSING</a:t>
            </a:r>
            <a:endParaRPr lang="en-US" alt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57" y="3441700"/>
            <a:ext cx="10350380" cy="3416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By performing </a:t>
            </a:r>
            <a:r>
              <a:rPr lang="en-IN" dirty="0"/>
              <a:t>augmented dicky fuller test(ADF).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At 95% confidence interval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&lt; 0.05 data is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&gt; 0.05 data is not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08025" y="2484120"/>
            <a:ext cx="521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u="sng" dirty="0">
                <a:sym typeface="+mn-ea"/>
              </a:rPr>
              <a:t>CHECKING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STATIONARITY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OF THE DATA</a:t>
            </a:r>
            <a:endParaRPr lang="en-IN" sz="2400" u="sng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/>
              <a:t>CHECKING</a:t>
            </a:r>
            <a:r>
              <a:rPr lang="en-GB" b="1" u="sng"/>
              <a:t> </a:t>
            </a:r>
            <a:r>
              <a:rPr lang="en-GB" u="sng"/>
              <a:t>STATIONARITY</a:t>
            </a:r>
            <a:r>
              <a:rPr lang="en-GB" b="1" u="sng"/>
              <a:t> </a:t>
            </a:r>
            <a:r>
              <a:rPr lang="en-GB" u="sng"/>
              <a:t>OF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75" y="2454275"/>
            <a:ext cx="8347075" cy="3937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7640" y="648970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defining the code to check and plot stationarity of data.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CHECKING</a:t>
            </a:r>
            <a:r>
              <a:rPr lang="en-GB" b="1" u="sng" dirty="0"/>
              <a:t> </a:t>
            </a:r>
            <a:r>
              <a:rPr lang="en-GB" u="sng" dirty="0"/>
              <a:t>STATIONARITY</a:t>
            </a:r>
            <a:r>
              <a:rPr lang="en-GB" b="1" u="sng" dirty="0"/>
              <a:t> </a:t>
            </a:r>
            <a:r>
              <a:rPr lang="en-GB" u="sng" dirty="0"/>
              <a:t>OF THE DATA</a:t>
            </a:r>
            <a:endParaRPr lang="en-US" altLang="en-GB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531495" y="5894070"/>
            <a:ext cx="8241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 sz="2000"/>
              <a:t>Without transforming the data </a:t>
            </a:r>
            <a:r>
              <a:rPr lang="en-US" sz="2000">
                <a:sym typeface="+mn-ea"/>
              </a:rPr>
              <a:t>Open,High,Low,Close,</a:t>
            </a:r>
            <a:endParaRPr lang="en-US" sz="2000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greater than 0.05.Hence data is not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cross verified by plotting it.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3002280"/>
            <a:ext cx="4824730" cy="2618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3002280"/>
            <a:ext cx="226695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3021330"/>
            <a:ext cx="2305050" cy="1123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4370070"/>
            <a:ext cx="2371725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5" y="4370070"/>
            <a:ext cx="2209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DIFFERENCING</a:t>
            </a:r>
            <a:endParaRPr lang="en-IN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619760" y="5876925"/>
            <a:ext cx="74409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>
                <a:sym typeface="+mn-ea"/>
              </a:rPr>
              <a:t>By differencing the data for </a:t>
            </a:r>
            <a:r>
              <a:rPr lang="en-US">
                <a:sym typeface="+mn-ea"/>
              </a:rPr>
              <a:t>Open,High,Low,Close,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less than 0.05.Hence data is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cross verified by plotting it.</a:t>
            </a:r>
            <a:endParaRPr lang="en-US"/>
          </a:p>
          <a:p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988310"/>
            <a:ext cx="4824730" cy="264541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5160" y="2988310"/>
            <a:ext cx="2352675" cy="1114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35" y="2988310"/>
            <a:ext cx="2305050" cy="1114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05" y="4481195"/>
            <a:ext cx="2266950" cy="11525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835" y="4585970"/>
            <a:ext cx="23145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ACF &amp; PACF FOR STATIONARY DATA</a:t>
            </a:r>
            <a:r>
              <a:rPr lang="en-US" altLang="en-GB" u="sng" dirty="0"/>
              <a:t>(Close)</a:t>
            </a:r>
            <a:endParaRPr lang="en-US" altLang="en-GB" u="sng" dirty="0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0" y="4184015"/>
            <a:ext cx="146050" cy="254000"/>
          </a:xfrm>
        </p:spPr>
      </p:pic>
      <p:sp>
        <p:nvSpPr>
          <p:cNvPr id="8" name="AutoShape 3" descr="data:image/png;base64,iVBORw0KGgoAAAANSUhEUgAAAjgAAAGxCAYAAABvIsx7AAAAOXRFWHRTb2Z0d2FyZQBNYXRwbG90bGliIHZlcnNpb24zLjUuMiwgaHR0cHM6Ly9tYXRwbG90bGliLm9yZy8qNh9FAAAACXBIWXMAAA9hAAAPYQGoP6dpAAA9XklEQVR4nO3deXhU1eH/8c8QkglbhiVkkxgisgeQRSCxCCIEUFSsZXGJ2CIWlVqMPqXRooCtEdtaF8SlRRGlgIpU/ApoUNYvgRIEQeRLUUECJAQQJoiQQDi/P/gxZZhsEzJZDu/X89wH5s65Z865Z+beT+4y4zDGGAEAAFikTnU3AAAAoLIRcAAAgHUIOAAAwDoEHAAAYB0CDgAAsA4BBwAAWIeAAwAArEPAAQAA1iHgAAAA6xBwgEvAiy++KIfDoYSEhIuqZ/HixZo8eXLlNKqG2717txwOh2bNmuX3svv379fkyZO1efNmn+cmT54sh8Nx8Q0EUCoCDnAJeOONNyRJ27Zt0/r16ytcz+LFizVlypTKapa19u/frylTphQbcO69915lZmZWfaOASwwBB7BcVlaWvvzyS914442SpJkzZ1ZziwLrp59+Kna+MUYnTpyo4tb4atGihXr37l3dzQCsR8ABLHcu0DzzzDNKSkrSvHnzvELAihUr5HA4tGLFCq/lLjxFc8899+jll1+WJDkcDs+0e/duSdLJkyeVlpam+Ph4hYSE6LLLLtODDz6oo0eP+rTpn//8pxITE9WwYUM1bNhQV111lU/weuONN9SlSxeFhoaqadOmuvXWW7V9+3avMvfcc48aNmyorVu3Kjk5WY0aNdL111/vaeP48eP16quvqn379nI6nXrrrbckSTt37tQdd9yhiIgIOZ1OtW/f3tO30nzzzTf65S9/qdatW6t+/fq67LLLdNNNN2nr1q1e6/Pqq6+WJP3yl7/0rKdzp/aKO0V15swZPfvss2rXrp2cTqciIiJ09913a+/evV7l+vXrp4SEBG3YsEF9+vRR/fr1dcUVV+iZZ57RmTNnymw/cCkh4AAWO3HihObOnaurr75aCQkJ+tWvfqVjx47pvffe87uuSZMm6Re/+IUkKTMz0zNFR0fLGKNhw4bpL3/5i1JSUvTxxx8rNTVVb731lvr376+CggJPPU888YTuvPNOxcTEaNasWVq4cKFGjx6t77//3lMmPT1dY8aMUceOHfXBBx/ohRde0JYtW5SYmKidO3d6tauwsFA333yz+vfvrw8//NDrFNq//vUvvfLKK3riiSf0ySefqE+fPvr666919dVX66uvvtJf//pX/c///I9uvPFGPfTQQ2Weftu/f7+aNWumZ555RkuXLtXLL7+sunXrqlevXtqxY4ckqVu3bnrzzTclSX/4wx886+nee+8tsd77779fEydO1MCBA7Vo0SI99dRTWrp0qZKSknTo0CGvsrm5ubrzzjt11113adGiRRoyZIjS0tL0zjvvlNp24JJjAFhr9uzZRpJ59dVXjTHGHDt2zDRs2ND06dPHU2b58uVGklm+fLnXsrt27TKSzJtvvumZ9+CDD5riNhtLly41ksyzzz7rNX/+/PlGknn99deNMcZ89913JigoyNx5550ltvnIkSOmXr165oYbbvCav2fPHuN0Os0dd9zhmTd69Ggjybzxxhs+9UgyLpfL/PDDD17zBw0aZFq0aGHcbrfX/PHjx5vQ0FBP+eL6f6HTp0+bwsJC07p1a/Pwww975m/YsKHEZZ988kmvdbh9+3YjyTzwwANe5davX28kmccee8wzr2/fvkaSWb9+vVfZDh06mEGDBpXYTuBSxBEcwGIzZ85UvXr1NGrUKElSw4YNNXz4cK1evdrnSMjF+PzzzyWdPWV0vuHDh6tBgwb67LPPJEkZGRkqKirSgw8+WGJdmZmZOnHihE9dsbGx6t+/v6eu8912223F1tW/f381adLE8/jkyZP67LPPdOutt6p+/fo6ffq0Z7rhhht08uRJrVu3rsS2nT59Wk8//bQ6dOigkJAQ1a1bVyEhIdq5c6fP6bPyWr58uSTfddezZ0+1b9/ep79RUVHq2bOn17zOnTt7HQEDwCkqwFrffPONVq1apRtvvFHGGB09elRHjx71nGY6d2dVZTh8+LDq1q2r5s2be813OByKiorS4cOHJUkHDx6UdPZC29LqkqTo6Gif52JiYjzPn1O/fn2FhYUVW9eFdRw+fFinT5/WSy+9pODgYK/phhtukCSfU0LnS01N1aRJkzRs2DB99NFHWr9+vTZs2KAuXbpU+AJmf/vbrFkzn3JOp7NGXEAN1CR1q7sBAALjjTfekDFG77//vt5//32f59966y398Y9/VGhoqCR5XScjlb6jv1CzZs10+vRpHTx40CvkGGOUm5vruej23HN79+5VbGxsiXVJUk5Ojs9z+/fvV3h4uNe80r5T5sLnmjRpoqCgIKWkpJR4FCk+Pr7E+t555x3dfffdevrpp73mHzp0SI0bNy5xudKc398Lg19x/QVQPhzBASxUVFSkt956S61atdLy5ct9pkceeUQ5OTlasmSJWrZsKUnasmWLVx2LFi3yqdfpdEqSz9GCc3cuXXih64IFC3T8+HHP88nJyQoKCtIrr7xSYtsTExNVr149n7r27t2rzz//3FNXRdSvX1/XXXedNm3apM6dO6tHjx4+U3FHSM5xOByedXDOxx9/rH379nnNK2k9Fad///6SfNfdhg0btH379ovqL3Ap4wgOYKElS5Zo//79mjZtmvr16+fzfEJCgqZPn66ZM2dq6NChGjBggNLT09WkSRPFxcXps88+0wcffOCzXKdOnSRJ06ZN05AhQxQUFKTOnTtr4MCBGjRokCZOnKj8/Hxdc8012rJli5588kl17dpVKSkpkqSWLVvqscce01NPPaUTJ07o9ttvl8vl0tdff61Dhw5pypQpaty4sSZNmqTHHntMd999t26//XYdPnxYU6ZMUWhoqJ588smLWjcvvPCCfvazn6lPnz66//771bJlSx07dkzffPONPvroI8/1RMUZOnSoZs2apXbt2qlz587auHGj/vznP/sceWnVqpXq1aunOXPmqH379mrYsKFiYmIUExPjU2fbtm1133336aWXXlKdOnU0ZMgQ7d69W5MmTVJsbKwefvjhi+ovcMmq5oucAQTAsGHDTEhIiMnLyyuxzKhRo0zdunVNbm6uycnJMb/4xS9M06ZNjcvlMnfddZfJysryuROooKDA3HvvvaZ58+bG4XAYSWbXrl3GGGNOnDhhJk6caOLi4kxwcLCJjo42999/vzly5IjPa8+ePdtcffXVJjQ01DRs2NB07drV546jf/zjH6Zz584mJCTEuFwuc8stt5ht27Z5lRk9erRp0KBBsf2TZB588MFin9u1a5f51a9+ZS677DITHBxsmjdvbpKSkswf//hHrzIX9v/IkSNmzJgxJiIiwtSvX9/87Gc/M6tXrzZ9+/Y1ffv29XqNuXPnmnbt2png4GAjyTz55JPGGN+7qIwxpqioyEybNs20adPGBAcHm/DwcHPXXXeZ7Oxsr3J9+/Y1HTt29OnP6NGjTVxcXLF9BS5VDmOMqc6ABQAAUNm4BgcAAFiHgAMAAKxDwAEAANYJaMBZtWqVbrrpJsXExMjhcOhf//pXmcusXLlS3bt3V2hoqK644gq9+uqrPmUWLFigDh06yOl0qkOHDlq4cGEAWg8AAGqrgAac48ePq0uXLpo+fXq5yu/atUs33HCD+vTpo02bNumxxx7TQw89pAULFnjKZGZmauTIkUpJSdGXX36plJQUjRgxQuvXrw9UNwAAQC1TZXdRORwOLVy4UMOGDSuxzMSJE7Vo0SKv33QZN26cvvzyS2VmZkqSRo4cqfz8fC1ZssRTZvDgwWrSpInmzp0bsPYDAIDao0Z90V9mZqaSk5O95g0aNEgzZ87UqVOnFBwcrMzMTJ8vvho0aJCef/75EustKCjw+hr6M2fO6IcfflCzZs1K/Zp3AABQcxhjdOzYMcXExKhOndJPQtWogJObm6vIyEiveZGRkTp9+rQOHTqk6OjoEsvk5uaWWG96erqmTJkSkDYDAICqlZ2dXeqP9ko1LOBIvj+Od+4M2vnziytT2pGYtLQ0paameh673W5dfvnlys7OLvFXiP3xt4z/aNba3So643u2L6iOQ/cktdTDA9tc9OsAAHApy8/PV2xsrBo1alRm2RoVcKKionyOxOTl5alu3bqeH8ArqcyFR3XO53Q6fX4gT5LCwsIqJeDc3be93so6oDrFXM3kcEij+7ZXWFiDi34dAADge6CjODXqe3ASExOVkZHhNe/TTz9Vjx49FBwcXGqZpKSkKmvnheLDG2jabZ1V57z1HeRwqI5DmnZbZ7UMJ9wAAFCVAnoE58cff9Q333zjebxr1y5t3rxZTZs21eWXX660tDTt27dPs2fPlnT2jqnp06crNTVVY8eOVWZmpmbOnOl1d9Rvf/tbXXvttZo2bZpuueUWffjhh1q2bJnWrFkTyK6UaXiPWCVcFqYhL5xtxy9/1lJ39Yoj3AAAUA0CegQnKytLXbt2VdeuXSVJqamp6tq1q5544glJUk5Ojvbs2eMpHx8fr8WLF2vFihW66qqr9NRTT+nFF1/Ubbfd5imTlJSkefPm6c0331Tnzp01a9YszZ8/X7169QpkV8olrtl/w0zqwDaEGwAAqskl+Wvi+fn5crlccrvdlXINzjk/FZ5Whyc+kSR9PXWQ6ofUqEucAACo1fzZf9eoa3AAAAAqAwEHAABYh4ADAACsQ8ABAADWIeAAAADrEHAAAIB1CDgAAMA6BBwAAGAdAg4AALAOAQcAAFiHgAMAAKxDwAEAANYh4AAAAOsQcAAAgHUIOAAAwDoEHAAAYB0CDgAAsA4BBwAAWIeAAwAArEPAAQAA1iHgAAAA6xBwAACAdQg4AADAOgQcAABgHQIOAACwDgEHAABYh4ADAACsQ8ABAADWIeAAAADrEHAAAIB1CDgAAMA6BBwAAGAdAg4AALAOAQcAAFiHgAMAAKxTJQFnxowZio+PV2hoqLp3767Vq1eXWPaee+6Rw+HwmTp27OgpM2vWrGLLnDx5siq6AwAAariAB5z58+drwoQJevzxx7Vp0yb16dNHQ4YM0Z49e4ot/8ILLygnJ8czZWdnq2nTpho+fLhXubCwMK9yOTk5Cg0NDXR3AABALRDwgPPcc89pzJgxuvfee9W+fXs9//zzio2N1SuvvFJseZfLpaioKM+UlZWlI0eO6Je//KVXOYfD4VUuKioq0F0BAAC1READTmFhoTZu3Kjk5GSv+cnJyVq7dm256pg5c6YGDBiguLg4r/k//vij4uLi1KJFCw0dOlSbNm0qsY6CggLl5+d7TQAAwF4BDTiHDh1SUVGRIiMjveZHRkYqNze3zOVzcnK0ZMkS3XvvvV7z27Vrp1mzZmnRokWaO3euQkNDdc0112jnzp3F1pOeni6Xy+WZYmNjK94pAABQ41XJRcYOh8PrsTHGZ15xZs2apcaNG2vYsGFe83v37q277rpLXbp0UZ8+ffTuu++qTZs2eumll4qtJy0tTW632zNlZ2dXuC8AAKDmqxvIysPDwxUUFORztCYvL8/nqM6FjDF64403lJKSopCQkFLL1qlTR1dffXWJR3CcTqecTqd/jQcAALVWQI/ghISEqHv37srIyPCan5GRoaSkpFKXXblypb755huNGTOmzNcxxmjz5s2Kjo6+qPYCAAA7BPQIjiSlpqYqJSVFPXr0UGJiol5//XXt2bNH48aNk3T29NG+ffs0e/Zsr+VmzpypXr16KSEhwafOKVOmqHfv3mrdurXy8/P14osvavPmzXr55ZcD3R0AAFALBDzgjBw5UocPH9bUqVOVk5OjhIQELV682HNXVE5Ojs934rjdbi1YsEAvvPBCsXUePXpU9913n3Jzc+VyudS1a1etWrVKPXv2DHR3AABALeAwxpjqbkRVy8/Pl8vlktvtVlhYWKXV+1PhaXV44hNJ0tdTB6l+SMDzIwAAlwx/9t/8FhUAALAOAQcAAFiHgAMAAKxDwAEAANYh4AAAAOsQcAAAgHUIOAAAwDoEHAAAYB0CDgAAsA4BBwAAWIeAAwAArEPAAQAA1iHgAAAA6xBwAACAdQg4AADAOgQcAABgHQIOAACwDgEHAABYh4ADAACsQ8ABAADWIeAAAADrEHAAAIB1CDgAAMA6BBwAAGAdAg4AALAOAQcAAFiHgAMAAKxDwAEAANYh4AAAAOsQcAAAgHUIOAAAwDoEHAAAYB0CDgAAsA4BBwAAWIeAAwAArFMlAWfGjBmKj49XaGiounfvrtWrV5dYdsWKFXI4HD7T//3f/3mVW7BggTp06CCn06kOHTpo4cKFge4GAACoJQIecObPn68JEybo8ccf16ZNm9SnTx8NGTJEe/bsKXW5HTt2KCcnxzO1bt3a81xmZqZGjhyplJQUffnll0pJSdGIESO0fv36QHcHAADUAg5jjAnkC/Tq1UvdunXTK6+84pnXvn17DRs2TOnp6T7lV6xYoeuuu05HjhxR48aNi61z5MiRys/P15IlSzzzBg8erCZNmmju3Llltik/P18ul0tut1thYWH+d6oEPxWeVocnPpEkfT11kOqH1K20ugEAuNT5s/8O6BGcwsJCbdy4UcnJyV7zk5OTtXbt2lKX7dq1q6Kjo3X99ddr+fLlXs9lZmb61Dlo0KAS6ywoKFB+fr7XBAAA7BXQgHPo0CEVFRUpMjLSa35kZKRyc3OLXSY6Olqvv/66FixYoA8++EBt27bV9ddfr1WrVnnK5Obm+lVnenq6XC6XZ4qNjb3IngEAgJqsSs6hOBwOr8fGGJ9557Rt21Zt27b1PE5MTFR2drb+8pe/6Nprr61QnWlpaUpNTfU8zs/PJ+QAAGCxgB7BCQ8PV1BQkM+Rlby8PJ8jMKXp3bu3du7c6XkcFRXlV51Op1NhYWFeEwAAsFdAA05ISIi6d++ujIwMr/kZGRlKSkoqdz2bNm1SdHS053FiYqJPnZ9++qlfdQIAAHsF/BRVamqqUlJS1KNHDyUmJur111/Xnj17NG7cOElnTx/t27dPs2fPliQ9//zzatmypTp27KjCwkK98847WrBggRYsWOCp87e//a2uvfZaTZs2Tbfccos+/PBDLVu2TGvWrAl0dwAAQC0Q8IAzcuRIHT58WFOnTlVOTo4SEhK0ePFixcXFSZJycnK8vhOnsLBQjz76qPbt26d69eqpY8eO+vjjj3XDDTd4yiQlJWnevHn6wx/+oEmTJqlVq1aaP3++evXqFejuAACAWiDg34NTE/E9OAAA1D415ntwAAAAqgMBBwAAWIeAAwAArEPAAQAA1iHgAAAA6xBwAACAdQg4AADAOgQcAABgHQIOAACwDgEHAABYh4ADAACsQ8ABAADWIeAAAADrEHAAAIB1CDgAAMA6BBwAAGAdAg4AALAOAQcAAFiHgAMAAKxDwAEAANYh4AAAAOsQcAAAgHUIOAAAwDoEHAAAYB0CDgAAsA4BBwAAWIeAAwAArEPAAQAA1iHgAAAA6xBwAACAdQg4AADAOgQcAABgHQIOAACwDgEHAABYh4ADAACsUyUBZ8aMGYqPj1doaKi6d++u1atXl1j2gw8+0MCBA9W8eXOFhYUpMTFRn3zyiVeZWbNmyeFw+EwnT54MdFcAAEAtEPCAM3/+fE2YMEGPP/64Nm3apD59+mjIkCHas2dPseVXrVqlgQMHavHixdq4caOuu+463XTTTdq0aZNXubCwMOXk5HhNoaGhge4OAACoBeoG+gWee+45jRkzRvfee68k6fnnn9cnn3yiV155Renp6T7ln3/+ea/HTz/9tD788EN99NFH6tq1q2e+w+FQVFRUQNsOAABqp4AewSksLNTGjRuVnJzsNT85OVlr164tVx1nzpzRsWPH1LRpU6/5P/74o+Li4tSiRQsNHTrU5wjP+QoKCpSfn+81AQAAewU04Bw6dEhFRUWKjIz0mh8ZGanc3Nxy1fHXv/5Vx48f14gRIzzz2rVrp1mzZmnRokWaO3euQkNDdc0112jnzp3F1pGeni6Xy+WZYmNjK94pAABQ41XJRcYOh8PrsTHGZ15x5s6dq8mTJ2v+/PmKiIjwzO/du7fuuusudenSRX369NG7776rNm3a6KWXXiq2nrS0NLndbs+UnZ19cR0CAAA1WkCvwQkPD1dQUJDP0Zq8vDyfozoXmj9/vsaMGaP33ntPAwYMKLVsnTp1dPXVV5d4BMfpdMrpdPrXeAAAUGsF9AhOSEiIunfvroyMDK/5GRkZSkpKKnG5uXPn6p577tE///lP3XjjjWW+jjFGmzdvVnR09EW3GQAA1H4Bv4sqNTVVKSkp6tGjhxITE/X6669rz549GjdunKSzp4/27dun2bNnSzobbu6++2698MIL6t27t+foT7169eRyuSRJU6ZMUe/evdW6dWvl5+frxRdf1ObNm/Xyyy8HujsAAKAWCHjAGTlypA4fPqypU6cqJydHCQkJWrx4seLi4iRJOTk5Xt+J89prr+n06dN68MEH9eCDD3rmjx49WrNmzZIkHT16VPfdd59yc3PlcrnUtWtXrVq1Sj179gx0dwAAQC3gMMaY6m5EVcvPz5fL5ZLb7VZYWFil1ftT4Wl1eOLsty5/PXWQ6ocEPD8CAHDJ8Gf/zW9RAQAA6xBwAACAdQg4AADAOgQcAABgHQIOAACwDgEHAABYh4ADAACsQ8ABAADWIeAAAADrEHAAAIB1CDgAAMA6BBwAAGAdAg4AALAOAQcAAFiHgAMAAKxDwAEAANYh4AAAAOsQcAAAgHUIOAAAwDoEHAAAYB0CDgAAsA4BBwAAWIeAAwAArEPAAQAA1iHgAAAA6xBwAACAdQg4AADAOgQcAABgnbrV3QAAqOl2HTqud7OytffICbVoUk8jesQqPrxBdTcLQCkIOABQinezsvX7BVvkcDhkjJHD4dBrK7/VtNs6a3iP2OpuHoAScIoKAEqw69Bx/X7BFp0xUtEZ4/XvxAVbtPvQ8epuIoASEHAAoATvZmXL4XAU+5zD4dD8rOwqbhGA8uIUFQCUYO+REzLGFPucMUZ7j5yo4hb9F9cFAaUj4FShrXvdOn3mTHU3A2UofndW9fYfPaHPt+cp71iBIho51b99hGIa16vuZtVKJWSUMtWtU/zRm/Of3/j9kYpVXqKyG/v5/+Vpxopv5fj/pR2SXl35rR7o10r920VUcntqh4qOsVRzPvNV7WLWWVkaOIPUMcYVuBcoBwJOFTp5ukini6r2o5TjPqEVOw7q4I8Fat7QqX5tmyvaxU6ypluxI0+vr/7Oawe2cPM+/fraK9S3zaW5A6sOfVqH61+b9xX7nJF0bevmKjxdtX+05LhPaMaKb2XMf3fM5/6dseJbXdm8kaJcoVXapopi+1R+tW1d1YS/5Qk4FituJ/nRlv2VvpOsbR+8yhDIPue4T+j11d8VuwN7bdV3ahsZVm07sKoY65r0fop21dOvr71Cr636zvPXbh3H2fH49bVXVMs4rNhx0POZvpBD0vIdebq95+VV3Cr/VdX2yQasq4qpkoAzY8YM/fnPf1ZOTo46duyo559/Xn369Cmx/MqVK5Wamqpt27YpJiZGv/vd7zRu3DivMgsWLNCkSZP07bffqlWrVvrTn/6kW2+9NdBdqVQ27CSr4oNXk3Z4UuD7XNEdWKDXU1WMdU3ckPdtE6GWzRro9x9slSQNTojSwPZR1RYyD/5YUOIpFfP/n6/panKIrwr+fFZr8rqqadvmCwU84MyfP18TJkzQjBkzdM011+i1117TkCFD9PXXX+vyy3030rt27dINN9ygsWPH6p133tH//u//6oEHHlDz5s112223SZIyMzM1cuRIPfXUU7r11lu1cOFCjRgxQmvWrFGvXr3K3bafCk+rbuHpSuvrT+fV9VMx9Z489d9TVKt3HtSba3f7bMh/lRSvn7UOv+i2LNt+oNSdZMb2XA3v7vsdHrn5J7V650Ed/rFQzRqGqE/r5ooKK/7Dk5t/stQPXstmDRRZwrLlFej15K+q6POB/JOl7sAO5J/UyVNFXvMrup7KO94X0++qeA1/+fM+l6TG9YI9/7+5c4ycwUE+Y1BVmtQPLvWz3aR+cLW1rbwqun2ygb+f1Zq6rsrqR906jmL3gxfLnzodpqRbBCpJr1691K1bN73yyiueee3bt9ewYcOUnp7uU37ixIlatGiRtm/f7pk3btw4ffnll8rMzJQkjRw5Uvn5+VqyZImnzODBg9WkSRPNnTvXp86CggIVFPz3r5r8/HzFxsYqdsK7quOsXyn9BAAAgXWm4CdlPz9CbrdbYWFhpZYN6PfgFBYWauPGjUpOTvaan5ycrLVr1xa7TGZmpk/5QYMGKSsrS6dOnSq1TEl1pqeny+VyeabYWDv/MgAAAGcF9BTVoUOHVFRUpMjISK/5kZGRys3NLXaZ3NzcYsufPn1ahw4dUnR0dIllSqozLS1NqampnsfnjuD8+/Hry0yAlWnj90d0usjo1ZXf6t+7fyj2Fj2HQ+rZsqnG9W3l89zqnQf15v/u9hyqPHexY3GHNnPzT+qxhVtLfI30Wzt5He5/b2O2ln6VqzPFlK/jOHvdwYWHQf1dxt82VXQ9SdKew8f15EdfS5IGdYhUv3YRpZ6CKG/5iqyncwpOFWncnC/O9u3ObnIGB5XYnjU7D+mNtbu8Dv+WNNYVWU/+9qMq3h8VXbf+rNeLGb/y8Pc9XtFlpLOnKledd5rt2tbNSzyF58+242LaVN6xqGj9/rxGRcpXtF3l3X5U5LNaE8eiPP14NLmtOl5W+fvX/Px8RT9fvrJVcpHxhd8Eeu73XPwpf+F8f+p0Op1yOp0+8+uH1FX9kKq7kSw0OEin6xhFhoWWek41MixUoRe8GXPcJ/Tm2t1ey5zbSL+xdpcSLnN5XWjWslkDz90fF+4kf33tFYpr5v2FYEd+OlXqdR9Hfjrl06YB7SO15KviQ6WRNLB9lNcymd8eLrXfa7897HXxbEXWk/TfC1XPydh+QJ9uP1Dihar+lPe3zyVxBgeVWm5Ah0glXObS8h15ngv4rmsbUezFhBVZT/6Od0X6XRWvIZ3dQJ+zaMt+DWgfWeKFjhV5n/vD3/d4RZeRpLhmDZTSrOwv9vN323ExbSrvWPi7fSpJWZ8jf8tXpN/+bD8q8lmt6Loq71hUpM/l7Ucg9q+n/agzoKeowsPDFRQU5HNkJS8vz+cIzDlRUVHFlq9bt66aNWtWapmS6qxp+rVtXupG9rq2xe2Ez95ZU5xzd9ZcqG+bCD03/CoN7Ryj3lc009DOMXpu+FXF7uSbN3SWWn/zhr4B8dwttA7H2b8Iz/+3uFto/b37oyLr6fw7Ds45Y85+odVrq75TrvvkRZX3t8/nO3+D897GbOW4S/8W3ChXqG7vebke6t9at/e8vMS6K7Ke/B3vivS7Kl5jxY48PbZwq+fx0q9y9ch7X2rlf3w/DxVpk78qcodToO+Kqsi2oyJt8ncs/Nk+VRV/++3v9qMin1XJ/3Xlz1hUZKwr2o+qFtDDFyEhIerevbsyMjK8buHOyMjQLbfcUuwyiYmJ+uijj7zmffrpp+rRo4eCg4M9ZTIyMvTwww97lUlKSgpALyrf+d+tUVwiL25DXtGN4LmdZFn6tW2uj7bsL7H+0j54bSPDynWk4dzOpaTUX9IOz5/15O8t1hW5JdufPv/3dbz/ylv6Va6WfJVbKbc/V2Q9VWS8/e13oF+jpJ2LVPLtsxV9n5eXv+/xii7jj4psO/xtU0XGQir/9ul8F/6hUNoRO3/5229/tx8V+ayeU9515e9YVOT9dzH9qEoBPz+TmpqqlJQU9ejRQ4mJiXr99de1Z88ez/fapKWlad++fZo9e7aks3dMTZ8+XampqRo7dqwyMzM1c+ZMr7ujfvvb3+raa6/VtGnTdMstt+jDDz/UsmXLtGbNmkB3p9L4u7MI9EawKj54VbFT9XdjHujgKFV84+8Pf9dTRcfbn34H+jUqEk4DvWGuyHu8JoYuf9tUVV8+WJE/FPwJRP72uyLbj4r8geQPf8eiKv64rS4BDzgjR47U4cOHNXXqVOXk5CghIUGLFy9WXFycJCknJ0d79uzxlI+Pj9fixYv18MMP6+WXX1ZMTIxefPFFz3fgSFJSUpLmzZunP/zhD5o0aZJatWql+fPn+/UdONWhfkiQis67urFVRAO1iogv17I3dIoq9U14Q6coNXBW/NqBs68RratiGyvj6wOe3z8a2CGy0n7/6MqIhnqo/5V68fNvvA6ZG0kP9b9SrSKKP5fsz3qKcZV+bjjGFeq1nvwtX5yyvmjhf785VOprrPnmoO5ObFl6JeVwRfMGuqJ5+daTJA1JiNZVLRorY/t5490+UtGV+HtXgXyNIz8VlrhzOfd8/ZCzY3d+ucEJ0erSorGWndemAZXUpiuaN9T4667U9OW+7/Hx112p+Oa+7/GylmkZfnFfZTGoY2Sp247BCZEKDfa+WiE+vIFfbfrheOlj8cPxQp/X8Nf+o6X/odCphcsnuHy2/YBmrPjW8/hcIHrwuiuL/c2uuGYN9EC/KzVjhW+/H+h3pS5v5t3vqDKuRYkKC1VIXd9+X96svkYntSy1vxV1uIyxOHy80KtNpfe5lS5vVvLn4vJm9TQ6Ka7Y5+oGlXRitOoE/HtwaqL8/Hy5XK5y3Udfk7yXla2JC7bI4XB4Lqo2xmjabZ01vEftufV996Hjmn/eryCP7BGrlpX0K8i7Dh3X9X9dUeJdMp8/0s/rtfwtXxG/mbtJH2/ZX+Jr3Ng5Ri/d3vWiXuNSNG3p/+n1Vd95/dFwTlAdh+679gpNHNyuGlpWsfd4ID8XFd12lLdNVTEW/r7GxXy2y9vvqth++KuiYxHI919l8mf/zW9R1SLDe8Tq6pZNa8WbsDQtwxsEbMcTH95A027rXOLG/MJ15W/5imjRpN7ZO/yK+VvC4XCoRZOa89XmtcmIHrF6beW3xT5njNHIagz9FXmPB/JzUdFtR3nbVBVjsffICZX097gxRnuPeF+0/25Wdqmfu/lZ2SX2rbz9rorth78qOhaBfP9VFwJOLWPjm7Cy+bsxD3RwrMk74tqsJu5carKa9IdFRfj7h4K/gaiiatofnnwu/otTVLXoFBVqL1tOL9ZEteXQ+qWgJp1+rsmnMKuCrZ8Lf/bfBBwCDqqIrRscoKr484dCTbw+BhePgFMGAg4A1E7+/KHAkVP7EHDKQMABgEsDR07twl1UAACIGzMuZQH9LSoAAIDqQMABAADWIeAAAADrEHAAAIB1CDgAAMA6BBwAAGAdAg4AALAOAQcAAFiHgAMAAKxDwAEAANYh4AAAAOsQcAAAgHUIOAAAwDoEHAAAYB0CDgAAsA4BBwAAWIeAAwAArEPAAQAA1iHgAAAA6xBwAACAdQg4AADAOgQcAABgHQIOAACwDgEHAABYh4ADAACsQ8ABAADWIeAAAADrEHAAAIB1Ahpwjhw5opSUFLlcLrlcLqWkpOjo0aMllj916pQmTpyoTp06qUGDBoqJidHdd9+t/fv3e5Xr16+fHA6H1zRq1KhAdgUAANQiAQ04d9xxhzZv3qylS5dq6dKl2rx5s1JSUkos/9NPP+mLL77QpEmT9MUXX+iDDz7Qf/7zH918880+ZceOHaucnBzP9NprrwWyKwAAoBapG6iKt2/frqVLl2rdunXq1auXJOnvf/+7EhMTtWPHDrVt29ZnGZfLpYyMDK95L730knr27Kk9e/bo8ssv98yvX7++oqKiAtV8AABQiwXsCE5mZqZcLpcn3EhS79695XK5tHbt2nLX43a75XA41LhxY6/5c+bMUXh4uDp27KhHH31Ux44dK7GOgoIC5efne00AAMBeATuCk5ubq4iICJ/5ERERys3NLVcdJ0+e1O9//3vdcccdCgsL88y/8847FR8fr6ioKH311VdKS0vTl19+6XP055z09HRNmTKlYh0BAAC1jt9HcCZPnuxzge+FU1ZWliTJ4XD4LG+MKXb+hU6dOqVRo0bpzJkzmjFjhtdzY8eO1YABA5SQkKBRo0bp/fff17Jly/TFF18UW1daWprcbrdnys7O9rfbAACgFvH7CM748ePLvGOpZcuW2rJliw4cOODz3MGDBxUZGVnq8qdOndKIESO0a9cuff75515Hb4rTrVs3BQcHa+fOnerWrZvP806nU06ns9Q6AACAPfwOOOHh4QoPDy+zXGJiotxut/7973+rZ8+ekqT169fL7XYrKSmpxOXOhZudO3dq+fLlatasWZmvtW3bNp06dUrR0dHl7wgAALBWwC4ybt++vQYPHqyxY8dq3bp1WrduncaOHauhQ4d63UHVrl07LVy4UJJ0+vRp/eIXv1BWVpbmzJmjoqIi5ebmKjc3V4WFhZKkb7/9VlOnTlVWVpZ2796txYsXa/jw4eratauuueaaQHUHAADUIgH9Hpw5c+aoU6dOSk5OVnJysjp37qy3337bq8yOHTvkdrslSXv37tWiRYu0d+9eXXXVVYqOjvZM5+68CgkJ0WeffaZBgwapbdu2euihh5ScnKxly5YpKCgokN0BAAC1hMMYY6q7EVUtPz9fLpdLbre7zOt7AABAzeDP/pvfogIAANYh4AAAAOsQcAAAgHUIOAAAwDoEHAAAYB0CDgAAsA4BBwAAWIeAAwAArEPAAQAA1iHgAAAA6xBwAACAdQg4AADAOgQcAABgHQIOAACwDgEHAABYh4ADAACsQ8ABAADWIeAAAADrEHAAAIB1CDgAAMA6BBwAAGAdAg4AALAOAQcAAFiHgAMAAKxDwAEAANYh4AAAAOsQcAAAgHUIOAAAwDoEHAAAYB0CDgAAsA4BBwAAWIeAAwAArEPAAQAA1iHgAAAA6xBwAACAdQIacI4cOaKUlBS5XC65XC6lpKTo6NGjpS5zzz33yOFweE29e/f2KlNQUKDf/OY3Cg8PV4MGDXTzzTdr7969AewJAACoTQIacO644w5t3rxZS5cu1dKlS7V582alpKSUudzgwYOVk5PjmRYvXuz1/IQJE7Rw4ULNmzdPa9as0Y8//qihQ4eqqKgoUF0BAAC1SN1AVbx9+3YtXbpU69atU69evSRJf//735WYmKgdO3aobdu2JS7rdDoVFRVV7HNut1szZ87U22+/rQEDBkiS3nnnHcXGxmrZsmUaNGhQ5XcGAADUKgE7gpOZmSmXy+UJN5LUu3dvuVwurV27ttRlV6xYoYiICLVp00Zjx45VXl6e57mNGzfq1KlTSk5O9syLiYlRQkJCifUWFBQoPz/fawIAAPYKWMDJzc1VRESEz/yIiAjl5uaWuNyQIUM0Z84cff755/rrX/+qDRs2qH///iooKPDUGxISoiZNmngtFxkZWWK96enpnuuAXC6XYmNjL6JnAACgpvM74EyePNnnIuALp6ysLEmSw+HwWd4YU+z8c0aOHKkbb7xRCQkJuummm7RkyRL95z//0ccff1xqu0qrNy0tTW632zNlZ2f70WMAAFDb+H0Nzvjx4zVq1KhSy7Rs2VJbtmzRgQMHfJ47ePCgIiMjy/160dHRiouL086dOyVJUVFRKiws1JEjR7yO4uTl5SkpKanYOpxOp5xOZ7lfEwAA1G5+B5zw8HCFh4eXWS4xMVFut1v//ve/1bNnT0nS+vXr5Xa7SwwixTl8+LCys7MVHR0tSerevbuCg4OVkZGhESNGSJJycnL01Vdf6dlnn/W3OwAAwEIBuwanffv2Gjx4sMaOHat169Zp3bp1Gjt2rIYOHep1B1W7du20cOFCSdKPP/6oRx99VJmZmdq9e7dWrFihm266SeHh4br11lslSS6XS2PGjNEjjzyizz77TJs2bdJdd92lTp06ee6qAgAAl7aA3SYuSXPmzNFDDz3kuePp5ptv1vTp073K7NixQ263W5IUFBSkrVu3avbs2Tp69Kiio6N13XXXaf78+WrUqJFnmb/97W+qW7euRowYoRMnTuj666/XrFmzFBQUFMjuAACAWsJhjDHV3Yiqlp+fL5fLJbfbrbCwsOpuDgAAKAd/9t/8FhUAALAOAQcAAFiHgAMAAKxDwAEAANYh4AAAAOsQcAAAgHUIOAAAwDoEHAAAYB0CDgAAsA4BBwAAWIeAAwAArEPAAQAA1iHgAAAA6xBwAACAdQg4AADAOgQcAABgHQIOAACwDgEHAABYh4ADAACsQ8ABAADWIeAAAADrEHAAAIB1CDgAAMA6BBwAAGAdAg4AALAOAQcAAFiHgAMAAKxDwAEAANYh4AAAAOsQcAAAgHUIOAAAwDoEHAAAYB0CDgAAsA4BBwAAWIeAAwAArBPQgHPkyBGlpKTI5XLJ5XIpJSVFR48eLXUZh8NR7PTnP//ZU6Zfv34+z48aNSqQXQEAALVI3UBWfscdd2jv3r1aunSpJOm+++5TSkqKPvrooxKXycnJ8Xq8ZMkSjRkzRrfddpvX/LFjx2rq1Kmex/Xq1avElgMAgNosYAFn+/btWrp0qdatW6devXpJkv7+978rMTFRO3bsUNu2bYtdLioqyuvxhx9+qOuuu05XXHGF1/z69ev7lAUAAJACeIoqMzNTLpfLE24kqXfv3nK5XFq7dm256jhw4IA+/vhjjRkzxue5OXPmKDw8XB07dtSjjz6qY8eOlVhPQUGB8vPzvSYAAGCvgB3Byc3NVUREhM/8iIgI5ebmlquOt956S40aNdLPf/5zr/l33nmn4uPjFRUVpa+++kppaWn68ssvlZGRUWw96enpmjJliv+dAAAAtZLfR3AmT55c4oXA56asrCxJZy8YvpAxptj5xXnjjTd05513KjQ01Gv+2LFjNWDAACUkJGjUqFF6//33tWzZMn3xxRfF1pOWlia32+2ZsrOz/ew1AACoTfw+gjN+/Pgy71hq2bKltmzZogMHDvg8d/DgQUVGRpb5OqtXr9aOHTs0f/78Mst269ZNwcHB2rlzp7p16+bzvNPplNPpLLMeAABgB78DTnh4uMLDw8ssl5iYKLfbrX//+9/q2bOnJGn9+vVyu91KSkoqc/mZM2eqe/fu6tKlS5llt23bplOnTik6OrrsDgAAAOsF7CLj9u3ba/DgwRo7dqzWrVundevWaezYsRo6dKjXHVTt2rXTwoULvZbNz8/Xe++9p3vvvden3m+//VZTp05VVlaWdu/ercWLF2v48OHq2rWrrrnmmkB1BwAA1CIB/aK/OXPmqFOnTkpOTlZycrI6d+6st99+26vMjh075Ha7vebNmzdPxhjdfvvtPnWGhITos88+06BBg9S2bVs99NBDSk5O1rJlyxQUFBTI7gAAgFrCYYwx1d2Iqpafny+XyyW3262wsLDqbg4AACgHf/bf/BYVAACwDgEHAABYh4ADAACsQ8ABAADWIeAAAADrEHAAAIB1CDgAAMA6BBwAAGAdAg4AALAOAQcAAFiHgAMAAKxDwAEAANYh4AAAAOsQcAAAgHUIOAAAwDoEHAAAYB0CDgAAsA4BBwAAWIeAAwAArEPAAQAA1iHgAAAA6xBwAACAdQg4AADAOgQcAABgHQIOAACwDgEHAABYh4ADAACsQ8ABAADWIeAAAADrEHAAAIB1CDgAAMA6BBwAAGAdAg4AALAOAQcAAFiHgAMAAKwT0IDzpz/9SUlJSapfv74aN25crmWMMZo8ebJiYmJUr1499evXT9u2bfMqU1BQoN/85jcKDw9XgwYNdPPNN2vv3r0B6AEAAKiNAhpwCgsLNXz4cN1///3lXubZZ5/Vc889p+nTp2vDhg2KiorSwIEDdezYMU+ZCRMmaOHChZo3b57WrFmjH3/8UUOHDlVRUVEgugEAAGoZhzHGBPpFZs2apQkTJujo0aOlljPGKCYmRhMmTNDEiRMlnT1aExkZqWnTpunXv/613G63mjdvrrffflsjR46UJO3fv1+xsbFavHixBg0aVGZ78vPz5XK55Ha7FRYWdtH9AwAAgefP/rtuFbWpXHbt2qXc3FwlJyd75jmdTvXt21dr167Vr3/9a23cuFGnTp3yKhMTE6OEhAStXbu22IBTUFCggoICz2O32y3p7IoCAAC1w7n9dnmOzdSogJObmytJioyM9JofGRmp77//3lMmJCRETZo08SlzbvkLpaena8qUKT7zY2NjK6PZAACgCh07dkwul6vUMn4HnMmTJxcbFs63YcMG9ejRw9+qPRwOh9djY4zPvAuVViYtLU2pqamex2fOnNEPP/ygZs2alVmvv/Lz8xUbG6vs7OxL6vTXpdjvS7HPEv2m35eGS7HftaHPxhgdO3ZMMTExZZb1O+CMHz9eo0aNKrVMy5Yt/a1WkhQVFSXp7FGa6Ohoz/y8vDzPUZ2oqCgVFhbqyJEjXkdx8vLylJSUVGy9TqdTTqfTa1557+qqqLCwsBr7BgmkS7Hfl2KfJfp9qaHfl46a3ueyjtyc43fACQ8PV3h4uN8NKo/4+HhFRUUpIyNDXbt2lXT2TqyVK1dq2rRpkqTu3bsrODhYGRkZGjFihCQpJydHX331lZ599tmAtAsAANQuAb0GZ8+ePfrhhx+0Z88eFRUVafPmzZKkK6+8Ug0bNpQktWvXTunp6br11lvlcDg0YcIEPf3002rdurVat26tp59+WvXr19cdd9wh6WxyGzNmjB555BE1a9ZMTZs21aOPPqpOnTppwIABgewOAACoJQIacJ544gm99dZbnsfnjsosX75c/fr1kyTt2LHDc1eTJP3ud7/TiRMn9MADD+jIkSPq1auXPv30UzVq1MhT5m9/+5vq1q2rESNG6MSJE7r++us1a9YsBQUFBbI75eJ0OvXkk0/6nBKz3aXY70uxzxL9pt+Xhkux37b1uUq+BwcAAKAq8VtUAADAOgQcAABgHQIOAACwDgEHAABYh4ADAACsQ8CpRDNmzFB8fLxCQ0PVvXt3rV69urqbFFCTJ0+Ww+Hwms59G7VNVq1apZtuukkxMTFyOBz617/+5fW8MUaTJ09WTEyM6tWrp379+mnbtm3V09hKVFa/77nnHp/x7927d/U0tpKkp6fr6quvVqNGjRQREaFhw4Zpx44dXmVsHO/y9NvG8X7llVfUuXNnzzf3JiYmasmSJZ7nbRzrsvps0zgTcCrJ/PnzNWHCBD3++OPatGmT+vTpoyFDhmjPnj3V3bSA6tixo3JycjzT1q1bq7tJle748ePq0qWLpk+fXuzzzz77rJ577jlNnz5dGzZsUFRUlAYOHKhjx45VcUsrV1n9lqTBgwd7jf/ixYursIWVb+XKlXrwwQe1bt06ZWRk6PTp00pOTtbx48c9ZWwc7/L0W7JvvFu0aKFnnnlGWVlZysrKUv/+/XXLLbd4QoyNY11WnyWLxtmgUvTs2dOMGzfOa167du3M73//+2pqUeA9+eSTpkuXLtXdjColySxcuNDz+MyZMyYqKso888wznnknT540LpfLvPrqq9XQwsC4sN/GGDN69Ghzyy23VEt7qkpeXp6RZFauXGmMuXTG+8J+G3NpjLcxxjRp0sT84x//uGTG2pj/9tkYu8aZIziVoLCwUBs3blRycrLX/OTkZK1du7aaWlU1du7cqZiYGMXHx2vUqFH67rvvqrtJVWrXrl3Kzc31Gnun06m+fftaP/aStGLFCkVERKhNmzYaO3as8vLyqrtJlerct6w3bdpU0qUz3hf2+xybx7uoqEjz5s3T8ePHlZiYeEmM9YV9PseWcQ7oTzVcKg4dOqSioiLPL56fExkZqdzc3GpqVeD16tVLs2fPVps2bXTgwAH98Y9/VFJSkrZt26ZmzZpVd/OqxLnxLW7sv//+++poUpUZMmSIhg8frri4OO3atUuTJk1S//79tXHjRiu+6t0Yo9TUVP3sZz9TQkKCpEtjvIvrt2TveG/dulWJiYk6efKkGjZsqIULF6pDhw6eEGPjWJfUZ8mucSbgVCKHw+H12BjjM88mQ4YM8fy/U6dOSkxMVKtWrfTWW28pNTW1GltW9S61sZekkSNHev6fkJCgHj16KC4uTh9//LF+/vOfV2PLKsf48eO1ZcsWrVmzxuc5m8e7pH7bOt5t27bV5s2bdfToUS1YsECjR4/WypUrPc/bONYl9blDhw5WjTOnqCpBeHi4goKCfI7W5OXl+aR/mzVo0ECdOnXSzp07q7spVebcXWOX+thLUnR0tOLi4qwY/9/85jdatGiRli9frhYtWnjm2z7eJfW7OLaMd0hIiK688kr16NFD6enp6tKli1544QWrx7qkPhenNo8zAacShISEqHv37srIyPCan5GRoaSkpGpqVdUrKCjQ9u3bFR0dXd1NqTLx8fGKioryGvvCwkKtXLnykhp7STp8+LCys7Nr9fgbYzR+/Hh98MEH+vzzzxUfH+/1vK3jXVa/i2PDeBfHGKOCggJrx7o45/pcnFo9ztV1dbNt5s2bZ4KDg83MmTPN119/bSZMmGAaNGhgdu/eXd1NC5hHHnnErFixwnz33Xdm3bp1ZujQoaZRo0bW9fnYsWNm06ZNZtOmTUaSee6558ymTZvM999/b4wx5plnnjEul8t88MEHZuvWreb222830dHRJj8/v5pbfnFK6/exY8fMI488YtauXWt27dplli9fbhITE81ll11Wq/t9//33G5fLZVasWGFycnI8008//eQpY+N4l9VvW8c7LS3NrFq1yuzatcts2bLFPPbYY6ZOnTrm008/NcbYOdal9dm2cSbgVKKXX37ZxMXFmZCQENOtWzevWyxtNHLkSBMdHW2Cg4NNTEyM+fnPf262bdtW3c2qdMuXLzeSfKbRo0cbY87eOvzkk0+aqKgo43Q6zbXXXmu2bt1avY2uBKX1+6effjLJycmmefPmJjg42Fx++eVm9OjRZs+ePdXd7ItSXH8lmTfffNNTxsbxLqvfto73r371K882u3nz5ub666/3hBtj7Bzr0vps2zg7jDGm6o4XAQAABB7X4AAAAOsQcAAAgHUIOAAAwDoEHAAAYB0CDgAAsA4BBwAAWIeAAwAArEPAAQAA1iHgAAAA6xBwAACAdQg4AADAOv8P1NzU/q2tUF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1312545" y="5750560"/>
            <a:ext cx="4336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found that 0 correlation(weak) at all lag points Except 0 lag.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13830" y="5750560"/>
            <a:ext cx="4422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that 0 correlation(weak) at all lag points Except 0 lag.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2560" y="2445385"/>
            <a:ext cx="409575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30" y="2550160"/>
            <a:ext cx="4191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MIN MAX SCALER 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7305" y="2603500"/>
            <a:ext cx="4539615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2380" y="6442710"/>
            <a:ext cx="6869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After MinMaxScaler we are Plotting Train and Test data.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982595"/>
            <a:ext cx="44672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u="sng" dirty="0">
                <a:sym typeface="+mn-ea"/>
              </a:rPr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591435"/>
            <a:ext cx="8091170" cy="402336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We uses different models for model building for best accuracy.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Different Models are: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Autoregressive Integrated Moving Average (ARIMA)</a:t>
            </a:r>
            <a:endParaRPr lang="en-IN" dirty="0">
              <a:solidFill>
                <a:srgbClr val="555555"/>
              </a:solidFill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(SARIMA)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with Exogenous Regressors (SARIMAX)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Exponential Smoothing (SES)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Holt Winter’s Exponential Smoothing (HWES)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441700"/>
            <a:ext cx="4825158" cy="3416301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sequential data with long-term dependencies.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Ability to selectively remember or forget previous inputs and outputs.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missing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be used  to model both linear and non-linear relationships between variables.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67" y="3441700"/>
            <a:ext cx="4825159" cy="341630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Disadvantages: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Computationally expensive to train.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Sensitive to the choice of hyperparameters.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suffer from overfitting if the model is too complex.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May not be suitable for tasks that require real-time processing.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5065" y="2423160"/>
            <a:ext cx="938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LSTM (Long Short-Term Memory) is a type of artificial neural network that is particularly well-suited for sequential data, such as time series or natural language processing.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              </a:t>
            </a:r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The main aim of this project is to predict future stock prices of TCS company / whether the trader should invest in a stock or not.</a:t>
            </a:r>
            <a:endParaRPr lang="en-GB" sz="2400" b="1" dirty="0"/>
          </a:p>
          <a:p>
            <a:pPr marL="0" indent="0">
              <a:buNone/>
            </a:pP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 MODEL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6121400" y="4256405"/>
            <a:ext cx="4657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building the LSTM Model with loss function as mean_squared_error and optimizer as adam.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2543175"/>
            <a:ext cx="430911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PREDICTING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812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Plotting Actual and Predicted value of stock price of close.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747645"/>
            <a:ext cx="3629025" cy="13620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540" y="4010660"/>
            <a:ext cx="361950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0" y="4829810"/>
            <a:ext cx="5173345" cy="11372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2357120"/>
            <a:ext cx="51720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4285" y="320992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4285" y="4411345"/>
            <a:ext cx="6913880" cy="1487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15" y="2467610"/>
            <a:ext cx="320865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855" y="2408555"/>
            <a:ext cx="7399655" cy="3503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6077585"/>
            <a:ext cx="4697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streamlit run and path of file.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Press enter.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New screen will be opened.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2590" y="2413000"/>
            <a:ext cx="630745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835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the number of days to be forcasted and click on predict button.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2685" y="2631440"/>
            <a:ext cx="7325995" cy="36264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90420" y="3479165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u="sng" dirty="0"/>
              <a:t>DATA EXTRACTION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Data is about stock of the TCS.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It is extracted from NSE(national stock exchange).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The data we working form January 1</a:t>
            </a:r>
            <a:r>
              <a:rPr lang="en-GB" sz="2400" baseline="30000" dirty="0"/>
              <a:t>st</a:t>
            </a:r>
            <a:r>
              <a:rPr lang="en-GB" sz="2400" dirty="0"/>
              <a:t> 2010 to current date.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</a:t>
            </a:r>
            <a:r>
              <a:rPr lang="en-GB" b="1" u="sng" dirty="0"/>
              <a:t>DATASET</a:t>
            </a:r>
            <a:endParaRPr lang="en-IN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3455" y="2458085"/>
            <a:ext cx="7512050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629833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fontAlgn="base">
              <a:buFont typeface="Wingdings" panose="05000000000000000000" charset="0"/>
              <a:buChar char="q"/>
            </a:pPr>
            <a:r>
              <a:rPr lang="en-IN" dirty="0"/>
              <a:t> </a:t>
            </a:r>
            <a:r>
              <a:rPr lang="en-GB" dirty="0"/>
              <a:t>The data is about 14 variables and 3273 observations.</a:t>
            </a:r>
            <a:endParaRPr lang="en-GB" dirty="0"/>
          </a:p>
          <a:p>
            <a:pPr fontAlgn="base">
              <a:buFont typeface="Wingdings" panose="05000000000000000000" charset="0"/>
              <a:buChar char="q"/>
            </a:pPr>
            <a:r>
              <a:rPr lang="en-GB" dirty="0"/>
              <a:t>View the data types of the </a:t>
            </a:r>
            <a:r>
              <a:rPr lang="en-GB" dirty="0" err="1"/>
              <a:t>colum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13666"/>
            <a:ext cx="3916217" cy="3244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070610"/>
            <a:ext cx="8761730" cy="873125"/>
          </a:xfrm>
        </p:spPr>
        <p:txBody>
          <a:bodyPr/>
          <a:lstStyle/>
          <a:p>
            <a:pPr algn="ctr"/>
            <a:r>
              <a:rPr lang="en-GB" b="1" u="sng" dirty="0"/>
              <a:t>TREATING NULL VALUES AND</a:t>
            </a:r>
            <a:r>
              <a:rPr lang="en-US" altLang="en-GB" b="1" u="sng" dirty="0"/>
              <a:t> </a:t>
            </a:r>
            <a:r>
              <a:rPr lang="en-GB" b="1" u="sng" dirty="0">
                <a:sym typeface="+mn-ea"/>
              </a:rPr>
              <a:t>DUPLICATES</a:t>
            </a:r>
            <a:br>
              <a:rPr lang="en-GB" u="sng" dirty="0"/>
            </a:br>
            <a:endParaRPr lang="en-IN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4137891"/>
            <a:ext cx="2955635" cy="2632364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5" y="4498108"/>
            <a:ext cx="2908350" cy="21613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3" y="4064000"/>
            <a:ext cx="2223665" cy="19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056" y="3105835"/>
            <a:ext cx="65187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imputing the null values in each features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removing the duplicate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4137660"/>
            <a:ext cx="3448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HEAT MAP FOR NULL VALUES</a:t>
            </a:r>
            <a:endParaRPr lang="en-US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3190" y="2602865"/>
            <a:ext cx="3911600" cy="34169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2603500"/>
            <a:ext cx="3646170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3190" y="6212840"/>
            <a:ext cx="6069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Yellow color indicates the null value existence.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If there is no null value yellow color is absent.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515" y="794328"/>
            <a:ext cx="7071567" cy="2235200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 altLang="en-GB" dirty="0"/>
              <a:t> </a:t>
            </a:r>
            <a:r>
              <a:rPr lang="en-GB" dirty="0"/>
              <a:t>Dropping ‘symbol’ and ‘series’ column since, In these columns are having the same values throughout the data.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3514263"/>
            <a:ext cx="8632104" cy="324658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5186</Words>
  <Application>WPS Presentation</Application>
  <PresentationFormat>Widescreen</PresentationFormat>
  <Paragraphs>232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SimSun</vt:lpstr>
      <vt:lpstr>Wingdings</vt:lpstr>
      <vt:lpstr>Wingdings 3</vt:lpstr>
      <vt:lpstr>Symbol</vt:lpstr>
      <vt:lpstr>Arial</vt:lpstr>
      <vt:lpstr>Wingdings</vt:lpstr>
      <vt:lpstr>Times New Roman</vt:lpstr>
      <vt:lpstr>Noto Sans Symbols</vt:lpstr>
      <vt:lpstr>Segoe Print</vt:lpstr>
      <vt:lpstr>Century Gothic</vt:lpstr>
      <vt:lpstr>Microsoft YaHei</vt:lpstr>
      <vt:lpstr>Arial Unicode MS</vt:lpstr>
      <vt:lpstr>Calibri</vt:lpstr>
      <vt:lpstr>Helvetica Neue</vt:lpstr>
      <vt:lpstr>Mangal</vt:lpstr>
      <vt:lpstr>Arial Black</vt:lpstr>
      <vt:lpstr>Ion Boardroom</vt:lpstr>
      <vt:lpstr>STOCK MARKET ANALYSIS</vt:lpstr>
      <vt:lpstr>BUSINESS PROBLEM  </vt:lpstr>
      <vt:lpstr>              OBJECTIVE</vt:lpstr>
      <vt:lpstr>           DATA EXTRACTION</vt:lpstr>
      <vt:lpstr>                DATASET</vt:lpstr>
      <vt:lpstr>DATA  PRE-PROCESSING </vt:lpstr>
      <vt:lpstr>TREATING NULL VALUES AND DUPLICATES </vt:lpstr>
      <vt:lpstr>HEAT MAP FOR NULL VALUES</vt:lpstr>
      <vt:lpstr>DATA  PRE-PROCESSING  </vt:lpstr>
      <vt:lpstr>EXPLORATORY DATA ANALYSIS(EDA)</vt:lpstr>
      <vt:lpstr>HEAT MAP FOR CORRELATION</vt:lpstr>
      <vt:lpstr>DATA  PRE-PROCESSING</vt:lpstr>
      <vt:lpstr>HISTOGRAM  </vt:lpstr>
      <vt:lpstr>BOX PLOT</vt:lpstr>
      <vt:lpstr>LINE PLOT</vt:lpstr>
      <vt:lpstr>LAG PLOT</vt:lpstr>
      <vt:lpstr>TIME SERIES DECOMPOSITION PLOT </vt:lpstr>
      <vt:lpstr>ACF &amp; PACF PLOT FOR OPEN</vt:lpstr>
      <vt:lpstr>ACF &amp; PACF PLOT FOR HIGH</vt:lpstr>
      <vt:lpstr>ACF &amp; PACF PLOT FOR LOW</vt:lpstr>
      <vt:lpstr>ACF &amp; PACF PLOT FOR CLOSE</vt:lpstr>
      <vt:lpstr>PRE-PROCESSING</vt:lpstr>
      <vt:lpstr>CHECKING STATIONARITY OF THE DATA</vt:lpstr>
      <vt:lpstr>CHECKING STATIONARITY OF THE DATA(CLOSE)</vt:lpstr>
      <vt:lpstr>DIFFERENCING</vt:lpstr>
      <vt:lpstr>ACF &amp; PACF FOR STATIONARY DATA(Close)</vt:lpstr>
      <vt:lpstr>MIN MAX SCALER </vt:lpstr>
      <vt:lpstr>MODEL BUILDING</vt:lpstr>
      <vt:lpstr>LSTM</vt:lpstr>
      <vt:lpstr>LSTM MODEL</vt:lpstr>
      <vt:lpstr>PREDICTING</vt:lpstr>
      <vt:lpstr>PREDICTING</vt:lpstr>
      <vt:lpstr>PowerPoint 演示文稿</vt:lpstr>
      <vt:lpstr>DEPLOYMENT</vt:lpstr>
      <vt:lpstr>DEPLOYMENT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36</cp:revision>
  <dcterms:created xsi:type="dcterms:W3CDTF">2023-03-09T04:41:00Z</dcterms:created>
  <dcterms:modified xsi:type="dcterms:W3CDTF">2023-03-20T10:04:55Z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B33BBD93409B4667A233FFD4D1FE982D</vt:lpwstr>
  </property>
  <property fmtid="{D5CDD505-2E9C-101B-9397-08002B2CF9AE}" pid="3" name="KSOProductBuildVer">
    <vt:lpwstr>1033-11.2.0.11498</vt:lpwstr>
  </property>
</Properties>
</file>