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2"/>
    <p:sldId id="264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80" r:id="rId21"/>
    <p:sldId id="287" r:id="rId22"/>
    <p:sldId id="281" r:id="rId23"/>
    <p:sldId id="318" r:id="rId24"/>
    <p:sldId id="320" r:id="rId25"/>
    <p:sldId id="322" r:id="rId26"/>
    <p:sldId id="323" r:id="rId27"/>
    <p:sldId id="324" r:id="rId28"/>
    <p:sldId id="327" r:id="rId29"/>
    <p:sldId id="334" r:id="rId30"/>
    <p:sldId id="328" r:id="rId31"/>
    <p:sldId id="330" r:id="rId32"/>
    <p:sldId id="331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5E5B8-1071-4633-B8B6-BB2A5EF5F540}">
          <p14:sldIdLst>
            <p14:sldId id="256"/>
            <p14:sldId id="258"/>
            <p14:sldId id="259"/>
            <p14:sldId id="260"/>
            <p14:sldId id="261"/>
            <p14:sldId id="262"/>
            <p14:sldId id="279"/>
            <p14:sldId id="263"/>
            <p14:sldId id="264"/>
            <p14:sldId id="266"/>
            <p14:sldId id="269"/>
            <p14:sldId id="267"/>
            <p14:sldId id="270"/>
            <p14:sldId id="271"/>
            <p14:sldId id="273"/>
            <p14:sldId id="280"/>
            <p14:sldId id="287"/>
            <p14:sldId id="281"/>
            <p14:sldId id="318"/>
            <p14:sldId id="320"/>
            <p14:sldId id="322"/>
            <p14:sldId id="323"/>
            <p14:sldId id="324"/>
            <p14:sldId id="327"/>
            <p14:sldId id="334"/>
            <p14:sldId id="328"/>
            <p14:sldId id="330"/>
            <p14:sldId id="331"/>
            <p14:sldId id="277"/>
            <p14:sldId id="257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636"/>
            <a:ext cx="8825658" cy="1025237"/>
          </a:xfrm>
        </p:spPr>
        <p:txBody>
          <a:bodyPr/>
          <a:lstStyle/>
          <a:p>
            <a:r>
              <a:rPr lang="en-GB" b="1" dirty="0"/>
              <a:t>STOCK MARKET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2909"/>
            <a:ext cx="8825658" cy="3611418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 </a:t>
            </a:r>
            <a:r>
              <a:rPr lang="en-IN" sz="5100" b="1" dirty="0"/>
              <a:t>GROUP-1</a:t>
            </a:r>
            <a:endParaRPr lang="en-IN" sz="5100" b="1" dirty="0"/>
          </a:p>
          <a:p>
            <a:br>
              <a:rPr lang="en-IN" dirty="0"/>
            </a:br>
            <a:r>
              <a:rPr lang="en-IN" b="1" dirty="0"/>
              <a:t> </a:t>
            </a:r>
            <a:br>
              <a:rPr lang="en-IN" dirty="0"/>
            </a:br>
            <a:r>
              <a:rPr lang="en-IN" b="1" u="sng" dirty="0"/>
              <a:t>TEAM MEMBERS</a:t>
            </a:r>
            <a:r>
              <a:rPr lang="en-IN" b="1" dirty="0"/>
              <a:t>:</a:t>
            </a:r>
            <a:endParaRPr lang="en-IN" dirty="0"/>
          </a:p>
          <a:p>
            <a:r>
              <a:rPr lang="en-IN" b="1" dirty="0"/>
              <a:t> MR. ANKUSH A GOWDA</a:t>
            </a:r>
            <a:endParaRPr lang="en-IN" dirty="0"/>
          </a:p>
          <a:p>
            <a:r>
              <a:rPr lang="en-IN" b="1" dirty="0"/>
              <a:t> MR. AJAY KUMAR</a:t>
            </a:r>
            <a:endParaRPr lang="en-IN" dirty="0"/>
          </a:p>
          <a:p>
            <a:r>
              <a:rPr lang="en-IN" b="1" dirty="0"/>
              <a:t> MR. HARSHA S</a:t>
            </a:r>
            <a:endParaRPr lang="en-IN" dirty="0"/>
          </a:p>
          <a:p>
            <a:r>
              <a:rPr lang="en-IN" b="1" dirty="0"/>
              <a:t> MR. HEMANTH G P</a:t>
            </a:r>
            <a:endParaRPr lang="en-IN" dirty="0"/>
          </a:p>
          <a:p>
            <a:r>
              <a:rPr lang="en-IN" b="1" dirty="0"/>
              <a:t> MS. HEMALATHA SURARAPU</a:t>
            </a:r>
            <a:endParaRPr lang="en-IN" dirty="0"/>
          </a:p>
          <a:p>
            <a:r>
              <a:rPr lang="en-IN" b="1" dirty="0"/>
              <a:t> MR. NACHIN H C</a:t>
            </a:r>
            <a:endParaRPr lang="en-IN" dirty="0"/>
          </a:p>
          <a:p>
            <a:r>
              <a:rPr lang="en-IN" b="1" dirty="0"/>
              <a:t> MRS. RAJYALAKSHMI VYASABHAGAVAN</a:t>
            </a:r>
            <a:endParaRPr lang="en-IN" dirty="0"/>
          </a:p>
          <a:p>
            <a:r>
              <a:rPr lang="en-IN" b="1" dirty="0"/>
              <a:t> MR. SHUBHAM BHALERAO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818" y="973668"/>
            <a:ext cx="8349673" cy="901314"/>
          </a:xfrm>
        </p:spPr>
        <p:txBody>
          <a:bodyPr/>
          <a:lstStyle/>
          <a:p>
            <a:pPr algn="ctr"/>
            <a:r>
              <a:rPr lang="en-IN" b="1" u="sng" dirty="0"/>
              <a:t>EXPLORATORY DATA ANALYSIS(EDA)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018" y="3186544"/>
            <a:ext cx="8299595" cy="2833255"/>
          </a:xfrm>
        </p:spPr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This data contains 12 variables (</a:t>
            </a:r>
            <a:r>
              <a:rPr lang="en-GB" b="1" dirty="0" err="1"/>
              <a:t>prev</a:t>
            </a:r>
            <a:r>
              <a:rPr lang="en-GB" b="1" dirty="0"/>
              <a:t> close, high, open, low, close,  VWAP….)</a:t>
            </a:r>
            <a:endParaRPr lang="en-GB" b="1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Now we can explore various visualization to understand the data.</a:t>
            </a:r>
            <a:endParaRPr lang="en-GB" b="1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60" y="974090"/>
            <a:ext cx="6762750" cy="706755"/>
          </a:xfrm>
        </p:spPr>
        <p:txBody>
          <a:bodyPr/>
          <a:lstStyle/>
          <a:p>
            <a:pPr algn="ctr"/>
            <a:r>
              <a:rPr lang="en-IN" b="1" u="sng"/>
              <a:t>HEAT MAP</a:t>
            </a:r>
            <a:r>
              <a:rPr lang="en-US" altLang="en-IN" b="1" u="sng"/>
              <a:t> FOR CORRELATION</a:t>
            </a:r>
            <a:endParaRPr lang="en-US" alt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436" y="2603500"/>
            <a:ext cx="5043055" cy="34163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we observe from scatter plot and heat map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 err="1"/>
              <a:t>Prev</a:t>
            </a:r>
            <a:r>
              <a:rPr lang="en-GB" dirty="0"/>
              <a:t> Close, open, High, Low, Last, Close, VWAP   is highly co related with each other.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Volume is highly correlated with Turn over, Deliverable Volume.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Trades is moderately correlated with volume , Turnover , Deliverable volume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Deliverable Volume is highly co related with Volume , Turnover and moderately with Trades.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%Deliverable Volume is moderately co related with Deliverable Volume</a:t>
            </a:r>
            <a:endParaRPr lang="en-GB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2466109"/>
            <a:ext cx="4618183" cy="4137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ym typeface="+mn-ea"/>
              </a:rPr>
              <a:t>DATA  PRE-PROCESSING</a:t>
            </a:r>
            <a:endParaRPr 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7252970" y="4347845"/>
            <a:ext cx="422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o"/>
            </a:pPr>
            <a:r>
              <a:rPr lang="en-US"/>
              <a:t>we are considering columns Open,High,Low,Close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5065" y="2482215"/>
            <a:ext cx="5403215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653540"/>
            <a:ext cx="8761730" cy="537210"/>
          </a:xfrm>
        </p:spPr>
        <p:txBody>
          <a:bodyPr/>
          <a:lstStyle/>
          <a:p>
            <a:pPr algn="ctr"/>
            <a:r>
              <a:rPr lang="en-IN" b="1" u="sng" dirty="0"/>
              <a:t>HISTOGRAM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15" name="Text Box 14"/>
          <p:cNvSpPr txBox="1"/>
          <p:nvPr/>
        </p:nvSpPr>
        <p:spPr>
          <a:xfrm>
            <a:off x="1155065" y="6346825"/>
            <a:ext cx="809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Open,High,Low,Close </a:t>
            </a:r>
            <a:r>
              <a:rPr lang="en-US"/>
              <a:t>is not normally distributed.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1870" y="2420620"/>
            <a:ext cx="2889885" cy="37820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7915" y="2603500"/>
            <a:ext cx="246951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BOX PLOT</a:t>
            </a:r>
            <a:endParaRPr lang="en-US" u="sng"/>
          </a:p>
        </p:txBody>
      </p:sp>
      <p:sp>
        <p:nvSpPr>
          <p:cNvPr id="14" name="Text Box 13"/>
          <p:cNvSpPr txBox="1"/>
          <p:nvPr/>
        </p:nvSpPr>
        <p:spPr>
          <a:xfrm>
            <a:off x="1155065" y="6092190"/>
            <a:ext cx="5612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There are no outliers in </a:t>
            </a:r>
            <a:r>
              <a:rPr lang="en-US">
                <a:sym typeface="+mn-ea"/>
              </a:rPr>
              <a:t>Open,High,Low,Close.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9205" y="2603500"/>
            <a:ext cx="2075815" cy="34163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7140" y="2603500"/>
            <a:ext cx="204724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LINE PLOT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7261225" y="3769360"/>
            <a:ext cx="4193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we can see trend is increasing over the time.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91615" y="2599055"/>
            <a:ext cx="4964430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LAG PLOT</a:t>
            </a:r>
            <a:endParaRPr lang="en-US" u="sng"/>
          </a:p>
        </p:txBody>
      </p:sp>
      <p:sp>
        <p:nvSpPr>
          <p:cNvPr id="17" name="Text Box 16"/>
          <p:cNvSpPr txBox="1"/>
          <p:nvPr/>
        </p:nvSpPr>
        <p:spPr>
          <a:xfrm>
            <a:off x="1155065" y="6127750"/>
            <a:ext cx="989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From lag_plot,we can visualize the autocorrelation structure of the time series data.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feature it suggests a strong positive autocorrelation.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367915" y="516763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1045" y="2603500"/>
            <a:ext cx="2358390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5840" y="2603500"/>
            <a:ext cx="243205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/>
              <a:t>TIME SERIES DECOMPOSITION PLOT </a:t>
            </a:r>
            <a:endParaRPr lang="en-US" sz="4000" u="sng"/>
          </a:p>
        </p:txBody>
      </p:sp>
      <p:sp>
        <p:nvSpPr>
          <p:cNvPr id="14" name="Text Box 13"/>
          <p:cNvSpPr txBox="1"/>
          <p:nvPr/>
        </p:nvSpPr>
        <p:spPr>
          <a:xfrm>
            <a:off x="7474585" y="3853815"/>
            <a:ext cx="3557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From close Trend is increasing in close.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Seasonality ranges between -2.5 to 2.5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see some residual 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605405"/>
            <a:ext cx="5480050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u="sng" dirty="0"/>
              <a:t>PRE-PROCESSING</a:t>
            </a:r>
            <a:endParaRPr lang="en-US" altLang="en-IN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57" y="3441700"/>
            <a:ext cx="10350380" cy="34163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By performing </a:t>
            </a:r>
            <a:r>
              <a:rPr lang="en-IN" dirty="0"/>
              <a:t>augmented dicky fuller test(ADF).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At 95% confidence interval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&lt; 0.05 data is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&gt; 0.05 data is not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08025" y="2484120"/>
            <a:ext cx="521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u="sng" dirty="0">
                <a:sym typeface="+mn-ea"/>
              </a:rPr>
              <a:t>CHECKING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STATIONARITY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OF THE DATA</a:t>
            </a:r>
            <a:endParaRPr lang="en-IN" sz="2400" u="sng" dirty="0"/>
          </a:p>
          <a:p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/>
              <a:t>CHECKING</a:t>
            </a:r>
            <a:r>
              <a:rPr lang="en-GB" b="1" u="sng"/>
              <a:t> </a:t>
            </a:r>
            <a:r>
              <a:rPr lang="en-GB" u="sng"/>
              <a:t>STATIONARITY</a:t>
            </a:r>
            <a:r>
              <a:rPr lang="en-GB" b="1" u="sng"/>
              <a:t> </a:t>
            </a:r>
            <a:r>
              <a:rPr lang="en-GB" u="sng"/>
              <a:t>OF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2075" y="2454275"/>
            <a:ext cx="8347075" cy="39376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37640" y="6489700"/>
            <a:ext cx="784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defining the code to check and plot stationarity of data.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773" y="1487054"/>
            <a:ext cx="8761413" cy="720436"/>
          </a:xfrm>
        </p:spPr>
        <p:txBody>
          <a:bodyPr/>
          <a:lstStyle/>
          <a:p>
            <a:pPr algn="l"/>
            <a:r>
              <a:rPr lang="en-IN" b="1" u="sng" dirty="0"/>
              <a:t>BUSINESS</a:t>
            </a:r>
            <a:r>
              <a:rPr lang="en-IN" dirty="0"/>
              <a:t> </a:t>
            </a:r>
            <a:r>
              <a:rPr lang="en-IN" b="1" u="sng" dirty="0"/>
              <a:t>PROBLEM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GB" b="1" dirty="0"/>
          </a:p>
          <a:p>
            <a:pPr fontAlgn="base"/>
            <a:endParaRPr lang="en-GB" b="1" dirty="0"/>
          </a:p>
          <a:p>
            <a:pPr marL="0" indent="0" fontAlgn="base">
              <a:buNone/>
            </a:pPr>
            <a:endParaRPr lang="en-GB" b="1" dirty="0"/>
          </a:p>
          <a:p>
            <a:pPr marL="0" indent="0" fontAlgn="base">
              <a:buNone/>
            </a:pPr>
            <a:r>
              <a:rPr lang="en-GB" sz="2400" b="1" dirty="0"/>
              <a:t>In stock market it is difficult for the traders to make a decision for  TCS company  he/she should invest based on the past  value of the stock.</a:t>
            </a:r>
            <a:br>
              <a:rPr lang="en-GB" sz="2400" b="1" dirty="0"/>
            </a:br>
            <a:endParaRPr lang="en-IN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CHECKING</a:t>
            </a:r>
            <a:r>
              <a:rPr lang="en-GB" b="1" u="sng" dirty="0"/>
              <a:t> </a:t>
            </a:r>
            <a:r>
              <a:rPr lang="en-GB" u="sng" dirty="0"/>
              <a:t>STATIONARITY</a:t>
            </a:r>
            <a:r>
              <a:rPr lang="en-GB" b="1" u="sng" dirty="0"/>
              <a:t> </a:t>
            </a:r>
            <a:r>
              <a:rPr lang="en-GB" u="sng" dirty="0"/>
              <a:t>OF THE DATA</a:t>
            </a:r>
            <a:endParaRPr lang="en-US" altLang="en-GB" u="sng" dirty="0"/>
          </a:p>
        </p:txBody>
      </p:sp>
      <p:sp>
        <p:nvSpPr>
          <p:cNvPr id="3" name="Text Box 2"/>
          <p:cNvSpPr txBox="1"/>
          <p:nvPr/>
        </p:nvSpPr>
        <p:spPr>
          <a:xfrm>
            <a:off x="531495" y="5894070"/>
            <a:ext cx="82410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 sz="2000"/>
              <a:t>Without transforming the data </a:t>
            </a:r>
            <a:r>
              <a:rPr lang="en-US" sz="2000">
                <a:sym typeface="+mn-ea"/>
              </a:rPr>
              <a:t>Open,High,Low,Close,</a:t>
            </a:r>
            <a:endParaRPr lang="en-US" sz="2000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found the p-value greater than 0.05.Hence data is not stationary.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cross verified by plotting it.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3002280"/>
            <a:ext cx="4824730" cy="261810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320" y="3002280"/>
            <a:ext cx="2266950" cy="116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15" y="3021330"/>
            <a:ext cx="2305050" cy="1123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4370070"/>
            <a:ext cx="2371725" cy="1104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5" y="4370070"/>
            <a:ext cx="2209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MIN MAX SCALER 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7305" y="2603500"/>
            <a:ext cx="4539615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62380" y="6442710"/>
            <a:ext cx="6869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After MinMaxScaler we are Plotting Train and Test data.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830" y="2982595"/>
            <a:ext cx="44672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u="sng" dirty="0">
                <a:sym typeface="+mn-ea"/>
              </a:rPr>
              <a:t>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591435"/>
            <a:ext cx="8091170" cy="402336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We uses different models for model building for best accuracy.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Different Models are: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Autoregressive Integrated Moving Average (ARIMA)</a:t>
            </a:r>
            <a:endParaRPr lang="en-IN" dirty="0">
              <a:solidFill>
                <a:srgbClr val="555555"/>
              </a:solidFill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(SARIMA)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with Exogenous Regressors (SARIMAX)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Exponential Smoothing (SES)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Holt Winter’s Exponential Smoothing (HWES)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441700"/>
            <a:ext cx="4825158" cy="3416301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sequential data with long-term dependencies.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Ability to selectively remember or forget previous inputs and outputs.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missing data.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be used  to model both linear and non-linear relationships between variables.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67" y="3441700"/>
            <a:ext cx="4825159" cy="341630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Disadvantages: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Computationally expensive to train.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Sensitive to the choice of hyperparameters.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suffer from overfitting if the model is too complex.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May not be suitable for tasks that require real-time processing.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55065" y="2423160"/>
            <a:ext cx="9383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LSTM (Long Short-Term Memory) is a type of artificial neural network that is particularly well-suited for sequential data, such as time series or natural language processing.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 MODEL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6121400" y="4256405"/>
            <a:ext cx="4657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building the LSTM Model with loss function as mean_squared_error and optimizer as adam.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4170" y="2543175"/>
            <a:ext cx="4309110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PREDICTING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812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Plotting Actual and Predicted value of stock price of close.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3540" y="2747645"/>
            <a:ext cx="3629025" cy="13620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3540" y="4010660"/>
            <a:ext cx="361950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40" y="4829810"/>
            <a:ext cx="5173345" cy="1137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747645"/>
            <a:ext cx="45529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FORECASTING FOR 30 DAYS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675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Forecasting the stock price of close for 30days.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64285" y="3209925"/>
            <a:ext cx="31813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4285" y="4411345"/>
            <a:ext cx="6913880" cy="1487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315" y="2281555"/>
            <a:ext cx="3956685" cy="21297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FORECASTING FOR 30 DAYS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675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Forecasting the stock price of close for 30days.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281555"/>
            <a:ext cx="31813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065" y="2719705"/>
            <a:ext cx="6913880" cy="1487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15" y="4130675"/>
            <a:ext cx="3956685" cy="212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5" y="4411980"/>
            <a:ext cx="2857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5855" y="2408555"/>
            <a:ext cx="7399655" cy="35039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6605" y="6077585"/>
            <a:ext cx="4697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streamlit run and path of file.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Press enter.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New screen will be opened.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42590" y="2413000"/>
            <a:ext cx="6307455" cy="3407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              </a:t>
            </a:r>
            <a:r>
              <a:rPr lang="en-GB" b="1" u="sng" dirty="0"/>
              <a:t>OBJECTIVE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45" y="2566555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 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/>
              <a:t>The main aim of this project is to predict future stock prices of TCS company / whether the trader should invest in a stock or not.</a:t>
            </a:r>
            <a:endParaRPr lang="en-GB" sz="2400" b="1" dirty="0"/>
          </a:p>
          <a:p>
            <a:pPr marL="0" indent="0">
              <a:buNone/>
            </a:pPr>
            <a:br>
              <a:rPr lang="en-GB" sz="2400" b="1" dirty="0"/>
            </a:br>
            <a:endParaRPr lang="en-GB" sz="2400" b="1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8355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the number of days to be forcasted and click on predict button.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32255" y="2603500"/>
            <a:ext cx="4069715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655" y="2785745"/>
            <a:ext cx="4825365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090420" y="3479165"/>
            <a:ext cx="87122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10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</a:t>
            </a:r>
            <a:r>
              <a:rPr lang="en-GB" u="sng" dirty="0"/>
              <a:t>DATA EXTRACTION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Data is about stock of the TCS.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It is extracted from NSE(national stock exchange).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The data we working form January 1</a:t>
            </a:r>
            <a:r>
              <a:rPr lang="en-GB" sz="2400" baseline="30000" dirty="0"/>
              <a:t>st</a:t>
            </a:r>
            <a:r>
              <a:rPr lang="en-GB" sz="2400" dirty="0"/>
              <a:t> 2010 to current date.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DATASET</a:t>
            </a:r>
            <a:endParaRPr lang="en-IN" b="1" u="sng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63900" y="2267585"/>
            <a:ext cx="3912870" cy="22637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3655" y="4646930"/>
            <a:ext cx="592455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629833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 fontAlgn="base">
              <a:buFont typeface="Wingdings" panose="05000000000000000000" charset="0"/>
              <a:buChar char="q"/>
            </a:pPr>
            <a:r>
              <a:rPr lang="en-IN" dirty="0"/>
              <a:t> </a:t>
            </a:r>
            <a:r>
              <a:rPr lang="en-GB" dirty="0"/>
              <a:t>The data is about 14 variables and 3273 observations.</a:t>
            </a:r>
            <a:endParaRPr lang="en-GB" dirty="0"/>
          </a:p>
          <a:p>
            <a:pPr fontAlgn="base">
              <a:buFont typeface="Wingdings" panose="05000000000000000000" charset="0"/>
              <a:buChar char="q"/>
            </a:pPr>
            <a:r>
              <a:rPr lang="en-GB" dirty="0"/>
              <a:t>View the data types of the </a:t>
            </a:r>
            <a:r>
              <a:rPr lang="en-GB" dirty="0" err="1"/>
              <a:t>colum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3613666"/>
            <a:ext cx="3916217" cy="3244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070610"/>
            <a:ext cx="8761730" cy="873125"/>
          </a:xfrm>
        </p:spPr>
        <p:txBody>
          <a:bodyPr/>
          <a:lstStyle/>
          <a:p>
            <a:pPr algn="ctr"/>
            <a:r>
              <a:rPr lang="en-GB" b="1" u="sng" dirty="0"/>
              <a:t>TREATING NULL VALUES AND</a:t>
            </a:r>
            <a:r>
              <a:rPr lang="en-US" altLang="en-GB" b="1" u="sng" dirty="0"/>
              <a:t> </a:t>
            </a:r>
            <a:r>
              <a:rPr lang="en-GB" b="1" u="sng" dirty="0">
                <a:sym typeface="+mn-ea"/>
              </a:rPr>
              <a:t>DUPLICATES</a:t>
            </a:r>
            <a:br>
              <a:rPr lang="en-GB" u="sng" dirty="0"/>
            </a:br>
            <a:endParaRPr lang="en-IN" u="sn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" y="4137891"/>
            <a:ext cx="2955635" cy="2632364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85" y="4498108"/>
            <a:ext cx="2908350" cy="21613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43" y="4064000"/>
            <a:ext cx="2223665" cy="19211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056" y="3105835"/>
            <a:ext cx="65187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imputing the null values in each features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removing the duplicate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5" y="4137660"/>
            <a:ext cx="34480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HEAT MAP FOR NULL VALUES</a:t>
            </a:r>
            <a:endParaRPr lang="en-US" u="sn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3190" y="2602865"/>
            <a:ext cx="3911600" cy="34169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2603500"/>
            <a:ext cx="3646170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93190" y="6212840"/>
            <a:ext cx="6069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Yellow color indicates the null value existence.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If there is no null value yellow color is absent.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515" y="794328"/>
            <a:ext cx="7071567" cy="2235200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 altLang="en-GB" dirty="0"/>
              <a:t> </a:t>
            </a:r>
            <a:r>
              <a:rPr lang="en-GB" dirty="0"/>
              <a:t>Dropping ‘symbol’ and ‘series’ column since, In these columns are having the same values throughout the data.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9" y="3514263"/>
            <a:ext cx="8632104" cy="324658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4434</Words>
  <Application>WPS Presentation</Application>
  <PresentationFormat>Widescreen</PresentationFormat>
  <Paragraphs>195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SimSun</vt:lpstr>
      <vt:lpstr>Wingdings</vt:lpstr>
      <vt:lpstr>Wingdings 3</vt:lpstr>
      <vt:lpstr>Symbol</vt:lpstr>
      <vt:lpstr>Arial</vt:lpstr>
      <vt:lpstr>Wingdings</vt:lpstr>
      <vt:lpstr>Times New Roman</vt:lpstr>
      <vt:lpstr>Noto Sans Symbols</vt:lpstr>
      <vt:lpstr>Segoe Print</vt:lpstr>
      <vt:lpstr>Century Gothic</vt:lpstr>
      <vt:lpstr>Microsoft YaHei</vt:lpstr>
      <vt:lpstr>Arial Unicode MS</vt:lpstr>
      <vt:lpstr>Calibri</vt:lpstr>
      <vt:lpstr>Helvetica Neue</vt:lpstr>
      <vt:lpstr>Mangal</vt:lpstr>
      <vt:lpstr>Arial Black</vt:lpstr>
      <vt:lpstr>Ion Boardroom</vt:lpstr>
      <vt:lpstr>STOCK MARKET ANALYSIS</vt:lpstr>
      <vt:lpstr>BUSINESS PROBLEM  </vt:lpstr>
      <vt:lpstr>              OBJECTIVE</vt:lpstr>
      <vt:lpstr>           DATA EXTRACTION</vt:lpstr>
      <vt:lpstr>                DATASET</vt:lpstr>
      <vt:lpstr>DATA  PRE-PROCESSING </vt:lpstr>
      <vt:lpstr>TREATING NULL VALUES AND DUPLICATES </vt:lpstr>
      <vt:lpstr>HEAT MAP FOR NULL VALUES</vt:lpstr>
      <vt:lpstr>DATA  PRE-PROCESSING  </vt:lpstr>
      <vt:lpstr>EXPLORATORY DATA ANALYSIS(EDA)</vt:lpstr>
      <vt:lpstr>HEAT MAP FOR CORRELATION</vt:lpstr>
      <vt:lpstr>DATA  PRE-PROCESSING</vt:lpstr>
      <vt:lpstr>HISTOGRAM  </vt:lpstr>
      <vt:lpstr>BOX PLOT</vt:lpstr>
      <vt:lpstr>LINE PLOT</vt:lpstr>
      <vt:lpstr>LAG PLOT</vt:lpstr>
      <vt:lpstr>TIME SERIES DECOMPOSITION PLOT </vt:lpstr>
      <vt:lpstr>PRE-PROCESSING</vt:lpstr>
      <vt:lpstr>CHECKING STATIONARITY OF THE DATA</vt:lpstr>
      <vt:lpstr>CHECKING STATIONARITY OF THE DATA</vt:lpstr>
      <vt:lpstr>MIN MAX SCALER </vt:lpstr>
      <vt:lpstr>MODEL BUILDING</vt:lpstr>
      <vt:lpstr>LSTM</vt:lpstr>
      <vt:lpstr>LSTM MODEL</vt:lpstr>
      <vt:lpstr>PREDICTING</vt:lpstr>
      <vt:lpstr>FORECASTING FOR 30 DAYS</vt:lpstr>
      <vt:lpstr>FORECASTING FOR 30 DAYS</vt:lpstr>
      <vt:lpstr>DEPLOYMENT</vt:lpstr>
      <vt:lpstr>DEPLOYMENT</vt:lpstr>
      <vt:lpstr>DEPLOYMENT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DELL</dc:creator>
  <cp:lastModifiedBy>harsh</cp:lastModifiedBy>
  <cp:revision>38</cp:revision>
  <dcterms:created xsi:type="dcterms:W3CDTF">2023-03-09T04:41:00Z</dcterms:created>
  <dcterms:modified xsi:type="dcterms:W3CDTF">2023-03-22T16:58:42Z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7B9736EF13F942CB97D7EBFFC0501A33</vt:lpwstr>
  </property>
  <property fmtid="{D5CDD505-2E9C-101B-9397-08002B2CF9AE}" pid="3" name="KSOProductBuildVer">
    <vt:lpwstr>1033-11.2.0.11516</vt:lpwstr>
  </property>
</Properties>
</file>