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8" r:id="rId1"/>
  </p:sldMasterIdLst>
  <p:notesMasterIdLst>
    <p:notesMasterId r:id="rId14"/>
  </p:notesMasterIdLst>
  <p:sldIdLst>
    <p:sldId id="256" r:id="rId2"/>
    <p:sldId id="257" r:id="rId3"/>
    <p:sldId id="260" r:id="rId4"/>
    <p:sldId id="261" r:id="rId5"/>
    <p:sldId id="262" r:id="rId6"/>
    <p:sldId id="263" r:id="rId7"/>
    <p:sldId id="264" r:id="rId8"/>
    <p:sldId id="265" r:id="rId9"/>
    <p:sldId id="266" r:id="rId10"/>
    <p:sldId id="267" r:id="rId11"/>
    <p:sldId id="25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2882E-87D4-4826-A456-8C98B49A83DF}" type="datetimeFigureOut">
              <a:rPr lang="en-IN" smtClean="0"/>
              <a:t>23-04-2021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2E1DA-7C47-4E2F-97AE-775654584250}" type="slidenum">
              <a:rPr lang="en-IN" smtClean="0"/>
              <a:t>‹#›</a:t>
            </a:fld>
            <a:endParaRPr lang="en-IN"/>
          </a:p>
        </p:txBody>
      </p:sp>
    </p:spTree>
    <p:extLst>
      <p:ext uri="{BB962C8B-B14F-4D97-AF65-F5344CB8AC3E}">
        <p14:creationId xmlns:p14="http://schemas.microsoft.com/office/powerpoint/2010/main" val="500911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F64A43-9D90-49E2-A301-1993AFCEA127}"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072274E-455B-454A-A4F9-1963748A6B75}" type="slidenum">
              <a:rPr lang="en-IN" smtClean="0"/>
              <a:t>‹#›</a:t>
            </a:fld>
            <a:endParaRPr lang="en-IN"/>
          </a:p>
        </p:txBody>
      </p:sp>
    </p:spTree>
    <p:extLst>
      <p:ext uri="{BB962C8B-B14F-4D97-AF65-F5344CB8AC3E}">
        <p14:creationId xmlns:p14="http://schemas.microsoft.com/office/powerpoint/2010/main" val="2533676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64A43-9D90-49E2-A301-1993AFCEA127}"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72274E-455B-454A-A4F9-1963748A6B75}" type="slidenum">
              <a:rPr lang="en-IN" smtClean="0"/>
              <a:t>‹#›</a:t>
            </a:fld>
            <a:endParaRPr lang="en-IN"/>
          </a:p>
        </p:txBody>
      </p:sp>
    </p:spTree>
    <p:extLst>
      <p:ext uri="{BB962C8B-B14F-4D97-AF65-F5344CB8AC3E}">
        <p14:creationId xmlns:p14="http://schemas.microsoft.com/office/powerpoint/2010/main" val="3181764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64A43-9D90-49E2-A301-1993AFCEA127}"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72274E-455B-454A-A4F9-1963748A6B7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8020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F64A43-9D90-49E2-A301-1993AFCEA127}"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72274E-455B-454A-A4F9-1963748A6B75}" type="slidenum">
              <a:rPr lang="en-IN" smtClean="0"/>
              <a:t>‹#›</a:t>
            </a:fld>
            <a:endParaRPr lang="en-IN"/>
          </a:p>
        </p:txBody>
      </p:sp>
    </p:spTree>
    <p:extLst>
      <p:ext uri="{BB962C8B-B14F-4D97-AF65-F5344CB8AC3E}">
        <p14:creationId xmlns:p14="http://schemas.microsoft.com/office/powerpoint/2010/main" val="498468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F64A43-9D90-49E2-A301-1993AFCEA127}"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72274E-455B-454A-A4F9-1963748A6B7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748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F64A43-9D90-49E2-A301-1993AFCEA127}"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72274E-455B-454A-A4F9-1963748A6B75}" type="slidenum">
              <a:rPr lang="en-IN" smtClean="0"/>
              <a:t>‹#›</a:t>
            </a:fld>
            <a:endParaRPr lang="en-IN"/>
          </a:p>
        </p:txBody>
      </p:sp>
    </p:spTree>
    <p:extLst>
      <p:ext uri="{BB962C8B-B14F-4D97-AF65-F5344CB8AC3E}">
        <p14:creationId xmlns:p14="http://schemas.microsoft.com/office/powerpoint/2010/main" val="2446631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64A43-9D90-49E2-A301-1993AFCEA127}"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72274E-455B-454A-A4F9-1963748A6B75}" type="slidenum">
              <a:rPr lang="en-IN" smtClean="0"/>
              <a:t>‹#›</a:t>
            </a:fld>
            <a:endParaRPr lang="en-IN"/>
          </a:p>
        </p:txBody>
      </p:sp>
    </p:spTree>
    <p:extLst>
      <p:ext uri="{BB962C8B-B14F-4D97-AF65-F5344CB8AC3E}">
        <p14:creationId xmlns:p14="http://schemas.microsoft.com/office/powerpoint/2010/main" val="617611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64A43-9D90-49E2-A301-1993AFCEA127}"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72274E-455B-454A-A4F9-1963748A6B75}" type="slidenum">
              <a:rPr lang="en-IN" smtClean="0"/>
              <a:t>‹#›</a:t>
            </a:fld>
            <a:endParaRPr lang="en-IN"/>
          </a:p>
        </p:txBody>
      </p:sp>
    </p:spTree>
    <p:extLst>
      <p:ext uri="{BB962C8B-B14F-4D97-AF65-F5344CB8AC3E}">
        <p14:creationId xmlns:p14="http://schemas.microsoft.com/office/powerpoint/2010/main" val="1979726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64A43-9D90-49E2-A301-1993AFCEA127}"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72274E-455B-454A-A4F9-1963748A6B75}" type="slidenum">
              <a:rPr lang="en-IN" smtClean="0"/>
              <a:t>‹#›</a:t>
            </a:fld>
            <a:endParaRPr lang="en-IN"/>
          </a:p>
        </p:txBody>
      </p:sp>
    </p:spTree>
    <p:extLst>
      <p:ext uri="{BB962C8B-B14F-4D97-AF65-F5344CB8AC3E}">
        <p14:creationId xmlns:p14="http://schemas.microsoft.com/office/powerpoint/2010/main" val="270212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64A43-9D90-49E2-A301-1993AFCEA127}"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72274E-455B-454A-A4F9-1963748A6B75}" type="slidenum">
              <a:rPr lang="en-IN" smtClean="0"/>
              <a:t>‹#›</a:t>
            </a:fld>
            <a:endParaRPr lang="en-IN"/>
          </a:p>
        </p:txBody>
      </p:sp>
    </p:spTree>
    <p:extLst>
      <p:ext uri="{BB962C8B-B14F-4D97-AF65-F5344CB8AC3E}">
        <p14:creationId xmlns:p14="http://schemas.microsoft.com/office/powerpoint/2010/main" val="2446994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F64A43-9D90-49E2-A301-1993AFCEA127}"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072274E-455B-454A-A4F9-1963748A6B75}" type="slidenum">
              <a:rPr lang="en-IN" smtClean="0"/>
              <a:t>‹#›</a:t>
            </a:fld>
            <a:endParaRPr lang="en-IN"/>
          </a:p>
        </p:txBody>
      </p:sp>
    </p:spTree>
    <p:extLst>
      <p:ext uri="{BB962C8B-B14F-4D97-AF65-F5344CB8AC3E}">
        <p14:creationId xmlns:p14="http://schemas.microsoft.com/office/powerpoint/2010/main" val="2059493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F64A43-9D90-49E2-A301-1993AFCEA127}" type="datetimeFigureOut">
              <a:rPr lang="en-IN" smtClean="0"/>
              <a:t>23-04-2021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072274E-455B-454A-A4F9-1963748A6B75}" type="slidenum">
              <a:rPr lang="en-IN" smtClean="0"/>
              <a:t>‹#›</a:t>
            </a:fld>
            <a:endParaRPr lang="en-IN"/>
          </a:p>
        </p:txBody>
      </p:sp>
    </p:spTree>
    <p:extLst>
      <p:ext uri="{BB962C8B-B14F-4D97-AF65-F5344CB8AC3E}">
        <p14:creationId xmlns:p14="http://schemas.microsoft.com/office/powerpoint/2010/main" val="1709398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F64A43-9D90-49E2-A301-1993AFCEA127}" type="datetimeFigureOut">
              <a:rPr lang="en-IN" smtClean="0"/>
              <a:t>23-04-2021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072274E-455B-454A-A4F9-1963748A6B75}" type="slidenum">
              <a:rPr lang="en-IN" smtClean="0"/>
              <a:t>‹#›</a:t>
            </a:fld>
            <a:endParaRPr lang="en-IN"/>
          </a:p>
        </p:txBody>
      </p:sp>
    </p:spTree>
    <p:extLst>
      <p:ext uri="{BB962C8B-B14F-4D97-AF65-F5344CB8AC3E}">
        <p14:creationId xmlns:p14="http://schemas.microsoft.com/office/powerpoint/2010/main" val="1356383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F64A43-9D90-49E2-A301-1993AFCEA127}" type="datetimeFigureOut">
              <a:rPr lang="en-IN" smtClean="0"/>
              <a:t>23-04-2021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072274E-455B-454A-A4F9-1963748A6B75}" type="slidenum">
              <a:rPr lang="en-IN" smtClean="0"/>
              <a:t>‹#›</a:t>
            </a:fld>
            <a:endParaRPr lang="en-IN"/>
          </a:p>
        </p:txBody>
      </p:sp>
    </p:spTree>
    <p:extLst>
      <p:ext uri="{BB962C8B-B14F-4D97-AF65-F5344CB8AC3E}">
        <p14:creationId xmlns:p14="http://schemas.microsoft.com/office/powerpoint/2010/main" val="14050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F64A43-9D90-49E2-A301-1993AFCEA127}"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072274E-455B-454A-A4F9-1963748A6B75}" type="slidenum">
              <a:rPr lang="en-IN" smtClean="0"/>
              <a:t>‹#›</a:t>
            </a:fld>
            <a:endParaRPr lang="en-IN"/>
          </a:p>
        </p:txBody>
      </p:sp>
    </p:spTree>
    <p:extLst>
      <p:ext uri="{BB962C8B-B14F-4D97-AF65-F5344CB8AC3E}">
        <p14:creationId xmlns:p14="http://schemas.microsoft.com/office/powerpoint/2010/main" val="1641931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F64A43-9D90-49E2-A301-1993AFCEA127}"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72274E-455B-454A-A4F9-1963748A6B75}" type="slidenum">
              <a:rPr lang="en-IN" smtClean="0"/>
              <a:t>‹#›</a:t>
            </a:fld>
            <a:endParaRPr lang="en-IN"/>
          </a:p>
        </p:txBody>
      </p:sp>
    </p:spTree>
    <p:extLst>
      <p:ext uri="{BB962C8B-B14F-4D97-AF65-F5344CB8AC3E}">
        <p14:creationId xmlns:p14="http://schemas.microsoft.com/office/powerpoint/2010/main" val="1552759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EF64A43-9D90-49E2-A301-1993AFCEA127}" type="datetimeFigureOut">
              <a:rPr lang="en-IN" smtClean="0"/>
              <a:t>23-04-2021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072274E-455B-454A-A4F9-1963748A6B75}" type="slidenum">
              <a:rPr lang="en-IN" smtClean="0"/>
              <a:t>‹#›</a:t>
            </a:fld>
            <a:endParaRPr lang="en-IN"/>
          </a:p>
        </p:txBody>
      </p:sp>
    </p:spTree>
    <p:extLst>
      <p:ext uri="{BB962C8B-B14F-4D97-AF65-F5344CB8AC3E}">
        <p14:creationId xmlns:p14="http://schemas.microsoft.com/office/powerpoint/2010/main" val="1087615400"/>
      </p:ext>
    </p:extLst>
  </p:cSld>
  <p:clrMap bg1="lt1" tx1="dk1" bg2="lt2" tx2="dk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273" r:id="rId5"/>
    <p:sldLayoutId id="2147484274" r:id="rId6"/>
    <p:sldLayoutId id="2147484275" r:id="rId7"/>
    <p:sldLayoutId id="2147484276" r:id="rId8"/>
    <p:sldLayoutId id="2147484277" r:id="rId9"/>
    <p:sldLayoutId id="2147484278" r:id="rId10"/>
    <p:sldLayoutId id="2147484279" r:id="rId11"/>
    <p:sldLayoutId id="2147484280" r:id="rId12"/>
    <p:sldLayoutId id="2147484281" r:id="rId13"/>
    <p:sldLayoutId id="2147484282" r:id="rId14"/>
    <p:sldLayoutId id="2147484283" r:id="rId15"/>
    <p:sldLayoutId id="214748428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FFC0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9163" y="470264"/>
            <a:ext cx="9144000" cy="2269510"/>
          </a:xfrm>
        </p:spPr>
        <p:txBody>
          <a:bodyPr>
            <a:noAutofit/>
          </a:bodyPr>
          <a:lstStyle/>
          <a:p>
            <a:pPr algn="ctr"/>
            <a:r>
              <a:rPr lang="en-IN" sz="3200" b="1">
                <a:solidFill>
                  <a:schemeClr val="tx1"/>
                </a:solidFill>
                <a:latin typeface="ALGERIAN" panose="020B0604020202020204" pitchFamily="82" charset="0"/>
              </a:rPr>
              <a:t>SKILL COMPETENCY EXAM (SCE)</a:t>
            </a:r>
            <a:br>
              <a:rPr lang="en-IN" sz="3200" b="1">
                <a:solidFill>
                  <a:schemeClr val="tx1"/>
                </a:solidFill>
                <a:latin typeface="ALGERIAN" panose="020B0604020202020204" pitchFamily="82" charset="0"/>
              </a:rPr>
            </a:br>
            <a:r>
              <a:rPr lang="en-IN" sz="3200" b="1">
                <a:solidFill>
                  <a:schemeClr val="tx1"/>
                </a:solidFill>
                <a:latin typeface="ALGERIAN" panose="020B0604020202020204" pitchFamily="82" charset="0"/>
              </a:rPr>
              <a:t>FUNDAMENTALS OF DATA STRUCTURES</a:t>
            </a:r>
            <a:br>
              <a:rPr lang="en-IN" sz="3200" b="1">
                <a:solidFill>
                  <a:schemeClr val="tx1"/>
                </a:solidFill>
                <a:latin typeface="Liberation serif"/>
              </a:rPr>
            </a:br>
            <a:br>
              <a:rPr lang="en-IN" sz="3200">
                <a:solidFill>
                  <a:schemeClr val="tx1"/>
                </a:solidFill>
                <a:latin typeface="Liberation serif"/>
              </a:rPr>
            </a:br>
            <a:r>
              <a:rPr lang="en-IN" sz="3200" b="1">
                <a:solidFill>
                  <a:srgbClr val="0070C0"/>
                </a:solidFill>
                <a:latin typeface="Liberation serif"/>
              </a:rPr>
              <a:t>Real Time Applications of Linear Data Structure</a:t>
            </a:r>
            <a:br>
              <a:rPr lang="en-IN" sz="3200" b="1">
                <a:solidFill>
                  <a:schemeClr val="tx1"/>
                </a:solidFill>
                <a:latin typeface="Liberation serif"/>
              </a:rPr>
            </a:br>
            <a:r>
              <a:rPr lang="en-IN" sz="3200" b="1">
                <a:solidFill>
                  <a:srgbClr val="FF0000"/>
                </a:solidFill>
                <a:latin typeface="Liberation serif"/>
              </a:rPr>
              <a:t>Circular Linked List(CLL)</a:t>
            </a:r>
            <a:endParaRPr lang="en-IN" sz="3200" dirty="0">
              <a:solidFill>
                <a:srgbClr val="FF0000"/>
              </a:solidFill>
              <a:latin typeface="Liberation serif"/>
            </a:endParaRPr>
          </a:p>
        </p:txBody>
      </p:sp>
      <p:pic>
        <p:nvPicPr>
          <p:cNvPr id="11" name="Picture 10">
            <a:extLst>
              <a:ext uri="{FF2B5EF4-FFF2-40B4-BE49-F238E27FC236}">
                <a16:creationId xmlns:a16="http://schemas.microsoft.com/office/drawing/2014/main" id="{C10612B8-D96E-4B4E-86DC-C0D45C67D36B}"/>
              </a:ext>
            </a:extLst>
          </p:cNvPr>
          <p:cNvPicPr>
            <a:picLocks noChangeAspect="1"/>
          </p:cNvPicPr>
          <p:nvPr/>
        </p:nvPicPr>
        <p:blipFill rotWithShape="1">
          <a:blip r:embed="rId2">
            <a:extLst>
              <a:ext uri="{28A0092B-C50C-407E-A947-70E740481C1C}">
                <a14:useLocalDpi xmlns:a14="http://schemas.microsoft.com/office/drawing/2010/main" val="0"/>
              </a:ext>
            </a:extLst>
          </a:blip>
          <a:srcRect b="51861"/>
          <a:stretch/>
        </p:blipFill>
        <p:spPr>
          <a:xfrm>
            <a:off x="2238279" y="3063606"/>
            <a:ext cx="7715442" cy="2788512"/>
          </a:xfrm>
          <a:prstGeom prst="rect">
            <a:avLst/>
          </a:prstGeom>
        </p:spPr>
      </p:pic>
    </p:spTree>
    <p:extLst>
      <p:ext uri="{BB962C8B-B14F-4D97-AF65-F5344CB8AC3E}">
        <p14:creationId xmlns:p14="http://schemas.microsoft.com/office/powerpoint/2010/main" val="3873854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13464"/>
            <a:ext cx="6096000" cy="523220"/>
          </a:xfrm>
          <a:prstGeom prst="rect">
            <a:avLst/>
          </a:prstGeom>
        </p:spPr>
        <p:txBody>
          <a:bodyPr>
            <a:spAutoFit/>
          </a:bodyPr>
          <a:lstStyle/>
          <a:p>
            <a:pPr algn="ctr"/>
            <a:r>
              <a:rPr lang="en-IN" sz="2000" b="1" u="sng">
                <a:latin typeface="ALGERIAN" panose="04020705040A02060702" pitchFamily="82" charset="0"/>
              </a:rPr>
              <a:t> </a:t>
            </a:r>
            <a:r>
              <a:rPr lang="en-IN" sz="2800" b="1" u="sng">
                <a:latin typeface="ALGERIAN" panose="04020705040A02060702" pitchFamily="82" charset="0"/>
              </a:rPr>
              <a:t>FUNCTIONS  </a:t>
            </a:r>
            <a:endParaRPr lang="en-IN" sz="2800" b="1" u="sng" dirty="0">
              <a:latin typeface="ALGERIAN" panose="04020705040A02060702" pitchFamily="8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72548182"/>
              </p:ext>
            </p:extLst>
          </p:nvPr>
        </p:nvGraphicFramePr>
        <p:xfrm>
          <a:off x="581143" y="723136"/>
          <a:ext cx="11256135" cy="5759939"/>
        </p:xfrm>
        <a:graphic>
          <a:graphicData uri="http://schemas.openxmlformats.org/drawingml/2006/table">
            <a:tbl>
              <a:tblPr firstRow="1" bandRow="1">
                <a:tableStyleId>{5C22544A-7EE6-4342-B048-85BDC9FD1C3A}</a:tableStyleId>
              </a:tblPr>
              <a:tblGrid>
                <a:gridCol w="2429580">
                  <a:extLst>
                    <a:ext uri="{9D8B030D-6E8A-4147-A177-3AD203B41FA5}">
                      <a16:colId xmlns:a16="http://schemas.microsoft.com/office/drawing/2014/main" val="20000"/>
                    </a:ext>
                  </a:extLst>
                </a:gridCol>
                <a:gridCol w="5074510">
                  <a:extLst>
                    <a:ext uri="{9D8B030D-6E8A-4147-A177-3AD203B41FA5}">
                      <a16:colId xmlns:a16="http://schemas.microsoft.com/office/drawing/2014/main" val="20001"/>
                    </a:ext>
                  </a:extLst>
                </a:gridCol>
                <a:gridCol w="3752045">
                  <a:extLst>
                    <a:ext uri="{9D8B030D-6E8A-4147-A177-3AD203B41FA5}">
                      <a16:colId xmlns:a16="http://schemas.microsoft.com/office/drawing/2014/main" val="20002"/>
                    </a:ext>
                  </a:extLst>
                </a:gridCol>
              </a:tblGrid>
              <a:tr h="403612">
                <a:tc>
                  <a:txBody>
                    <a:bodyPr/>
                    <a:lstStyle/>
                    <a:p>
                      <a:pPr algn="ctr"/>
                      <a:r>
                        <a:rPr lang="en-US"/>
                        <a:t>Return</a:t>
                      </a:r>
                      <a:r>
                        <a:rPr lang="en-US" baseline="0"/>
                        <a:t> type</a:t>
                      </a:r>
                      <a:endParaRPr lang="en-IN" dirty="0"/>
                    </a:p>
                  </a:txBody>
                  <a:tcPr/>
                </a:tc>
                <a:tc>
                  <a:txBody>
                    <a:bodyPr/>
                    <a:lstStyle/>
                    <a:p>
                      <a:pPr algn="ctr"/>
                      <a:r>
                        <a:rPr lang="en-US"/>
                        <a:t>Function</a:t>
                      </a:r>
                      <a:endParaRPr lang="en-IN" dirty="0"/>
                    </a:p>
                  </a:txBody>
                  <a:tcPr/>
                </a:tc>
                <a:tc>
                  <a:txBody>
                    <a:bodyPr/>
                    <a:lstStyle/>
                    <a:p>
                      <a:pPr algn="ctr"/>
                      <a:r>
                        <a:rPr lang="en-US"/>
                        <a:t>What function does</a:t>
                      </a:r>
                      <a:r>
                        <a:rPr lang="en-US" baseline="0"/>
                        <a:t> ?</a:t>
                      </a:r>
                      <a:endParaRPr lang="en-IN" dirty="0"/>
                    </a:p>
                  </a:txBody>
                  <a:tcPr/>
                </a:tc>
                <a:extLst>
                  <a:ext uri="{0D108BD9-81ED-4DB2-BD59-A6C34878D82A}">
                    <a16:rowId xmlns:a16="http://schemas.microsoft.com/office/drawing/2014/main" val="10000"/>
                  </a:ext>
                </a:extLst>
              </a:tr>
              <a:tr h="1009032">
                <a:tc>
                  <a:txBody>
                    <a:bodyPr/>
                    <a:lstStyle/>
                    <a:p>
                      <a:r>
                        <a:rPr lang="en-US"/>
                        <a:t>int</a:t>
                      </a:r>
                      <a:r>
                        <a:rPr lang="en-US" baseline="0"/>
                        <a:t>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generateRandomNumber(int lowerLimit, int upperLimit);</a:t>
                      </a:r>
                      <a:endParaRPr lang="en-IN" dirty="0"/>
                    </a:p>
                  </a:txBody>
                  <a:tcPr/>
                </a:tc>
                <a:tc>
                  <a:txBody>
                    <a:bodyPr/>
                    <a:lstStyle/>
                    <a:p>
                      <a:r>
                        <a:rPr lang="en-IN"/>
                        <a:t>Returns the random number within the given range </a:t>
                      </a:r>
                      <a:r>
                        <a:rPr lang="en-US"/>
                        <a:t>using ‘rand’ inbuilt function.</a:t>
                      </a:r>
                      <a:endParaRPr lang="en-IN" dirty="0"/>
                    </a:p>
                  </a:txBody>
                  <a:tcPr/>
                </a:tc>
                <a:extLst>
                  <a:ext uri="{0D108BD9-81ED-4DB2-BD59-A6C34878D82A}">
                    <a16:rowId xmlns:a16="http://schemas.microsoft.com/office/drawing/2014/main" val="10001"/>
                  </a:ext>
                </a:extLst>
              </a:tr>
              <a:tr h="706322">
                <a:tc>
                  <a:txBody>
                    <a:bodyPr/>
                    <a:lstStyle/>
                    <a:p>
                      <a:r>
                        <a:rPr lang="en-US"/>
                        <a:t>void</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showLeaderboard(Player *head);</a:t>
                      </a:r>
                    </a:p>
                    <a:p>
                      <a:endParaRPr lang="en-IN" dirty="0"/>
                    </a:p>
                  </a:txBody>
                  <a:tcPr/>
                </a:tc>
                <a:tc>
                  <a:txBody>
                    <a:bodyPr/>
                    <a:lstStyle/>
                    <a:p>
                      <a:r>
                        <a:rPr lang="en-IN"/>
                        <a:t>display the leaderboard after each roundNo</a:t>
                      </a:r>
                      <a:endParaRPr lang="en-IN" dirty="0"/>
                    </a:p>
                  </a:txBody>
                  <a:tcPr/>
                </a:tc>
                <a:extLst>
                  <a:ext uri="{0D108BD9-81ED-4DB2-BD59-A6C34878D82A}">
                    <a16:rowId xmlns:a16="http://schemas.microsoft.com/office/drawing/2014/main" val="10002"/>
                  </a:ext>
                </a:extLst>
              </a:tr>
              <a:tr h="403612">
                <a:tc>
                  <a:txBody>
                    <a:bodyPr/>
                    <a:lstStyle/>
                    <a:p>
                      <a:r>
                        <a:rPr lang="en-US"/>
                        <a:t>void</a:t>
                      </a:r>
                      <a:endParaRPr lang="en-IN" dirty="0"/>
                    </a:p>
                  </a:txBody>
                  <a:tcPr/>
                </a:tc>
                <a:tc>
                  <a:txBody>
                    <a:bodyPr/>
                    <a:lstStyle/>
                    <a:p>
                      <a:r>
                        <a:rPr lang="en-IN"/>
                        <a:t>playRound(Player *head, int roundNo);</a:t>
                      </a:r>
                      <a:endParaRPr lang="en-IN" dirty="0"/>
                    </a:p>
                  </a:txBody>
                  <a:tcPr/>
                </a:tc>
                <a:tc>
                  <a:txBody>
                    <a:bodyPr/>
                    <a:lstStyle/>
                    <a:p>
                      <a:r>
                        <a:rPr lang="en-US"/>
                        <a:t>Called</a:t>
                      </a:r>
                      <a:r>
                        <a:rPr lang="en-US" baseline="0"/>
                        <a:t> to perform each round</a:t>
                      </a:r>
                      <a:endParaRPr lang="en-IN" dirty="0"/>
                    </a:p>
                  </a:txBody>
                  <a:tcPr/>
                </a:tc>
                <a:extLst>
                  <a:ext uri="{0D108BD9-81ED-4DB2-BD59-A6C34878D82A}">
                    <a16:rowId xmlns:a16="http://schemas.microsoft.com/office/drawing/2014/main" val="10003"/>
                  </a:ext>
                </a:extLst>
              </a:tr>
              <a:tr h="687913">
                <a:tc>
                  <a:txBody>
                    <a:bodyPr/>
                    <a:lstStyle/>
                    <a:p>
                      <a:r>
                        <a:rPr lang="en-US"/>
                        <a:t>Player*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getWinner(Player *head);</a:t>
                      </a:r>
                    </a:p>
                    <a:p>
                      <a:endParaRPr lang="en-IN" dirty="0"/>
                    </a:p>
                  </a:txBody>
                  <a:tcPr/>
                </a:tc>
                <a:tc>
                  <a:txBody>
                    <a:bodyPr/>
                    <a:lstStyle/>
                    <a:p>
                      <a:r>
                        <a:rPr lang="en-IN"/>
                        <a:t>Returns the winner at the end of the game</a:t>
                      </a:r>
                      <a:endParaRPr lang="en-IN" dirty="0"/>
                    </a:p>
                  </a:txBody>
                  <a:tcPr/>
                </a:tc>
                <a:extLst>
                  <a:ext uri="{0D108BD9-81ED-4DB2-BD59-A6C34878D82A}">
                    <a16:rowId xmlns:a16="http://schemas.microsoft.com/office/drawing/2014/main" val="10004"/>
                  </a:ext>
                </a:extLst>
              </a:tr>
              <a:tr h="673255">
                <a:tc>
                  <a:txBody>
                    <a:bodyPr/>
                    <a:lstStyle/>
                    <a:p>
                      <a:r>
                        <a:rPr lang="en-US"/>
                        <a:t>void</a:t>
                      </a:r>
                      <a:endParaRPr lang="en-IN" dirty="0"/>
                    </a:p>
                  </a:txBody>
                  <a:tcPr/>
                </a:tc>
                <a:tc>
                  <a:txBody>
                    <a:bodyPr/>
                    <a:lstStyle/>
                    <a:p>
                      <a:r>
                        <a:rPr lang="en-IN"/>
                        <a:t>playGame(Player *head, int numberOfPlayers);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Root function to start the game</a:t>
                      </a:r>
                    </a:p>
                    <a:p>
                      <a:endParaRPr lang="en-IN" dirty="0"/>
                    </a:p>
                  </a:txBody>
                  <a:tcPr/>
                </a:tc>
                <a:extLst>
                  <a:ext uri="{0D108BD9-81ED-4DB2-BD59-A6C34878D82A}">
                    <a16:rowId xmlns:a16="http://schemas.microsoft.com/office/drawing/2014/main" val="10005"/>
                  </a:ext>
                </a:extLst>
              </a:tr>
              <a:tr h="961793">
                <a:tc>
                  <a:txBody>
                    <a:bodyPr/>
                    <a:lstStyle/>
                    <a:p>
                      <a:r>
                        <a:rPr lang="en-IN"/>
                        <a:t>Player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getWinners(Player *head, Player **winners, Player *winner, int *NoOfWinners);</a:t>
                      </a:r>
                    </a:p>
                    <a:p>
                      <a:endParaRPr lang="en-IN" dirty="0"/>
                    </a:p>
                  </a:txBody>
                  <a:tcPr/>
                </a:tc>
                <a:tc>
                  <a:txBody>
                    <a:bodyPr/>
                    <a:lstStyle/>
                    <a:p>
                      <a:r>
                        <a:rPr lang="en-IN"/>
                        <a:t>Returns Winners with same score</a:t>
                      </a:r>
                      <a:endParaRPr lang="en-IN" dirty="0"/>
                    </a:p>
                  </a:txBody>
                  <a:tcPr/>
                </a:tc>
                <a:extLst>
                  <a:ext uri="{0D108BD9-81ED-4DB2-BD59-A6C34878D82A}">
                    <a16:rowId xmlns:a16="http://schemas.microsoft.com/office/drawing/2014/main" val="10006"/>
                  </a:ext>
                </a:extLst>
              </a:tr>
              <a:tr h="7181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Player*</a:t>
                      </a:r>
                      <a:endParaRPr lang="en-IN"/>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createCLL(int numberOfPlayers);</a:t>
                      </a:r>
                    </a:p>
                    <a:p>
                      <a:endParaRPr lang="en-IN" dirty="0"/>
                    </a:p>
                  </a:txBody>
                  <a:tcPr/>
                </a:tc>
                <a:tc>
                  <a:txBody>
                    <a:bodyPr/>
                    <a:lstStyle/>
                    <a:p>
                      <a:r>
                        <a:rPr lang="en-US" dirty="0"/>
                        <a:t>Create circular linked list as</a:t>
                      </a:r>
                      <a:r>
                        <a:rPr lang="en-US" baseline="0" dirty="0"/>
                        <a:t> per the number of players entered by user.</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25326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latin typeface="ALGERIAN" panose="04020705040A02060702" pitchFamily="82" charset="0"/>
              </a:rPr>
              <a:t>conclusion</a:t>
            </a:r>
            <a:endParaRPr lang="en-IN" dirty="0">
              <a:solidFill>
                <a:schemeClr val="tx2">
                  <a:lumMod val="75000"/>
                </a:schemeClr>
              </a:solidFill>
              <a:latin typeface="ALGERIAN" panose="04020705040A02060702" pitchFamily="82" charset="0"/>
            </a:endParaRP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Through this project we learnt real time implementation of circular linked list .We got hands on knowledge of implementation of various concepts of C like typedef , pointers, user defined functions, structures and much more. During the </a:t>
            </a:r>
            <a:r>
              <a:rPr lang="en-US" dirty="0" err="1">
                <a:solidFill>
                  <a:schemeClr val="tx2">
                    <a:lumMod val="75000"/>
                  </a:schemeClr>
                </a:solidFill>
              </a:rPr>
              <a:t>joruney</a:t>
            </a:r>
            <a:r>
              <a:rPr lang="en-US" dirty="0">
                <a:solidFill>
                  <a:schemeClr val="tx2">
                    <a:lumMod val="75000"/>
                  </a:schemeClr>
                </a:solidFill>
              </a:rPr>
              <a:t> of project, we explored many new concepts like 'rand' function and also Different header files likes </a:t>
            </a:r>
            <a:r>
              <a:rPr lang="en-US" dirty="0" err="1">
                <a:solidFill>
                  <a:schemeClr val="tx2">
                    <a:lumMod val="75000"/>
                  </a:schemeClr>
                </a:solidFill>
              </a:rPr>
              <a:t>time.h</a:t>
            </a:r>
            <a:r>
              <a:rPr lang="en-US" dirty="0">
                <a:solidFill>
                  <a:schemeClr val="tx2">
                    <a:lumMod val="75000"/>
                  </a:schemeClr>
                </a:solidFill>
              </a:rPr>
              <a:t> ,</a:t>
            </a:r>
            <a:r>
              <a:rPr lang="en-US" dirty="0" err="1">
                <a:solidFill>
                  <a:schemeClr val="tx2">
                    <a:lumMod val="75000"/>
                  </a:schemeClr>
                </a:solidFill>
              </a:rPr>
              <a:t>string.h</a:t>
            </a:r>
            <a:endParaRPr lang="en-IN" dirty="0">
              <a:solidFill>
                <a:schemeClr val="tx2">
                  <a:lumMod val="75000"/>
                </a:schemeClr>
              </a:solidFill>
            </a:endParaRPr>
          </a:p>
        </p:txBody>
      </p:sp>
    </p:spTree>
    <p:extLst>
      <p:ext uri="{BB962C8B-B14F-4D97-AF65-F5344CB8AC3E}">
        <p14:creationId xmlns:p14="http://schemas.microsoft.com/office/powerpoint/2010/main" val="1682230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689931-E49A-4337-A306-64D6E80E7AE6}"/>
              </a:ext>
            </a:extLst>
          </p:cNvPr>
          <p:cNvSpPr>
            <a:spLocks noGrp="1"/>
          </p:cNvSpPr>
          <p:nvPr>
            <p:ph idx="1"/>
          </p:nvPr>
        </p:nvSpPr>
        <p:spPr>
          <a:xfrm>
            <a:off x="3262554" y="2781300"/>
            <a:ext cx="5666892" cy="1295400"/>
          </a:xfrm>
        </p:spPr>
        <p:txBody>
          <a:bodyPr>
            <a:normAutofit/>
          </a:bodyPr>
          <a:lstStyle/>
          <a:p>
            <a:pPr marL="0" indent="0" algn="ctr">
              <a:buNone/>
            </a:pPr>
            <a:r>
              <a:rPr lang="en-US" sz="5400" dirty="0">
                <a:latin typeface="Algerian" panose="04020705040A02060702" pitchFamily="82" charset="0"/>
              </a:rPr>
              <a:t>THANK YOU!</a:t>
            </a:r>
          </a:p>
        </p:txBody>
      </p:sp>
    </p:spTree>
    <p:extLst>
      <p:ext uri="{BB962C8B-B14F-4D97-AF65-F5344CB8AC3E}">
        <p14:creationId xmlns:p14="http://schemas.microsoft.com/office/powerpoint/2010/main" val="1345085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4" name="Group 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5" name="Group 2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6" name="Rectangle 3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7"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78" name="Rectangle 39">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46019" y="942108"/>
            <a:ext cx="3256550" cy="4969113"/>
          </a:xfrm>
        </p:spPr>
        <p:txBody>
          <a:bodyPr vert="horz" lIns="91440" tIns="45720" rIns="91440" bIns="45720" rtlCol="0" anchor="ctr">
            <a:normAutofit/>
          </a:bodyPr>
          <a:lstStyle/>
          <a:p>
            <a:r>
              <a:rPr lang="en-US" sz="3600" u="sng" dirty="0">
                <a:solidFill>
                  <a:schemeClr val="tx2">
                    <a:lumMod val="75000"/>
                  </a:schemeClr>
                </a:solidFill>
                <a:latin typeface="Algerian" panose="04020705040A02060702" pitchFamily="82" charset="0"/>
              </a:rPr>
              <a:t>Introduction</a:t>
            </a:r>
            <a:br>
              <a:rPr lang="en-US" sz="3600" u="sng" dirty="0">
                <a:solidFill>
                  <a:schemeClr val="tx2">
                    <a:lumMod val="75000"/>
                  </a:schemeClr>
                </a:solidFill>
                <a:latin typeface="Algerian" panose="04020705040A02060702" pitchFamily="82" charset="0"/>
              </a:rPr>
            </a:br>
            <a:br>
              <a:rPr lang="en-US" sz="3600" u="sng" dirty="0">
                <a:solidFill>
                  <a:schemeClr val="tx2">
                    <a:lumMod val="75000"/>
                  </a:schemeClr>
                </a:solidFill>
                <a:latin typeface="Algerian" panose="04020705040A02060702" pitchFamily="82" charset="0"/>
              </a:rPr>
            </a:br>
            <a:endParaRPr lang="en-US" sz="3600" u="sng" dirty="0">
              <a:solidFill>
                <a:schemeClr val="tx2">
                  <a:lumMod val="75000"/>
                </a:schemeClr>
              </a:solidFill>
              <a:latin typeface="Algerian" panose="04020705040A02060702" pitchFamily="82" charset="0"/>
            </a:endParaRPr>
          </a:p>
        </p:txBody>
      </p:sp>
      <p:sp>
        <p:nvSpPr>
          <p:cNvPr id="79" name="Rectangle 41">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80" name="Straight Connector 43">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47"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8"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9"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0"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1"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2"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3"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4"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5"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6"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7"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81"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Subtitle 2"/>
          <p:cNvSpPr>
            <a:spLocks noGrp="1"/>
          </p:cNvSpPr>
          <p:nvPr>
            <p:ph type="subTitle" idx="1"/>
          </p:nvPr>
        </p:nvSpPr>
        <p:spPr>
          <a:xfrm>
            <a:off x="5049062" y="942108"/>
            <a:ext cx="6455549" cy="4969114"/>
          </a:xfrm>
        </p:spPr>
        <p:txBody>
          <a:bodyPr vert="horz" lIns="91440" tIns="45720" rIns="91440" bIns="45720" rtlCol="0" anchor="ctr">
            <a:normAutofit/>
          </a:bodyPr>
          <a:lstStyle/>
          <a:p>
            <a:pPr>
              <a:buFont typeface="Wingdings 3" charset="2"/>
              <a:buChar char=""/>
            </a:pPr>
            <a:r>
              <a:rPr lang="en-US" dirty="0">
                <a:solidFill>
                  <a:schemeClr val="tx2">
                    <a:lumMod val="75000"/>
                  </a:schemeClr>
                </a:solidFill>
              </a:rPr>
              <a:t> Playing games is always fun. So is the programming of games. This Project, Guessing game is a result of the implementation of data structure, circular linked list.</a:t>
            </a:r>
          </a:p>
          <a:p>
            <a:pPr>
              <a:buFont typeface="Wingdings 3" charset="2"/>
              <a:buChar char=""/>
            </a:pPr>
            <a:r>
              <a:rPr lang="en-US" dirty="0">
                <a:solidFill>
                  <a:schemeClr val="tx2">
                    <a:lumMod val="75000"/>
                  </a:schemeClr>
                </a:solidFill>
              </a:rPr>
              <a:t> In this game, a random number will be generated between 1 and 10 by the system and the players will be asked to guess that number. The more your guess is close to the generated number the least is your score. This will go on four times. The player with least score at the end of four rounds will be the winner in this game. </a:t>
            </a:r>
          </a:p>
          <a:p>
            <a:pPr>
              <a:buFont typeface="Wingdings 3" charset="2"/>
              <a:buChar char=""/>
            </a:pPr>
            <a:r>
              <a:rPr lang="en-US" dirty="0">
                <a:solidFill>
                  <a:schemeClr val="tx2">
                    <a:lumMod val="75000"/>
                  </a:schemeClr>
                </a:solidFill>
              </a:rPr>
              <a:t> Suppose the system generated number is 10 and a player guessed it as 7, then his score will be calculated as 10-7=3. </a:t>
            </a:r>
          </a:p>
          <a:p>
            <a:endParaRPr lang="en-US" dirty="0">
              <a:solidFill>
                <a:schemeClr val="tx2">
                  <a:lumMod val="75000"/>
                </a:schemeClr>
              </a:solidFill>
            </a:endParaRPr>
          </a:p>
        </p:txBody>
      </p:sp>
    </p:spTree>
    <p:extLst>
      <p:ext uri="{BB962C8B-B14F-4D97-AF65-F5344CB8AC3E}">
        <p14:creationId xmlns:p14="http://schemas.microsoft.com/office/powerpoint/2010/main" val="38718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0" name="Rectangle 39">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46019" y="942108"/>
            <a:ext cx="3256550" cy="4969113"/>
          </a:xfrm>
        </p:spPr>
        <p:txBody>
          <a:bodyPr vert="horz" lIns="91440" tIns="45720" rIns="91440" bIns="45720" rtlCol="0" anchor="ctr">
            <a:normAutofit/>
          </a:bodyPr>
          <a:lstStyle/>
          <a:p>
            <a:pPr algn="ctr"/>
            <a:r>
              <a:rPr lang="en-US" sz="4000" u="sng" dirty="0">
                <a:solidFill>
                  <a:schemeClr val="tx2">
                    <a:lumMod val="75000"/>
                  </a:schemeClr>
                </a:solidFill>
                <a:latin typeface="Algerian" panose="04020705040A02060702" pitchFamily="82" charset="0"/>
              </a:rPr>
              <a:t>Rules  </a:t>
            </a:r>
          </a:p>
        </p:txBody>
      </p:sp>
      <p:sp>
        <p:nvSpPr>
          <p:cNvPr id="42" name="Rectangle 41">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44" name="Straight Connector 43">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47"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8"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9"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0"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1"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2"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3"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4"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5"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6"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7"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8"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Subtitle 2"/>
          <p:cNvSpPr>
            <a:spLocks noGrp="1"/>
          </p:cNvSpPr>
          <p:nvPr>
            <p:ph type="subTitle" idx="1"/>
          </p:nvPr>
        </p:nvSpPr>
        <p:spPr>
          <a:xfrm>
            <a:off x="5049062" y="942108"/>
            <a:ext cx="6455549" cy="4969114"/>
          </a:xfrm>
        </p:spPr>
        <p:txBody>
          <a:bodyPr vert="horz" lIns="91440" tIns="45720" rIns="91440" bIns="45720" rtlCol="0" anchor="ctr">
            <a:normAutofit/>
          </a:bodyPr>
          <a:lstStyle/>
          <a:p>
            <a:pPr>
              <a:buFont typeface="Wingdings 3" charset="2"/>
              <a:buChar char=""/>
            </a:pPr>
            <a:r>
              <a:rPr lang="en-US" dirty="0">
                <a:solidFill>
                  <a:schemeClr val="tx2">
                    <a:lumMod val="75000"/>
                  </a:schemeClr>
                </a:solidFill>
              </a:rPr>
              <a:t> 1) This game will generate number in range 1...10 in   each round.</a:t>
            </a:r>
          </a:p>
          <a:p>
            <a:pPr>
              <a:buFont typeface="Wingdings 3" charset="2"/>
              <a:buChar char=""/>
            </a:pPr>
            <a:r>
              <a:rPr lang="en-US" dirty="0">
                <a:solidFill>
                  <a:schemeClr val="tx2">
                    <a:lumMod val="75000"/>
                  </a:schemeClr>
                </a:solidFill>
              </a:rPr>
              <a:t> 2) Every player should guess the number.</a:t>
            </a:r>
          </a:p>
          <a:p>
            <a:pPr>
              <a:buFont typeface="Wingdings 3" charset="2"/>
              <a:buChar char=""/>
            </a:pPr>
            <a:r>
              <a:rPr lang="en-US" dirty="0">
                <a:solidFill>
                  <a:schemeClr val="tx2">
                    <a:lumMod val="75000"/>
                  </a:schemeClr>
                </a:solidFill>
              </a:rPr>
              <a:t> 3) Any numbers of player can play the game(</a:t>
            </a:r>
            <a:r>
              <a:rPr lang="en-US" dirty="0" err="1">
                <a:solidFill>
                  <a:schemeClr val="tx2">
                    <a:lumMod val="75000"/>
                  </a:schemeClr>
                </a:solidFill>
              </a:rPr>
              <a:t>Atleat</a:t>
            </a:r>
            <a:r>
              <a:rPr lang="en-US" dirty="0">
                <a:solidFill>
                  <a:schemeClr val="tx2">
                    <a:lumMod val="75000"/>
                  </a:schemeClr>
                </a:solidFill>
              </a:rPr>
              <a:t> 2 players)</a:t>
            </a:r>
          </a:p>
          <a:p>
            <a:pPr>
              <a:buFont typeface="Wingdings 3" charset="2"/>
              <a:buChar char=""/>
            </a:pPr>
            <a:r>
              <a:rPr lang="en-US" dirty="0">
                <a:solidFill>
                  <a:schemeClr val="tx2">
                    <a:lumMod val="75000"/>
                  </a:schemeClr>
                </a:solidFill>
              </a:rPr>
              <a:t> 4) Each player will play 4 rounds in total.</a:t>
            </a:r>
          </a:p>
          <a:p>
            <a:pPr>
              <a:buFont typeface="Wingdings 3" charset="2"/>
              <a:buChar char=""/>
            </a:pPr>
            <a:r>
              <a:rPr lang="en-US" dirty="0">
                <a:solidFill>
                  <a:schemeClr val="tx2">
                    <a:lumMod val="75000"/>
                  </a:schemeClr>
                </a:solidFill>
              </a:rPr>
              <a:t> 5) In each round all players will get chance to guess the random generated   number one by one.</a:t>
            </a:r>
          </a:p>
          <a:p>
            <a:pPr>
              <a:buFont typeface="Wingdings 3" charset="2"/>
              <a:buChar char=""/>
            </a:pPr>
            <a:r>
              <a:rPr lang="en-US" dirty="0">
                <a:solidFill>
                  <a:schemeClr val="tx2">
                    <a:lumMod val="75000"/>
                  </a:schemeClr>
                </a:solidFill>
              </a:rPr>
              <a:t> 6) After every round, score board will be displayed.</a:t>
            </a:r>
          </a:p>
          <a:p>
            <a:pPr>
              <a:buFont typeface="Wingdings 3" charset="2"/>
              <a:buChar char=""/>
            </a:pPr>
            <a:r>
              <a:rPr lang="en-US" dirty="0">
                <a:solidFill>
                  <a:schemeClr val="tx2">
                    <a:lumMod val="75000"/>
                  </a:schemeClr>
                </a:solidFill>
              </a:rPr>
              <a:t> 7) At the end of game final leaderboard will be shown and the winner  will be announced.</a:t>
            </a:r>
          </a:p>
          <a:p>
            <a:pPr>
              <a:buFont typeface="Wingdings 3" charset="2"/>
              <a:buChar char=""/>
            </a:pPr>
            <a:r>
              <a:rPr lang="en-US" dirty="0">
                <a:solidFill>
                  <a:schemeClr val="tx2">
                    <a:lumMod val="75000"/>
                  </a:schemeClr>
                </a:solidFill>
              </a:rPr>
              <a:t> 8) There can be more than one winner in case of tie score between the players.            </a:t>
            </a:r>
          </a:p>
        </p:txBody>
      </p:sp>
    </p:spTree>
    <p:extLst>
      <p:ext uri="{BB962C8B-B14F-4D97-AF65-F5344CB8AC3E}">
        <p14:creationId xmlns:p14="http://schemas.microsoft.com/office/powerpoint/2010/main" val="2644990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17323" y="165247"/>
            <a:ext cx="4348767" cy="532389"/>
          </a:xfrm>
        </p:spPr>
        <p:txBody>
          <a:bodyPr>
            <a:normAutofit fontScale="90000"/>
          </a:bodyPr>
          <a:lstStyle/>
          <a:p>
            <a:pPr algn="ctr"/>
            <a:r>
              <a:rPr lang="en-US" sz="2800" b="1" u="sng" dirty="0">
                <a:latin typeface="ALGERIAN" panose="04020705040A02060702" pitchFamily="82" charset="0"/>
              </a:rPr>
              <a:t>Interface of the game :</a:t>
            </a:r>
            <a:endParaRPr lang="en-IN" sz="2800" b="1" u="sng" dirty="0">
              <a:latin typeface="ALGERIAN" panose="04020705040A02060702" pitchFamily="82" charset="0"/>
            </a:endParaRPr>
          </a:p>
        </p:txBody>
      </p:sp>
      <p:pic>
        <p:nvPicPr>
          <p:cNvPr id="4" name="Picture 3"/>
          <p:cNvPicPr>
            <a:picLocks noChangeAspect="1"/>
          </p:cNvPicPr>
          <p:nvPr/>
        </p:nvPicPr>
        <p:blipFill rotWithShape="1">
          <a:blip r:embed="rId2"/>
          <a:srcRect l="5387" r="44859" b="50423"/>
          <a:stretch/>
        </p:blipFill>
        <p:spPr>
          <a:xfrm>
            <a:off x="2395348" y="1017187"/>
            <a:ext cx="7984901" cy="5087154"/>
          </a:xfrm>
          <a:prstGeom prst="rect">
            <a:avLst/>
          </a:prstGeom>
        </p:spPr>
      </p:pic>
    </p:spTree>
    <p:extLst>
      <p:ext uri="{BB962C8B-B14F-4D97-AF65-F5344CB8AC3E}">
        <p14:creationId xmlns:p14="http://schemas.microsoft.com/office/powerpoint/2010/main" val="2985280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394" r="42958" b="5518"/>
          <a:stretch/>
        </p:blipFill>
        <p:spPr>
          <a:xfrm>
            <a:off x="3069464" y="190800"/>
            <a:ext cx="6053071" cy="6476400"/>
          </a:xfrm>
          <a:prstGeom prst="rect">
            <a:avLst/>
          </a:prstGeom>
        </p:spPr>
      </p:pic>
    </p:spTree>
    <p:extLst>
      <p:ext uri="{BB962C8B-B14F-4D97-AF65-F5344CB8AC3E}">
        <p14:creationId xmlns:p14="http://schemas.microsoft.com/office/powerpoint/2010/main" val="298141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183" r="43063" b="5330"/>
          <a:stretch/>
        </p:blipFill>
        <p:spPr>
          <a:xfrm>
            <a:off x="3063025" y="184360"/>
            <a:ext cx="6065950" cy="6489279"/>
          </a:xfrm>
          <a:prstGeom prst="rect">
            <a:avLst/>
          </a:prstGeom>
        </p:spPr>
      </p:pic>
    </p:spTree>
    <p:extLst>
      <p:ext uri="{BB962C8B-B14F-4D97-AF65-F5344CB8AC3E}">
        <p14:creationId xmlns:p14="http://schemas.microsoft.com/office/powerpoint/2010/main" val="228200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95" r="43063" b="5706"/>
          <a:stretch/>
        </p:blipFill>
        <p:spPr>
          <a:xfrm>
            <a:off x="3026535" y="233493"/>
            <a:ext cx="6040192" cy="6463521"/>
          </a:xfrm>
          <a:prstGeom prst="rect">
            <a:avLst/>
          </a:prstGeom>
        </p:spPr>
      </p:pic>
    </p:spTree>
    <p:extLst>
      <p:ext uri="{BB962C8B-B14F-4D97-AF65-F5344CB8AC3E}">
        <p14:creationId xmlns:p14="http://schemas.microsoft.com/office/powerpoint/2010/main" val="1537598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760" y="3165932"/>
            <a:ext cx="5056245" cy="526133"/>
          </a:xfrm>
        </p:spPr>
        <p:txBody>
          <a:bodyPr>
            <a:normAutofit fontScale="90000"/>
          </a:bodyPr>
          <a:lstStyle/>
          <a:p>
            <a:r>
              <a:rPr lang="en-US" sz="2800" b="1" u="sng" dirty="0">
                <a:latin typeface="ALGERIAN" panose="04020705040A02060702" pitchFamily="82" charset="0"/>
              </a:rPr>
              <a:t>Flow Chart of the program</a:t>
            </a:r>
            <a:endParaRPr lang="en-IN" sz="2800" b="1" u="sng" dirty="0">
              <a:latin typeface="ALGERIAN" panose="04020705040A02060702" pitchFamily="8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2005" y="248194"/>
            <a:ext cx="6078828" cy="63616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95977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5919" y="203425"/>
            <a:ext cx="9467557" cy="884074"/>
          </a:xfrm>
        </p:spPr>
        <p:txBody>
          <a:bodyPr>
            <a:normAutofit fontScale="90000"/>
          </a:bodyPr>
          <a:lstStyle/>
          <a:p>
            <a:r>
              <a:rPr lang="en-US" sz="3200" dirty="0">
                <a:latin typeface="ALGERIAN" panose="04020705040A02060702" pitchFamily="82" charset="0"/>
              </a:rPr>
              <a:t>Implementation of circular linked list in code  </a:t>
            </a:r>
            <a:endParaRPr lang="en-IN" sz="3200" dirty="0">
              <a:latin typeface="ALGERIAN" panose="04020705040A02060702" pitchFamily="82" charset="0"/>
            </a:endParaRPr>
          </a:p>
        </p:txBody>
      </p:sp>
      <p:sp>
        <p:nvSpPr>
          <p:cNvPr id="3" name="Subtitle 2"/>
          <p:cNvSpPr>
            <a:spLocks noGrp="1"/>
          </p:cNvSpPr>
          <p:nvPr>
            <p:ph type="subTitle" idx="1"/>
          </p:nvPr>
        </p:nvSpPr>
        <p:spPr>
          <a:xfrm>
            <a:off x="1645919" y="1457739"/>
            <a:ext cx="9684689" cy="5196836"/>
          </a:xfrm>
        </p:spPr>
        <p:txBody>
          <a:bodyPr>
            <a:normAutofit/>
          </a:bodyPr>
          <a:lstStyle/>
          <a:p>
            <a:pPr marL="342900" indent="-342900">
              <a:buFont typeface="Arial" panose="020B0604020202020204" pitchFamily="34" charset="0"/>
              <a:buChar char="•"/>
            </a:pPr>
            <a:r>
              <a:rPr lang="en-US" dirty="0">
                <a:solidFill>
                  <a:schemeClr val="tx1"/>
                </a:solidFill>
              </a:rPr>
              <a:t>In this code , we have created a CLL in which each node represents a player. </a:t>
            </a:r>
          </a:p>
          <a:p>
            <a:pPr marL="342900" indent="-342900">
              <a:buFont typeface="Arial" panose="020B0604020202020204" pitchFamily="34" charset="0"/>
              <a:buChar char="•"/>
            </a:pPr>
            <a:r>
              <a:rPr lang="en-US" dirty="0">
                <a:solidFill>
                  <a:schemeClr val="tx1"/>
                </a:solidFill>
              </a:rPr>
              <a:t>In the form of data, information of player is stored and 'next' pointer is pointing to the next player(generating link).</a:t>
            </a:r>
          </a:p>
          <a:p>
            <a:pPr marL="342900" indent="-342900">
              <a:buFont typeface="Arial" panose="020B0604020202020204" pitchFamily="34" charset="0"/>
              <a:buChar char="•"/>
            </a:pPr>
            <a:r>
              <a:rPr lang="en-US" dirty="0">
                <a:solidFill>
                  <a:schemeClr val="tx1"/>
                </a:solidFill>
              </a:rPr>
              <a:t>In </a:t>
            </a:r>
            <a:r>
              <a:rPr lang="en-US" dirty="0" err="1">
                <a:solidFill>
                  <a:schemeClr val="tx1"/>
                </a:solidFill>
              </a:rPr>
              <a:t>playGame</a:t>
            </a:r>
            <a:r>
              <a:rPr lang="en-US" dirty="0">
                <a:solidFill>
                  <a:schemeClr val="tx1"/>
                </a:solidFill>
              </a:rPr>
              <a:t> function we are passing CLL and number of players(nodes) as arguments.</a:t>
            </a:r>
          </a:p>
          <a:p>
            <a:pPr marL="342900" indent="-342900">
              <a:buFont typeface="Arial" panose="020B0604020202020204" pitchFamily="34" charset="0"/>
              <a:buChar char="•"/>
            </a:pPr>
            <a:r>
              <a:rPr lang="en-US" dirty="0">
                <a:solidFill>
                  <a:schemeClr val="tx1"/>
                </a:solidFill>
              </a:rPr>
              <a:t>Here, total 4 rounds are played among players and after every round as soon as all players complete their first round(when current pointer points to head again) , 2nd round begins with same repetitive players sequentially. In this way, CLL helps to perform repetitive rounds in the game.</a:t>
            </a:r>
            <a:endParaRPr lang="en-IN" dirty="0">
              <a:solidFill>
                <a:schemeClr val="tx1"/>
              </a:solidFill>
            </a:endParaRPr>
          </a:p>
          <a:p>
            <a:pPr marL="342900" indent="-342900">
              <a:buFont typeface="Arial" panose="020B0604020202020204" pitchFamily="34" charset="0"/>
              <a:buChar char="•"/>
            </a:pPr>
            <a:r>
              <a:rPr lang="en-IN" dirty="0">
                <a:solidFill>
                  <a:schemeClr val="tx1"/>
                </a:solidFill>
              </a:rPr>
              <a:t>A structure is created to represent information of players of different data types.</a:t>
            </a:r>
            <a:endParaRPr lang="en-US" dirty="0">
              <a:solidFill>
                <a:schemeClr val="tx1"/>
              </a:solidFill>
            </a:endParaRPr>
          </a:p>
          <a:p>
            <a:pPr marL="342900" indent="-342900">
              <a:buFont typeface="Arial" panose="020B0604020202020204" pitchFamily="34" charset="0"/>
              <a:buChar char="•"/>
            </a:pPr>
            <a:r>
              <a:rPr lang="en-US" dirty="0">
                <a:solidFill>
                  <a:schemeClr val="tx1"/>
                </a:solidFill>
              </a:rPr>
              <a:t>A function is defined to accept the above player’s Information :-</a:t>
            </a:r>
          </a:p>
          <a:p>
            <a:r>
              <a:rPr lang="en-IN" dirty="0">
                <a:solidFill>
                  <a:schemeClr val="tx1"/>
                </a:solidFill>
              </a:rPr>
              <a:t>      Player *</a:t>
            </a:r>
            <a:r>
              <a:rPr lang="en-IN" dirty="0" err="1">
                <a:solidFill>
                  <a:schemeClr val="tx1"/>
                </a:solidFill>
              </a:rPr>
              <a:t>acceptInfo</a:t>
            </a:r>
            <a:r>
              <a:rPr lang="en-IN" dirty="0">
                <a:solidFill>
                  <a:schemeClr val="tx1"/>
                </a:solidFill>
              </a:rPr>
              <a:t>(int </a:t>
            </a:r>
            <a:r>
              <a:rPr lang="en-IN" dirty="0" err="1">
                <a:solidFill>
                  <a:schemeClr val="tx1"/>
                </a:solidFill>
              </a:rPr>
              <a:t>playerNumber</a:t>
            </a:r>
            <a:r>
              <a:rPr lang="en-IN" dirty="0">
                <a:solidFill>
                  <a:schemeClr val="tx1"/>
                </a:solidFill>
              </a:rPr>
              <a:t>);</a:t>
            </a:r>
          </a:p>
        </p:txBody>
      </p:sp>
    </p:spTree>
    <p:extLst>
      <p:ext uri="{BB962C8B-B14F-4D97-AF65-F5344CB8AC3E}">
        <p14:creationId xmlns:p14="http://schemas.microsoft.com/office/powerpoint/2010/main" val="39997611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663</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ALGERIAN</vt:lpstr>
      <vt:lpstr>Arial</vt:lpstr>
      <vt:lpstr>Calibri</vt:lpstr>
      <vt:lpstr>Century Gothic</vt:lpstr>
      <vt:lpstr>Liberation serif</vt:lpstr>
      <vt:lpstr>Wingdings 3</vt:lpstr>
      <vt:lpstr>Wisp</vt:lpstr>
      <vt:lpstr>SKILL COMPETENCY EXAM (SCE) FUNDAMENTALS OF DATA STRUCTURES  Real Time Applications of Linear Data Structure Circular Linked List(CLL)</vt:lpstr>
      <vt:lpstr>Introduction  </vt:lpstr>
      <vt:lpstr>Rules  </vt:lpstr>
      <vt:lpstr>Interface of the game :</vt:lpstr>
      <vt:lpstr>PowerPoint Presentation</vt:lpstr>
      <vt:lpstr>PowerPoint Presentation</vt:lpstr>
      <vt:lpstr>PowerPoint Presentation</vt:lpstr>
      <vt:lpstr>Flow Chart of the program</vt:lpstr>
      <vt:lpstr>Implementation of circular linked list in code  </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 COMPETENCY EXAM (SCE) FUNDAMENTALS OF DATA STRUCTURES  Real Time Applications of Linear Data Structure Circular Linked List(CLL)</dc:title>
  <dc:creator>PARTH PATIL</dc:creator>
  <cp:lastModifiedBy>Sidhant Khamankar</cp:lastModifiedBy>
  <cp:revision>7</cp:revision>
  <dcterms:created xsi:type="dcterms:W3CDTF">2020-11-22T18:13:24Z</dcterms:created>
  <dcterms:modified xsi:type="dcterms:W3CDTF">2021-04-23T09:40:29Z</dcterms:modified>
</cp:coreProperties>
</file>