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12BAF-608A-4A59-9B7A-6E2C771EB5D5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EFF5C-E03C-4B21-AFA9-549F49280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9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1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6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7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49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5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1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BDF3-B7DA-4739-927A-9AC1D2180FBA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8958-078B-45DF-983C-43F34B06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63" y="426226"/>
            <a:ext cx="2978075" cy="3218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1566" y="4211056"/>
            <a:ext cx="890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INTRODUCTION TO MACHINE LEARNING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23509" y="5146859"/>
            <a:ext cx="394498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b="1" dirty="0" smtClean="0"/>
              <a:t>Lecture – 1, 09-01-2020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6242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9" y="287382"/>
            <a:ext cx="6152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/>
              <a:t>Types of Machine Learning</a:t>
            </a:r>
            <a:endParaRPr lang="en-IN" sz="3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13509" y="841380"/>
            <a:ext cx="4950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Supervised Learning</a:t>
            </a:r>
            <a:endParaRPr lang="en-IN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3509" y="1318434"/>
            <a:ext cx="1046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have labelled data and we try to predict the desired output on the unlabeled data.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0668" y="4910057"/>
            <a:ext cx="2939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 of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Defining groups in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44984" y="2072487"/>
            <a:ext cx="459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 driving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 Recognition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13509" y="3531717"/>
            <a:ext cx="32251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/>
              <a:t>Unsupervised </a:t>
            </a:r>
            <a:r>
              <a:rPr lang="en-US" sz="2500" b="1" dirty="0"/>
              <a:t>Learning</a:t>
            </a:r>
            <a:endParaRPr lang="en-IN" sz="2500" b="1" dirty="0"/>
          </a:p>
        </p:txBody>
      </p:sp>
      <p:sp>
        <p:nvSpPr>
          <p:cNvPr id="9" name="Rectangle 8"/>
          <p:cNvSpPr/>
          <p:nvPr/>
        </p:nvSpPr>
        <p:spPr>
          <a:xfrm>
            <a:off x="313509" y="4008771"/>
            <a:ext cx="9823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we have </a:t>
            </a:r>
            <a:r>
              <a:rPr lang="en-US" dirty="0" smtClean="0"/>
              <a:t>only unlabeled data and we try to find some relation in that data.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509" y="4393492"/>
            <a:ext cx="109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we try to make clusters based upon the features of the data and then give useful information about the data.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909" y="1947888"/>
            <a:ext cx="293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Spam E-mail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Sentiment Analysis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990011" y="5329646"/>
            <a:ext cx="403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Anamoly</a:t>
            </a:r>
            <a:r>
              <a:rPr lang="en-US" dirty="0" smtClean="0"/>
              <a:t>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04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6" y="156755"/>
            <a:ext cx="60742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Semi-Supervised Learning</a:t>
            </a:r>
            <a:endParaRPr lang="en-IN" sz="2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1886" y="633809"/>
            <a:ext cx="1107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have both labelled and Unlabeled data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3" y="395282"/>
            <a:ext cx="6257109" cy="3592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886" y="1280160"/>
            <a:ext cx="4415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first train the model on labelled data and then use that model to predict on unlabeled data. Then we select those prediction which passes a selection criteria and mix it with the previous labelled data to increase its size.</a:t>
            </a:r>
          </a:p>
          <a:p>
            <a:endParaRPr lang="en-US" dirty="0"/>
          </a:p>
          <a:p>
            <a:r>
              <a:rPr lang="en-US" dirty="0" smtClean="0"/>
              <a:t>And finally train the model on the whole labelled data.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1886" y="3879669"/>
            <a:ext cx="47026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Reinforcement Learning</a:t>
            </a:r>
            <a:endParaRPr lang="en-IN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7017" y="4663440"/>
            <a:ext cx="7563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Bahut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jyada</a:t>
            </a:r>
            <a:r>
              <a:rPr lang="en-US" sz="3000" b="1" dirty="0" smtClean="0"/>
              <a:t> ho </a:t>
            </a:r>
            <a:r>
              <a:rPr lang="en-US" sz="3000" b="1" dirty="0" err="1" smtClean="0"/>
              <a:t>rha</a:t>
            </a:r>
            <a:r>
              <a:rPr lang="en-US" sz="3000" b="1" dirty="0" smtClean="0"/>
              <a:t> h </a:t>
            </a:r>
            <a:r>
              <a:rPr lang="en-US" sz="3000" b="1" dirty="0" err="1" smtClean="0"/>
              <a:t>kbhi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aur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btaenge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35609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9" y="1071153"/>
            <a:ext cx="5042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TEACHING STAFF</a:t>
            </a:r>
            <a:endParaRPr lang="en-IN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" y="2116182"/>
            <a:ext cx="3566160" cy="3350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7869" y="5570895"/>
            <a:ext cx="3082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GAURAV BANSAL</a:t>
            </a:r>
          </a:p>
          <a:p>
            <a:pPr algn="ctr"/>
            <a:r>
              <a:rPr lang="en-US" sz="2200" dirty="0" smtClean="0"/>
              <a:t>FINAL YEAR</a:t>
            </a:r>
          </a:p>
          <a:p>
            <a:pPr algn="ctr"/>
            <a:r>
              <a:rPr lang="en-US" sz="2200" dirty="0" smtClean="0"/>
              <a:t>ECE</a:t>
            </a:r>
            <a:endParaRPr lang="en-IN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46" y="2142308"/>
            <a:ext cx="3435397" cy="3324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4177" y="5570895"/>
            <a:ext cx="3043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ANUJ TIWARI</a:t>
            </a:r>
          </a:p>
          <a:p>
            <a:pPr algn="ctr"/>
            <a:r>
              <a:rPr lang="en-US" sz="2200" dirty="0" smtClean="0"/>
              <a:t>3</a:t>
            </a:r>
            <a:r>
              <a:rPr lang="en-US" sz="2200" baseline="30000" dirty="0" smtClean="0"/>
              <a:t>rd</a:t>
            </a:r>
            <a:r>
              <a:rPr lang="en-US" sz="2200" dirty="0" smtClean="0"/>
              <a:t> YEAR</a:t>
            </a:r>
          </a:p>
          <a:p>
            <a:pPr algn="ctr"/>
            <a:r>
              <a:rPr lang="en-US" sz="2200" dirty="0" smtClean="0"/>
              <a:t>PIE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58" y="2142308"/>
            <a:ext cx="3355531" cy="3350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3558" y="5663228"/>
            <a:ext cx="33555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SIDDHANT</a:t>
            </a:r>
          </a:p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YEAR</a:t>
            </a:r>
          </a:p>
          <a:p>
            <a:pPr algn="ctr"/>
            <a:r>
              <a:rPr lang="en-US" dirty="0" smtClean="0"/>
              <a:t>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1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399" y="391886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ABOUT THE COURSE</a:t>
            </a:r>
            <a:endParaRPr lang="en-IN" sz="3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69964" y="1306286"/>
            <a:ext cx="116520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Classes will be of 2-2.30 hour long.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2-3 Classes per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4-6 hour self study per week will be required to fully understand the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Classes will be more based on concepts and reasoning rather than just using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It is compulsory to complete and submit the assignments.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Required Language –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Classes will always start on the time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43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6" y="313508"/>
            <a:ext cx="54602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u="sng" dirty="0" smtClean="0"/>
              <a:t>Today’s Timeline</a:t>
            </a:r>
            <a:endParaRPr lang="en-IN" sz="45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44136" y="1332411"/>
            <a:ext cx="9209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Let’s Clear All the Big Terms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is AI?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is Machine Learning?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is Deep Learning?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Data Science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Let’s Understand About the Data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Labelled vs Unlabeled Data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Types of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Supervised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Unsupervised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Semi-Supervised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Types of Supervised Learning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Classification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Regression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KNN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06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2459" y="268941"/>
            <a:ext cx="5567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Let’s Clear All The Big Terms</a:t>
            </a:r>
            <a:endParaRPr lang="en-IN" sz="3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86871" y="1116105"/>
            <a:ext cx="3025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What is AI?</a:t>
            </a:r>
            <a:endParaRPr lang="en-IN" sz="2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7895" y="1593159"/>
            <a:ext cx="70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term AI was first introduced in 1956 but why it is so popular now?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7882" y="2057400"/>
            <a:ext cx="645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did not have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did not have the computational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we did not have the storage devices.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895" y="3186953"/>
            <a:ext cx="1015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Artificial Intelligence is a technique which enables the machines to mimic human behavior.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7895" y="3740713"/>
            <a:ext cx="587188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how can you enable machine to mimic human behavior?</a:t>
            </a:r>
          </a:p>
          <a:p>
            <a:endParaRPr lang="en-US" sz="500" dirty="0" smtClean="0"/>
          </a:p>
          <a:p>
            <a:pPr algn="ctr"/>
            <a:r>
              <a:rPr lang="en-US" sz="2000" b="1" dirty="0" smtClean="0"/>
              <a:t>By Writing rules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7882" y="4648416"/>
            <a:ext cx="5351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example:-</a:t>
            </a:r>
          </a:p>
          <a:p>
            <a:pPr marL="342900" indent="-342900">
              <a:buAutoNum type="arabicParenR"/>
            </a:pPr>
            <a:r>
              <a:rPr lang="en-US" dirty="0" smtClean="0"/>
              <a:t>Adding or subtracting 2 numbers</a:t>
            </a:r>
          </a:p>
          <a:p>
            <a:pPr marL="342900" indent="-342900">
              <a:buAutoNum type="arabicParenR"/>
            </a:pPr>
            <a:r>
              <a:rPr lang="en-US" dirty="0" smtClean="0"/>
              <a:t>Finding the shortest path in a maze</a:t>
            </a:r>
          </a:p>
          <a:p>
            <a:pPr marL="342900" indent="-342900">
              <a:buAutoNum type="arabicParenR"/>
            </a:pPr>
            <a:r>
              <a:rPr lang="en-US" dirty="0" smtClean="0"/>
              <a:t>Enabling robot to walk</a:t>
            </a:r>
          </a:p>
          <a:p>
            <a:pPr marL="342900" indent="-342900">
              <a:buAutoNum type="arabicParenR"/>
            </a:pPr>
            <a:r>
              <a:rPr lang="en-US" dirty="0" smtClean="0"/>
              <a:t>Machine Translation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929" y="6279394"/>
            <a:ext cx="449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But What is the problem?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8790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518" y="322729"/>
            <a:ext cx="43568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What is Machine Learning?</a:t>
            </a:r>
            <a:endParaRPr lang="en-IN" sz="2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518" y="851660"/>
            <a:ext cx="10555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First introduced in 1952 </a:t>
            </a:r>
            <a:endParaRPr lang="en-IN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Machine </a:t>
            </a:r>
            <a:r>
              <a:rPr lang="en-IN" sz="2000" dirty="0"/>
              <a:t>learning is the science of getting computers to act without being explicitly </a:t>
            </a:r>
            <a:r>
              <a:rPr lang="en-IN" sz="2000" dirty="0" smtClean="0"/>
              <a:t>programmed.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Machine learning is an application of artificial intelligence (AI) that provides systems the ability to automatically learn and improve from experience without being explicitly programmed.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26141" y="5033024"/>
            <a:ext cx="10206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So in machine learning instead of writing the rules by humans we design an algorithm that takes the data and finds how to find the desired output.</a:t>
            </a:r>
            <a:endParaRPr lang="en-IN" sz="2200" dirty="0"/>
          </a:p>
        </p:txBody>
      </p:sp>
      <p:sp>
        <p:nvSpPr>
          <p:cNvPr id="8" name="Rectangle 7"/>
          <p:cNvSpPr/>
          <p:nvPr/>
        </p:nvSpPr>
        <p:spPr>
          <a:xfrm>
            <a:off x="746309" y="3150555"/>
            <a:ext cx="2232213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297640" y="3559356"/>
            <a:ext cx="2339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</a:t>
            </a:r>
            <a:endParaRPr lang="en-IN" sz="3000" dirty="0"/>
          </a:p>
        </p:txBody>
      </p:sp>
      <p:sp>
        <p:nvSpPr>
          <p:cNvPr id="10" name="Rectangle 9"/>
          <p:cNvSpPr/>
          <p:nvPr/>
        </p:nvSpPr>
        <p:spPr>
          <a:xfrm>
            <a:off x="4511488" y="3150555"/>
            <a:ext cx="22860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605618" y="3221377"/>
            <a:ext cx="20305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ML</a:t>
            </a:r>
          </a:p>
          <a:p>
            <a:pPr algn="ctr"/>
            <a:r>
              <a:rPr lang="en-US" sz="2500" dirty="0" smtClean="0"/>
              <a:t>ALGORITHM</a:t>
            </a:r>
          </a:p>
          <a:p>
            <a:pPr algn="ctr"/>
            <a:r>
              <a:rPr lang="en-US" sz="2500" dirty="0" smtClean="0"/>
              <a:t>MODEL</a:t>
            </a:r>
            <a:endParaRPr lang="en-IN" sz="2500" dirty="0"/>
          </a:p>
        </p:txBody>
      </p:sp>
      <p:sp>
        <p:nvSpPr>
          <p:cNvPr id="12" name="Right Arrow 11"/>
          <p:cNvSpPr/>
          <p:nvPr/>
        </p:nvSpPr>
        <p:spPr>
          <a:xfrm>
            <a:off x="3059205" y="3572803"/>
            <a:ext cx="1438836" cy="5539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256493" y="3150555"/>
            <a:ext cx="2487706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330454" y="3275660"/>
            <a:ext cx="22322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WAY TO GET THE DESIRED OUTPUT</a:t>
            </a:r>
            <a:endParaRPr lang="en-IN" sz="2500" dirty="0"/>
          </a:p>
        </p:txBody>
      </p:sp>
      <p:sp>
        <p:nvSpPr>
          <p:cNvPr id="15" name="Right Arrow 14"/>
          <p:cNvSpPr/>
          <p:nvPr/>
        </p:nvSpPr>
        <p:spPr>
          <a:xfrm>
            <a:off x="6817657" y="3567626"/>
            <a:ext cx="1438836" cy="5539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8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638" y="272534"/>
            <a:ext cx="332680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What is </a:t>
            </a:r>
            <a:r>
              <a:rPr lang="en-US" sz="2500" b="1" dirty="0" smtClean="0"/>
              <a:t>Deep </a:t>
            </a:r>
            <a:r>
              <a:rPr lang="en-US" sz="2500" b="1" dirty="0"/>
              <a:t>Learning?</a:t>
            </a:r>
            <a:endParaRPr lang="en-IN" sz="2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0988" y="874059"/>
            <a:ext cx="1109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Deep Learning</a:t>
            </a:r>
            <a:r>
              <a:rPr lang="en-IN" dirty="0"/>
              <a:t> is a subfield of machine learning concerned with algorithms inspired by the structure and function of the brain called </a:t>
            </a:r>
            <a:r>
              <a:rPr lang="en-IN" b="1" dirty="0"/>
              <a:t>artificial neural networks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10988" y="1591945"/>
            <a:ext cx="1070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consists of very large neural networks which is based on structure of our brain.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0988" y="2032832"/>
            <a:ext cx="2581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 Recognition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99647" y="2309831"/>
            <a:ext cx="3402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Pose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Sentiment Analysis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88259" y="4746520"/>
            <a:ext cx="7718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But why people use neural networks over other ML algorithms?</a:t>
            </a:r>
            <a:endParaRPr lang="en-IN" sz="2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71" y="3251987"/>
            <a:ext cx="383911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070" y="295835"/>
            <a:ext cx="662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What is Data Science</a:t>
            </a:r>
            <a:endParaRPr lang="en-IN" sz="2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070" y="1216642"/>
            <a:ext cx="1094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Scientist is someone who </a:t>
            </a:r>
            <a:r>
              <a:rPr lang="en-IN" dirty="0"/>
              <a:t>combines the skills of software programmer, statistician and storyteller slash artist to extract the nuggets of gold hidden under mountains of </a:t>
            </a:r>
            <a:r>
              <a:rPr lang="en-IN" dirty="0" smtClean="0"/>
              <a:t>data.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3070" y="789612"/>
            <a:ext cx="109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Science is the analysis and study of data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" y="1862973"/>
            <a:ext cx="5150983" cy="4781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5108" y="3435531"/>
            <a:ext cx="4532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Only the modelling part uses AI/ML algorithms rest all consist of data collection, data cleaning, data visualization etc.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81666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3" y="261257"/>
            <a:ext cx="7027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/>
              <a:t>Let’s Understand about the data</a:t>
            </a:r>
            <a:endParaRPr lang="en-IN" sz="3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48193" y="932821"/>
            <a:ext cx="600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Labelled vs Unlabeled </a:t>
            </a:r>
            <a:r>
              <a:rPr lang="en-US" sz="2400" b="1" dirty="0"/>
              <a:t>D</a:t>
            </a:r>
            <a:r>
              <a:rPr lang="en-US" sz="2400" b="1" dirty="0" smtClean="0"/>
              <a:t>ata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193" y="1394486"/>
            <a:ext cx="1055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labelled data we have a target variable while in the unlabeled data we do not have target variable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36" y="1828674"/>
            <a:ext cx="2176310" cy="2088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80" y="1856151"/>
            <a:ext cx="1528355" cy="2060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7336" y="4088674"/>
            <a:ext cx="217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Labelled </a:t>
            </a:r>
            <a:r>
              <a:rPr lang="en-US" dirty="0"/>
              <a:t>Data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21303" y="4088674"/>
            <a:ext cx="1633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Unlabeled </a:t>
            </a:r>
            <a:r>
              <a:rPr lang="en-US" dirty="0"/>
              <a:t>Data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0262" y="4629907"/>
            <a:ext cx="45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Examples: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87829" y="5172891"/>
            <a:ext cx="326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Movie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Defining groups in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Classifying cat and dog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166357" y="5172891"/>
            <a:ext cx="4702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Labelled data</a:t>
            </a:r>
          </a:p>
          <a:p>
            <a:r>
              <a:rPr lang="en-US" dirty="0" smtClean="0"/>
              <a:t>Unlabeled data</a:t>
            </a:r>
          </a:p>
          <a:p>
            <a:r>
              <a:rPr lang="en-US" dirty="0" smtClean="0"/>
              <a:t>Unlabeled data</a:t>
            </a:r>
          </a:p>
          <a:p>
            <a:r>
              <a:rPr lang="en-US" dirty="0" smtClean="0"/>
              <a:t>Labeled data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3644537" y="5473337"/>
            <a:ext cx="1149532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645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2020-01-07T16:26:48Z</dcterms:created>
  <dcterms:modified xsi:type="dcterms:W3CDTF">2020-01-13T10:19:31Z</dcterms:modified>
</cp:coreProperties>
</file>