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73" r:id="rId6"/>
    <p:sldId id="267" r:id="rId7"/>
    <p:sldId id="271" r:id="rId8"/>
    <p:sldId id="268" r:id="rId9"/>
    <p:sldId id="272" r:id="rId10"/>
    <p:sldId id="27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M3WFIQ6PG2OgQs/2J/PdII0Na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950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983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56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96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672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671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79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15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7398" y="435104"/>
            <a:ext cx="4202371" cy="44838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41566" y="4211056"/>
            <a:ext cx="89088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393464" y="5581856"/>
            <a:ext cx="54050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– 3,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-01-2020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7478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and Cons of K- means 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1138280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indent="-514350"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Easy to understand and implement.</a:t>
            </a:r>
          </a:p>
          <a:p>
            <a:pPr marL="552450" indent="-514350"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Relatively fast.</a:t>
            </a:r>
          </a:p>
          <a:p>
            <a:pPr marL="552450" indent="-514350"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Can also be applied on huge amounts of continuous data using methods such as sequential K – means. (Ab ye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kabhi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aur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padhaenge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yaar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!)</a:t>
            </a:r>
          </a:p>
          <a:p>
            <a:pPr marL="552450" indent="-514350"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indent="-514350"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1.  The clusters formed are only spherical in shape and relatively of the same radius.(This is solved using Expectation maximization models which are based on gaussian probability distributions)</a:t>
            </a:r>
          </a:p>
          <a:p>
            <a:pPr marL="38100"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Iske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liye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pehle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bahut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kuch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padhana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padega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to ye round 2 me.)</a:t>
            </a:r>
          </a:p>
        </p:txBody>
      </p:sp>
      <p:sp>
        <p:nvSpPr>
          <p:cNvPr id="6" name="Google Shape;97;p6">
            <a:extLst>
              <a:ext uri="{FF2B5EF4-FFF2-40B4-BE49-F238E27FC236}">
                <a16:creationId xmlns:a16="http://schemas.microsoft.com/office/drawing/2014/main" id="{27B9CC24-FA59-4855-B01E-FE7262B4B5CA}"/>
              </a:ext>
            </a:extLst>
          </p:cNvPr>
          <p:cNvSpPr txBox="1"/>
          <p:nvPr/>
        </p:nvSpPr>
        <p:spPr>
          <a:xfrm>
            <a:off x="12295250" y="62337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6;p6">
            <a:extLst>
              <a:ext uri="{FF2B5EF4-FFF2-40B4-BE49-F238E27FC236}">
                <a16:creationId xmlns:a16="http://schemas.microsoft.com/office/drawing/2014/main" id="{192D8D4B-8A06-4DDC-9DFD-377D401EC95E}"/>
              </a:ext>
            </a:extLst>
          </p:cNvPr>
          <p:cNvSpPr txBox="1"/>
          <p:nvPr/>
        </p:nvSpPr>
        <p:spPr>
          <a:xfrm>
            <a:off x="301669" y="814071"/>
            <a:ext cx="93086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:</a:t>
            </a:r>
          </a:p>
        </p:txBody>
      </p:sp>
      <p:sp>
        <p:nvSpPr>
          <p:cNvPr id="8" name="Google Shape;96;p6">
            <a:extLst>
              <a:ext uri="{FF2B5EF4-FFF2-40B4-BE49-F238E27FC236}">
                <a16:creationId xmlns:a16="http://schemas.microsoft.com/office/drawing/2014/main" id="{97DC7D7C-A114-42FA-8BDD-7CAFCD3BC84E}"/>
              </a:ext>
            </a:extLst>
          </p:cNvPr>
          <p:cNvSpPr txBox="1"/>
          <p:nvPr/>
        </p:nvSpPr>
        <p:spPr>
          <a:xfrm>
            <a:off x="301669" y="3985110"/>
            <a:ext cx="93086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 :</a:t>
            </a:r>
          </a:p>
        </p:txBody>
      </p:sp>
    </p:spTree>
    <p:extLst>
      <p:ext uri="{BB962C8B-B14F-4D97-AF65-F5344CB8AC3E}">
        <p14:creationId xmlns:p14="http://schemas.microsoft.com/office/powerpoint/2010/main" val="388507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555675" y="-855175"/>
            <a:ext cx="96669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(Classification Algorithm)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155366" y="12050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9388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have covered up till now?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25046" y="1043789"/>
            <a:ext cx="10067209" cy="54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Till now we have discussed various types of supervised learning algorithms. 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KNN (K – nearest neighbors)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Logistic Regression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Such algorithms are mainly used in areas where we kind of already know what kind of output we want in a sense we already know the right answer. Today we will learn something different.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265094" y="-53236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cover today?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668885"/>
            <a:ext cx="1006720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Today we will study our first unsupervised machine learning algorithms for representation learning! </a:t>
            </a:r>
            <a:endParaRPr lang="en-IN"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K – means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EM models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Hierarchical clustering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Uses :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Vector Quantization: Used for finding representatives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Finding meaningful structure. 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HGP(human genome project)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Movie / News recommendation and classification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6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12050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K – means work?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1043789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It tries to classify the data into ‘k’ various groups.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question is that given k centres , where should they be placed so as to minimise the cost function.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cost function is given by the of Euclidean distance of any given point from its closest centre summed over all data points.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Finding all such k points is an NP-hard (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isko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abhi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lite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lena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:P) problem thus we can never be sure if the centres we find are the most optimal.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For initialization we randomly assign some k centres. More advanced initialization techniques will be told later.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decision boundaries thus formed are linear/planar in shape.</a:t>
            </a:r>
          </a:p>
        </p:txBody>
      </p:sp>
    </p:spTree>
    <p:extLst>
      <p:ext uri="{BB962C8B-B14F-4D97-AF65-F5344CB8AC3E}">
        <p14:creationId xmlns:p14="http://schemas.microsoft.com/office/powerpoint/2010/main" val="96043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12050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means in action: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D6CA9-FB25-45F9-81A9-DDC731F1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08" y="1043789"/>
            <a:ext cx="8101583" cy="54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38204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 for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means: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1043789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cost function is simply the sum of the squared distance of each of point from the assigned centre.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assigned centre is the distance with the least distance from the point.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 cost function is also non-convex.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B12AD4-6EF0-4E2B-855A-B518E557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0" y="982725"/>
            <a:ext cx="6790223" cy="20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12050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decide the value of ‘K’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1043789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One of the easiest ways of deciding the value of k is “pruning”(Discussed later).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Other immensely popular method is the elbow method.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In this method we calculate the cost                                                         function for different ‘K’.</a:t>
            </a:r>
          </a:p>
          <a:p>
            <a:pPr marL="552450" indent="-514350">
              <a:buSzPts val="3000"/>
              <a:buFont typeface="Arial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Then we take the value of ‘K’ nearest                                                    to the elbow which then becomes                                                                  the most optimal value for ‘K’</a:t>
            </a:r>
          </a:p>
          <a:p>
            <a:pPr marL="552450" indent="-514350">
              <a:buSzPts val="3000"/>
              <a:buFont typeface="Arial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6;p6">
            <a:extLst>
              <a:ext uri="{FF2B5EF4-FFF2-40B4-BE49-F238E27FC236}">
                <a16:creationId xmlns:a16="http://schemas.microsoft.com/office/drawing/2014/main" id="{D4122CA9-D25E-4319-A596-E25E8BFBDD78}"/>
              </a:ext>
            </a:extLst>
          </p:cNvPr>
          <p:cNvSpPr txBox="1"/>
          <p:nvPr/>
        </p:nvSpPr>
        <p:spPr>
          <a:xfrm>
            <a:off x="301668" y="2598044"/>
            <a:ext cx="93086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elbow method: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5AAF9-E71A-4693-8093-1B2C6FBE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84" y="2483765"/>
            <a:ext cx="5412866" cy="43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7478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function for K- means 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1043789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In order to reduce the cost , the following steps are repeated until convergence: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Assign each point to its closest centre.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Update the centres to move to the mean of the points it was assigned until it converges.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Note : After each iteration the cost function is guaranteed to reduce and the and thus the algorithm is guaranteed  to converge at some point.</a:t>
            </a:r>
          </a:p>
        </p:txBody>
      </p:sp>
    </p:spTree>
    <p:extLst>
      <p:ext uri="{BB962C8B-B14F-4D97-AF65-F5344CB8AC3E}">
        <p14:creationId xmlns:p14="http://schemas.microsoft.com/office/powerpoint/2010/main" val="374733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7478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in K- means 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6"/>
              <p:cNvSpPr txBox="1"/>
              <p:nvPr/>
            </p:nvSpPr>
            <p:spPr>
              <a:xfrm>
                <a:off x="301669" y="1007213"/>
                <a:ext cx="10872299" cy="56936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8100">
                  <a:buSzPts val="3000"/>
                </a:pPr>
                <a:r>
                  <a:rPr lang="en-IN" sz="3000" dirty="0">
                    <a:latin typeface="Calibri"/>
                    <a:ea typeface="Calibri"/>
                    <a:cs typeface="Calibri"/>
                    <a:sym typeface="Calibri"/>
                  </a:rPr>
                  <a:t>Since the problem is NP – hard and the optimization is based on local search algorithm, the centres we get as output may vary based on initialization so it becomes important to initialize properly.</a:t>
                </a:r>
              </a:p>
              <a:p>
                <a:pPr marL="38100">
                  <a:buSzPts val="3000"/>
                </a:pPr>
                <a:endParaRPr lang="en-IN" sz="3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8100">
                  <a:buSzPts val="3000"/>
                </a:pPr>
                <a:endParaRPr lang="en-IN" sz="3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52450" indent="-514350">
                  <a:buSzPts val="3000"/>
                  <a:buAutoNum type="arabicPeriod"/>
                </a:pPr>
                <a:r>
                  <a:rPr lang="en-IN" sz="3000" dirty="0">
                    <a:latin typeface="Calibri"/>
                    <a:ea typeface="Calibri"/>
                    <a:cs typeface="Calibri"/>
                    <a:sym typeface="Calibri"/>
                  </a:rPr>
                  <a:t>K- means ++ : </a:t>
                </a:r>
                <a:r>
                  <a:rPr lang="en-IN" sz="3000" dirty="0" err="1">
                    <a:latin typeface="Calibri"/>
                    <a:ea typeface="Calibri"/>
                    <a:cs typeface="Calibri"/>
                    <a:sym typeface="Calibri"/>
                  </a:rPr>
                  <a:t>Pr</a:t>
                </a:r>
                <a:r>
                  <a:rPr lang="en-IN" sz="3000" dirty="0">
                    <a:latin typeface="Calibri"/>
                    <a:ea typeface="Calibri"/>
                    <a:cs typeface="Calibri"/>
                    <a:sym typeface="Calibri"/>
                  </a:rPr>
                  <a:t>(x)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∝</m:t>
                    </m:r>
                    <m:d>
                      <m:dPr>
                        <m:begChr m:val="|"/>
                        <m:endChr m:val="|"/>
                        <m:ctrlP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𝑥</m:t>
                            </m:r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3000" b="0" baseline="30000" dirty="0">
                    <a:latin typeface="Calibri"/>
                    <a:ea typeface="Cambria Math" panose="02040503050406030204" pitchFamily="18" charset="0"/>
                    <a:cs typeface="Calibri"/>
                    <a:sym typeface="Calibri"/>
                  </a:rPr>
                  <a:t>2</a:t>
                </a:r>
              </a:p>
              <a:p>
                <a:pPr marL="552450" indent="-514350">
                  <a:buSzPts val="3000"/>
                  <a:buAutoNum type="arabicPeriod"/>
                </a:pPr>
                <a:r>
                  <a:rPr lang="en-IN" sz="3000" dirty="0">
                    <a:latin typeface="Calibri"/>
                    <a:ea typeface="Calibri"/>
                    <a:cs typeface="Calibri"/>
                    <a:sym typeface="Calibri"/>
                  </a:rPr>
                  <a:t>Pruning : Take extra centres and later on kill centres that are very close to each other or that have few points.</a:t>
                </a:r>
              </a:p>
            </p:txBody>
          </p:sp>
        </mc:Choice>
        <mc:Fallback>
          <p:sp>
            <p:nvSpPr>
              <p:cNvPr id="106" name="Google Shape;106;p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9" y="1007213"/>
                <a:ext cx="10872299" cy="5693661"/>
              </a:xfrm>
              <a:prstGeom prst="rect">
                <a:avLst/>
              </a:prstGeom>
              <a:blipFill>
                <a:blip r:embed="rId3"/>
                <a:stretch>
                  <a:fillRect l="-1009" t="-428" r="-1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7;p6">
            <a:extLst>
              <a:ext uri="{FF2B5EF4-FFF2-40B4-BE49-F238E27FC236}">
                <a16:creationId xmlns:a16="http://schemas.microsoft.com/office/drawing/2014/main" id="{27B9CC24-FA59-4855-B01E-FE7262B4B5CA}"/>
              </a:ext>
            </a:extLst>
          </p:cNvPr>
          <p:cNvSpPr txBox="1"/>
          <p:nvPr/>
        </p:nvSpPr>
        <p:spPr>
          <a:xfrm>
            <a:off x="12295250" y="62337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6;p6">
            <a:extLst>
              <a:ext uri="{FF2B5EF4-FFF2-40B4-BE49-F238E27FC236}">
                <a16:creationId xmlns:a16="http://schemas.microsoft.com/office/drawing/2014/main" id="{192D8D4B-8A06-4DDC-9DFD-377D401EC95E}"/>
              </a:ext>
            </a:extLst>
          </p:cNvPr>
          <p:cNvSpPr txBox="1"/>
          <p:nvPr/>
        </p:nvSpPr>
        <p:spPr>
          <a:xfrm>
            <a:off x="301670" y="2395983"/>
            <a:ext cx="93086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initialization in K- means :</a:t>
            </a:r>
          </a:p>
        </p:txBody>
      </p:sp>
    </p:spTree>
    <p:extLst>
      <p:ext uri="{BB962C8B-B14F-4D97-AF65-F5344CB8AC3E}">
        <p14:creationId xmlns:p14="http://schemas.microsoft.com/office/powerpoint/2010/main" val="291232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645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Sidhant Agarwal</cp:lastModifiedBy>
  <cp:revision>15</cp:revision>
  <dcterms:created xsi:type="dcterms:W3CDTF">2020-01-07T16:26:48Z</dcterms:created>
  <dcterms:modified xsi:type="dcterms:W3CDTF">2020-01-18T17:22:11Z</dcterms:modified>
</cp:coreProperties>
</file>