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65" r:id="rId4"/>
    <p:sldId id="266" r:id="rId5"/>
    <p:sldId id="267" r:id="rId6"/>
    <p:sldId id="27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3WFIQ6PG2OgQs/2J/PdII0Na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983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56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72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4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7398" y="435104"/>
            <a:ext cx="4202371" cy="448383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41566" y="4211056"/>
            <a:ext cx="89088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393464" y="5581856"/>
            <a:ext cx="54050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–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7AAB-E5B6-48A3-8B95-E6DB41D5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365125"/>
            <a:ext cx="10954305" cy="6026797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Any doubts from previous classes??</a:t>
            </a:r>
          </a:p>
        </p:txBody>
      </p:sp>
    </p:spTree>
    <p:extLst>
      <p:ext uri="{BB962C8B-B14F-4D97-AF65-F5344CB8AC3E}">
        <p14:creationId xmlns:p14="http://schemas.microsoft.com/office/powerpoint/2010/main" val="830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265094" y="-53236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 today?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668885"/>
            <a:ext cx="1006720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Today we will once again revisit one of the most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simple machine learning models that we know: </a:t>
            </a:r>
            <a:r>
              <a:rPr lang="en-IN" sz="3000" b="1" dirty="0">
                <a:latin typeface="Calibri"/>
                <a:ea typeface="Calibri"/>
                <a:cs typeface="Calibri"/>
                <a:sym typeface="Calibri"/>
              </a:rPr>
              <a:t>Linear regression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Change the conditions a bit and see how we can use a regularising term to increase the prediction accuracy.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Uses: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Increases the prediction accuracy on the data and prevents overfitting of the data.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This results in an increase in the error in training data but a decrease in the error in the testing data.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6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301670" y="74780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different ways of regularization ?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01669" y="1043789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IN" sz="3000" b="1" dirty="0">
                <a:latin typeface="Calibri"/>
                <a:ea typeface="Calibri"/>
                <a:cs typeface="Calibri"/>
                <a:sym typeface="Calibri"/>
              </a:rPr>
              <a:t>Ridge Regression: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Also known as L-2 regularization, this is generally used when the correlation between the terms is not zero(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abhi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liye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correlation ko lite lo 1-2 class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baad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samajh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aa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jayega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ki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ye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kaun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000" dirty="0" err="1">
                <a:latin typeface="Calibri"/>
                <a:ea typeface="Calibri"/>
                <a:cs typeface="Calibri"/>
                <a:sym typeface="Calibri"/>
              </a:rPr>
              <a:t>chidiya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ha :P).</a:t>
            </a: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b="1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>
              <a:buSzPts val="3000"/>
              <a:buAutoNum type="arabicPeriod"/>
            </a:pPr>
            <a:r>
              <a:rPr lang="en-IN" sz="3000" b="1" dirty="0">
                <a:latin typeface="Calibri"/>
                <a:ea typeface="Calibri"/>
                <a:cs typeface="Calibri"/>
                <a:sym typeface="Calibri"/>
              </a:rPr>
              <a:t>Lasso Regression: </a:t>
            </a: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Also known as L-1 regularization, this is generally used when the correlation between the terms is zero and we wish to obtain the k features that really matter to the data set.</a:t>
            </a:r>
            <a:endParaRPr lang="en-IN" sz="3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4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15384" y="1014061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This prevents overfitting of the model and increases test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4CE27-72F3-47D6-B3BC-C360B23272C0}"/>
              </a:ext>
            </a:extLst>
          </p:cNvPr>
          <p:cNvSpPr/>
          <p:nvPr/>
        </p:nvSpPr>
        <p:spPr>
          <a:xfrm>
            <a:off x="8409644" y="1699888"/>
            <a:ext cx="1152144" cy="56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Google Shape;96;p6"/>
          <p:cNvSpPr txBox="1"/>
          <p:nvPr/>
        </p:nvSpPr>
        <p:spPr>
          <a:xfrm>
            <a:off x="301670" y="-53236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for Ridge regression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B41D7-E0E0-41B5-B321-1C5AA5EB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5" y="1189440"/>
            <a:ext cx="8382931" cy="166348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5B6F-7158-4564-97F4-3C999EC626FF}"/>
              </a:ext>
            </a:extLst>
          </p:cNvPr>
          <p:cNvSpPr/>
          <p:nvPr/>
        </p:nvSpPr>
        <p:spPr>
          <a:xfrm rot="2944405">
            <a:off x="9516070" y="2313430"/>
            <a:ext cx="512064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A82DB-001B-45DD-87E0-07E65A2D35B2}"/>
              </a:ext>
            </a:extLst>
          </p:cNvPr>
          <p:cNvSpPr/>
          <p:nvPr/>
        </p:nvSpPr>
        <p:spPr>
          <a:xfrm>
            <a:off x="8409644" y="1699888"/>
            <a:ext cx="1200700" cy="567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51D64-BCF1-4173-9994-7EA5100508E7}"/>
              </a:ext>
            </a:extLst>
          </p:cNvPr>
          <p:cNvSpPr txBox="1"/>
          <p:nvPr/>
        </p:nvSpPr>
        <p:spPr>
          <a:xfrm>
            <a:off x="9706061" y="2663764"/>
            <a:ext cx="2043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Regularising term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14F00D-A94C-4E83-A049-52F3F3856551}"/>
              </a:ext>
            </a:extLst>
          </p:cNvPr>
          <p:cNvSpPr/>
          <p:nvPr/>
        </p:nvSpPr>
        <p:spPr>
          <a:xfrm rot="5400000">
            <a:off x="8310643" y="2433868"/>
            <a:ext cx="561746" cy="25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4ACD8-B1B3-46ED-9BE4-CCD29C5BF595}"/>
              </a:ext>
            </a:extLst>
          </p:cNvPr>
          <p:cNvSpPr txBox="1"/>
          <p:nvPr/>
        </p:nvSpPr>
        <p:spPr>
          <a:xfrm>
            <a:off x="7592674" y="2863779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Shrinkage Estimator</a:t>
            </a:r>
          </a:p>
        </p:txBody>
      </p:sp>
    </p:spTree>
    <p:extLst>
      <p:ext uri="{BB962C8B-B14F-4D97-AF65-F5344CB8AC3E}">
        <p14:creationId xmlns:p14="http://schemas.microsoft.com/office/powerpoint/2010/main" val="147953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315384" y="1014061"/>
            <a:ext cx="10872299" cy="569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552450" lvl="0" indent="-51435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This prevents overfitting of the model and increases test accuracy.</a:t>
            </a: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endParaRPr lang="en-IN" sz="3000" dirty="0">
              <a:latin typeface="Calibri"/>
              <a:ea typeface="Calibri"/>
              <a:cs typeface="Calibri"/>
              <a:sym typeface="Calibri"/>
            </a:endParaRPr>
          </a:p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dirty="0">
                <a:latin typeface="Calibri"/>
                <a:ea typeface="Calibri"/>
                <a:cs typeface="Calibri"/>
                <a:sym typeface="Calibri"/>
              </a:rPr>
              <a:t>It also produces a sparse matrix that that brings out the true dimensions in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A0E0C-C486-4D06-96C0-1D1E9273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78" y="1140359"/>
            <a:ext cx="8773310" cy="2047558"/>
          </a:xfrm>
          <a:prstGeom prst="rect">
            <a:avLst/>
          </a:prstGeom>
        </p:spPr>
      </p:pic>
      <p:sp>
        <p:nvSpPr>
          <p:cNvPr id="96" name="Google Shape;96;p6"/>
          <p:cNvSpPr txBox="1"/>
          <p:nvPr/>
        </p:nvSpPr>
        <p:spPr>
          <a:xfrm>
            <a:off x="301670" y="-98956"/>
            <a:ext cx="930867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 Lasso regression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97" name="Google Shape;97;p6"/>
          <p:cNvSpPr txBox="1"/>
          <p:nvPr/>
        </p:nvSpPr>
        <p:spPr>
          <a:xfrm>
            <a:off x="12142850" y="6081350"/>
            <a:ext cx="51636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E25B6F-7158-4564-97F4-3C999EC626FF}"/>
              </a:ext>
            </a:extLst>
          </p:cNvPr>
          <p:cNvSpPr/>
          <p:nvPr/>
        </p:nvSpPr>
        <p:spPr>
          <a:xfrm rot="2944405">
            <a:off x="9516070" y="2313430"/>
            <a:ext cx="512064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A82DB-001B-45DD-87E0-07E65A2D35B2}"/>
              </a:ext>
            </a:extLst>
          </p:cNvPr>
          <p:cNvSpPr/>
          <p:nvPr/>
        </p:nvSpPr>
        <p:spPr>
          <a:xfrm>
            <a:off x="8357616" y="1699888"/>
            <a:ext cx="1252728" cy="578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51D64-BCF1-4173-9994-7EA5100508E7}"/>
              </a:ext>
            </a:extLst>
          </p:cNvPr>
          <p:cNvSpPr txBox="1"/>
          <p:nvPr/>
        </p:nvSpPr>
        <p:spPr>
          <a:xfrm>
            <a:off x="9706061" y="2663764"/>
            <a:ext cx="2043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Regularising term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14F00D-A94C-4E83-A049-52F3F3856551}"/>
              </a:ext>
            </a:extLst>
          </p:cNvPr>
          <p:cNvSpPr/>
          <p:nvPr/>
        </p:nvSpPr>
        <p:spPr>
          <a:xfrm rot="5400000">
            <a:off x="8310643" y="2433868"/>
            <a:ext cx="561746" cy="25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4ACD8-B1B3-46ED-9BE4-CCD29C5BF595}"/>
              </a:ext>
            </a:extLst>
          </p:cNvPr>
          <p:cNvSpPr txBox="1"/>
          <p:nvPr/>
        </p:nvSpPr>
        <p:spPr>
          <a:xfrm>
            <a:off x="7592674" y="2863779"/>
            <a:ext cx="141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Shrinkage Estimator</a:t>
            </a:r>
          </a:p>
        </p:txBody>
      </p:sp>
    </p:spTree>
    <p:extLst>
      <p:ext uri="{BB962C8B-B14F-4D97-AF65-F5344CB8AC3E}">
        <p14:creationId xmlns:p14="http://schemas.microsoft.com/office/powerpoint/2010/main" val="425474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245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Any doubts from previous classes??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Sidhant Agarwal</cp:lastModifiedBy>
  <cp:revision>24</cp:revision>
  <dcterms:created xsi:type="dcterms:W3CDTF">2020-01-07T16:26:48Z</dcterms:created>
  <dcterms:modified xsi:type="dcterms:W3CDTF">2020-04-02T06:51:26Z</dcterms:modified>
</cp:coreProperties>
</file>