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j3mqAYr74Ar3Sw4LtzJGNWu7Nb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cd321af84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cd321af84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7cd321af84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cd321af84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cd321af84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7cd321af84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d321af84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cd321af84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7cd321af84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cd321af84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cd321af84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7cd321af84_0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cd321af84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cd321af84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7cd321af84_0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cd321af84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cd321af84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7cd321af84_0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cd321af84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cd321af84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7cd321af84_0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cd321af84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cd321af84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7cd321af84_0_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cd321af84_0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cd321af84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7cd321af84_0_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cd321af84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cd321af84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7cd321af84_0_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dc8f8661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dc8f8661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6dc8f8661b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dc8f8661b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dc8f8661b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6dc8f8661b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dc8f8661b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dc8f8661b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6dc8f8661b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dc8f8661b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dc8f8661b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6dc8f8661b_0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dc8f8661b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dc8f8661b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6dc8f8661b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dc8f8661b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dc8f8661b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6dc8f8661b_0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dc8f8661b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dc8f8661b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6dc8f8661b_0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cd321af8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cd321af8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7cd321af84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7398" y="435104"/>
            <a:ext cx="4202371" cy="4483838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1641566" y="4211056"/>
            <a:ext cx="890886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3393464" y="5581856"/>
            <a:ext cx="5405072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Lecture –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-01-2020</a:t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g7cd321af84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950" y="-183000"/>
            <a:ext cx="12192000" cy="752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cd321af84_0_8"/>
          <p:cNvSpPr txBox="1"/>
          <p:nvPr/>
        </p:nvSpPr>
        <p:spPr>
          <a:xfrm>
            <a:off x="226650" y="158475"/>
            <a:ext cx="97899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Calibri"/>
                <a:ea typeface="Calibri"/>
                <a:cs typeface="Calibri"/>
                <a:sym typeface="Calibri"/>
              </a:rPr>
              <a:t>Types of decision trees: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7cd321af84_0_8"/>
          <p:cNvSpPr txBox="1"/>
          <p:nvPr/>
        </p:nvSpPr>
        <p:spPr>
          <a:xfrm>
            <a:off x="611875" y="815775"/>
            <a:ext cx="5960100" cy="9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AutoNum type="arabicPeriod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Categorical Variable Decision Tree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AutoNum type="arabicPeriod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Continuous Variable Decision Tree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7cd321af84_0_8"/>
          <p:cNvSpPr txBox="1"/>
          <p:nvPr/>
        </p:nvSpPr>
        <p:spPr>
          <a:xfrm>
            <a:off x="215250" y="2130200"/>
            <a:ext cx="11761500" cy="45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Calibri"/>
                <a:ea typeface="Calibri"/>
                <a:cs typeface="Calibri"/>
                <a:sym typeface="Calibri"/>
              </a:rPr>
              <a:t>Algorithm used in decision trees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AutoNum type="arabicPeriod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ID3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AutoNum type="arabicPeriod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Gini Index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Calibri"/>
                <a:ea typeface="Calibri"/>
                <a:cs typeface="Calibri"/>
                <a:sym typeface="Calibri"/>
              </a:rPr>
              <a:t>ID3: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This algorithm employs a top-down ,greedy search through the space of possible branches.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	ID3 uses Entropy and Information Gain to construct a decision tree.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cd321af84_0_15"/>
          <p:cNvSpPr txBox="1"/>
          <p:nvPr/>
        </p:nvSpPr>
        <p:spPr>
          <a:xfrm>
            <a:off x="430575" y="566550"/>
            <a:ext cx="4872300" cy="4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Calibri"/>
                <a:ea typeface="Calibri"/>
                <a:cs typeface="Calibri"/>
                <a:sym typeface="Calibri"/>
              </a:rPr>
              <a:t>Entropy: 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If the sample is completely homogeneous the entropy is zero and if the sample is equally divided then it has entropy of one.</a:t>
            </a:r>
            <a:r>
              <a:rPr b="1" lang="en-US" sz="3600">
                <a:latin typeface="Calibri"/>
                <a:ea typeface="Calibri"/>
                <a:cs typeface="Calibri"/>
                <a:sym typeface="Calibri"/>
              </a:rPr>
              <a:t>	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g7cd321af84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2875" y="469625"/>
            <a:ext cx="6758300" cy="612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cd321af84_0_26"/>
          <p:cNvSpPr txBox="1"/>
          <p:nvPr/>
        </p:nvSpPr>
        <p:spPr>
          <a:xfrm>
            <a:off x="362575" y="360600"/>
            <a:ext cx="11104200" cy="38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Calibri"/>
                <a:ea typeface="Calibri"/>
                <a:cs typeface="Calibri"/>
                <a:sym typeface="Calibri"/>
              </a:rPr>
              <a:t>Information Gain: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The information gain is based on the decrease in entropy after a data-set is split on an attribute. Constructing a decision tree is all about finding attribute that returns the highest information gain(i.e., the most homogeneous branches).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Step 1: Calculate entropy of the target.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g7cd321af84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039" y="4235700"/>
            <a:ext cx="9516560" cy="240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cd321af84_0_32"/>
          <p:cNvSpPr txBox="1"/>
          <p:nvPr/>
        </p:nvSpPr>
        <p:spPr>
          <a:xfrm>
            <a:off x="57900" y="0"/>
            <a:ext cx="12076200" cy="42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Step 2: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The dataset is then split on the different attributes. 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The entropy for each branch is calculated.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Then it is added proportionally, to get total entropy for the split.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The resulting entropy is subtracted from the entropy before the split.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The result is the </a:t>
            </a:r>
            <a:r>
              <a:rPr b="1" lang="en-US" sz="3600">
                <a:latin typeface="Calibri"/>
                <a:ea typeface="Calibri"/>
                <a:cs typeface="Calibri"/>
                <a:sym typeface="Calibri"/>
              </a:rPr>
              <a:t>Information Gain,or decrease in entropy.</a:t>
            </a: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g7cd321af84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175" y="4324625"/>
            <a:ext cx="11112451" cy="214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g7cd321af84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825" y="245125"/>
            <a:ext cx="11334375" cy="617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g7cd321af84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300" y="4092775"/>
            <a:ext cx="10069400" cy="17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7cd321af84_0_43"/>
          <p:cNvSpPr txBox="1"/>
          <p:nvPr/>
        </p:nvSpPr>
        <p:spPr>
          <a:xfrm>
            <a:off x="788075" y="486750"/>
            <a:ext cx="9790800" cy="31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Step 3: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	Choose attribute with the largest information gain as the desicion node, divide the dataset by its branches and repeat the smae process on every branch.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g7cd321af84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62325" y="0"/>
            <a:ext cx="1243317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cd321af84_0_54"/>
          <p:cNvSpPr txBox="1"/>
          <p:nvPr/>
        </p:nvSpPr>
        <p:spPr>
          <a:xfrm>
            <a:off x="533100" y="254975"/>
            <a:ext cx="110100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Step 4(a):  A branch with entropy of 0 is a leaf node.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g7cd321af84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3250" y="1207500"/>
            <a:ext cx="4635725" cy="2987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7cd321af84_0_54"/>
          <p:cNvSpPr txBox="1"/>
          <p:nvPr/>
        </p:nvSpPr>
        <p:spPr>
          <a:xfrm>
            <a:off x="533100" y="4612575"/>
            <a:ext cx="11496600" cy="11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Step 4(b): A branch with entorpy more than 0 needs further splitting.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g7cd321af84_0_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850" y="188788"/>
            <a:ext cx="10486625" cy="648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dc8f8661b_0_0"/>
          <p:cNvSpPr txBox="1"/>
          <p:nvPr/>
        </p:nvSpPr>
        <p:spPr>
          <a:xfrm>
            <a:off x="311025" y="248825"/>
            <a:ext cx="97869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Calibri"/>
                <a:ea typeface="Calibri"/>
                <a:cs typeface="Calibri"/>
                <a:sym typeface="Calibri"/>
              </a:rPr>
              <a:t>Hierarchical Clustering 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6dc8f8661b_0_0"/>
          <p:cNvSpPr txBox="1"/>
          <p:nvPr/>
        </p:nvSpPr>
        <p:spPr>
          <a:xfrm>
            <a:off x="311025" y="1201525"/>
            <a:ext cx="9786900" cy="55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Hierarchical Clustering technique is divided into two types: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AutoNum type="arabicPeriod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Agglomerative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AutoNum type="arabicPeriod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Divisive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Agglomerative Hierarchical clustering starts by treating each observation as a separate cluster.Then, it repeatedly executes the following two steps: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AutoNum type="arabicPeriod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Identify the two cluster that are closest together,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AutoNum type="arabicPeriod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merge the two most similar clusters.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This continues until all the clusters are merged together.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dc8f8661b_0_6"/>
          <p:cNvSpPr txBox="1"/>
          <p:nvPr/>
        </p:nvSpPr>
        <p:spPr>
          <a:xfrm>
            <a:off x="518325" y="270425"/>
            <a:ext cx="9789600" cy="1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Let’s take an example of 6 observations(A,B,C,D,E,F) with two features.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g6dc8f8661b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2350" y="1423400"/>
            <a:ext cx="8429474" cy="543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g6dc8f8661b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25" y="170138"/>
            <a:ext cx="10809150" cy="651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g6dc8f8661b_0_17"/>
          <p:cNvPicPr preferRelativeResize="0"/>
          <p:nvPr/>
        </p:nvPicPr>
        <p:blipFill rotWithShape="1">
          <a:blip r:embed="rId3">
            <a:alphaModFix/>
          </a:blip>
          <a:srcRect b="2181" l="0" r="0" t="0"/>
          <a:stretch/>
        </p:blipFill>
        <p:spPr>
          <a:xfrm>
            <a:off x="733275" y="235475"/>
            <a:ext cx="10565549" cy="6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g6dc8f8661b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200" y="302275"/>
            <a:ext cx="10209551" cy="2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6dc8f8661b_0_22"/>
          <p:cNvSpPr txBox="1"/>
          <p:nvPr/>
        </p:nvSpPr>
        <p:spPr>
          <a:xfrm>
            <a:off x="337275" y="3166675"/>
            <a:ext cx="97887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Result: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g6dc8f8661b_0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4925" y="3429000"/>
            <a:ext cx="6145975" cy="327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dc8f8661b_0_29"/>
          <p:cNvSpPr txBox="1"/>
          <p:nvPr/>
        </p:nvSpPr>
        <p:spPr>
          <a:xfrm>
            <a:off x="758850" y="589150"/>
            <a:ext cx="10674300" cy="5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Calibri"/>
                <a:ea typeface="Calibri"/>
                <a:cs typeface="Calibri"/>
                <a:sym typeface="Calibri"/>
              </a:rPr>
              <a:t>Divisive Hierarchical clustering: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It is exactly the opposite of the Agglomerative Hierarchical clustering.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In this clustering,we consider all the data points as a single cluster and in each iteration ,we separate the data points from the cluster which are not similar.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Divisive Clustering is rarely done in practice.</a:t>
            </a:r>
            <a:endParaRPr sz="1200">
              <a:solidFill>
                <a:srgbClr val="4C525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dc8f8661b_0_35"/>
          <p:cNvSpPr txBox="1"/>
          <p:nvPr/>
        </p:nvSpPr>
        <p:spPr>
          <a:xfrm>
            <a:off x="614725" y="478125"/>
            <a:ext cx="110649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Calibri"/>
                <a:ea typeface="Calibri"/>
                <a:cs typeface="Calibri"/>
                <a:sym typeface="Calibri"/>
              </a:rPr>
              <a:t>Difference between K-Means and Hierarchical Clustering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6dc8f8661b_0_35"/>
          <p:cNvSpPr txBox="1"/>
          <p:nvPr/>
        </p:nvSpPr>
        <p:spPr>
          <a:xfrm>
            <a:off x="614725" y="1622325"/>
            <a:ext cx="11269800" cy="49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AutoNum type="arabicPeriod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Hierarchical clusternig can’t handle big data well but K means clustering can.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AutoNum type="arabicPeriod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K means clustering is found to work well when the shape of the clusters is hyper spherical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AutoNum type="arabicPeriod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K means requires prior 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knowledge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 of K(no. of clusters you want to divide your data into),but you can stop at whatever no. of clusters you find appropriate in hierarchical clustering by interpreting the dendrogram.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cd321af84_0_0"/>
          <p:cNvSpPr txBox="1"/>
          <p:nvPr/>
        </p:nvSpPr>
        <p:spPr>
          <a:xfrm>
            <a:off x="339925" y="158625"/>
            <a:ext cx="97899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Calibri"/>
                <a:ea typeface="Calibri"/>
                <a:cs typeface="Calibri"/>
                <a:sym typeface="Calibri"/>
              </a:rPr>
              <a:t>Decision Tree: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7cd321af84_0_0"/>
          <p:cNvSpPr txBox="1"/>
          <p:nvPr/>
        </p:nvSpPr>
        <p:spPr>
          <a:xfrm>
            <a:off x="339925" y="1104300"/>
            <a:ext cx="4215000" cy="54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Decision tree builds classification or regression models in the form of a tree structure.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It breaks down a dataset into smaller subsets with increase in depth of tree.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The final result is a tree with </a:t>
            </a: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decision nodes 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leaf nodes.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g7cd321af8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4925" y="430575"/>
            <a:ext cx="7191399" cy="611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2020-01-07T16:26:48Z</dcterms:created>
  <dc:creator>user</dc:creator>
</cp:coreProperties>
</file>