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2" r:id="rId4"/>
    <p:sldId id="263" r:id="rId5"/>
    <p:sldId id="257" r:id="rId6"/>
    <p:sldId id="258" r:id="rId7"/>
    <p:sldId id="259" r:id="rId8"/>
    <p:sldId id="260" r:id="rId9"/>
    <p:sldId id="274" r:id="rId10"/>
    <p:sldId id="275" r:id="rId11"/>
    <p:sldId id="277" r:id="rId12"/>
    <p:sldId id="278" r:id="rId13"/>
    <p:sldId id="279" r:id="rId14"/>
    <p:sldId id="280" r:id="rId15"/>
    <p:sldId id="282" r:id="rId16"/>
    <p:sldId id="281" r:id="rId17"/>
    <p:sldId id="283" r:id="rId18"/>
    <p:sldId id="284" r:id="rId19"/>
    <p:sldId id="28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hixPqTElt+BNlCh4PvNhkglljW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149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221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f79911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f799119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7cf799119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f79911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f799119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7cf799119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f79911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f799119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cf7991196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f799119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f7991196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cf7991196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310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8399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059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474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49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58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615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88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2873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27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156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7653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393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41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9673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7398" y="435104"/>
            <a:ext cx="4202371" cy="448383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41566" y="4211056"/>
            <a:ext cx="89088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393464" y="5581856"/>
            <a:ext cx="54050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–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-01-2020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274238" y="-53236"/>
            <a:ext cx="984817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So how do we reduce dimension using PCA?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10813" y="668885"/>
            <a:ext cx="10890587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For example consider that I have a two dimensional data and I want to reduce it to one dimension while also maintaining as much variance as possible.</a:t>
            </a: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To do so I can simply take the direction along which the variance is maximum.</a:t>
            </a: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In k dimensions we can do the same thing by taking the top k eigen vectors of the covariance matrix.</a:t>
            </a: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The covariance matrix tells us the stretch of the distribution along each direction.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Eigen Vectors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34B37D-CC03-4CB5-A172-FC65AA0A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134" y="5294377"/>
            <a:ext cx="6685475" cy="122669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62D81D2-C4B3-460F-B380-7851B3327CE9}"/>
              </a:ext>
            </a:extLst>
          </p:cNvPr>
          <p:cNvSpPr/>
          <p:nvPr/>
        </p:nvSpPr>
        <p:spPr>
          <a:xfrm rot="5671003">
            <a:off x="4961464" y="5372790"/>
            <a:ext cx="531493" cy="208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CCE87FC-4CD0-43E7-AB8F-F18BA1DB9262}"/>
              </a:ext>
            </a:extLst>
          </p:cNvPr>
          <p:cNvSpPr/>
          <p:nvPr/>
        </p:nvSpPr>
        <p:spPr>
          <a:xfrm rot="9743590">
            <a:off x="4082596" y="5279286"/>
            <a:ext cx="1328262" cy="259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B72735-0652-4BF6-92FF-A3844132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07" y="-9015"/>
            <a:ext cx="8433786" cy="68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1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274238" y="-53236"/>
            <a:ext cx="984817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Perceptron algorithm: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10813" y="668885"/>
            <a:ext cx="10890587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Coming back to classification we take a look onto the perceptron algorithm.</a:t>
            </a: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It is an algorithm that is applied on linearly separable data.</a:t>
            </a: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In this we define a loss function :</a:t>
            </a: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Update function: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B9962-12D2-42D1-B953-237E914D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97" y="2609706"/>
            <a:ext cx="6523675" cy="124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A63F1-708B-445D-A749-A52330080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6" y="4613498"/>
            <a:ext cx="8677921" cy="17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274238" y="-53236"/>
            <a:ext cx="984817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Perceptron example :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2C261E-0ACD-424A-A6FB-B67266A1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8" y="1528881"/>
            <a:ext cx="5404977" cy="3800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2A2D8A-B2B7-48CC-A166-7FC9B93E3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811" y="1673121"/>
            <a:ext cx="5198099" cy="36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1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274238" y="-53236"/>
            <a:ext cx="984817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Support vector machines: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10813" y="668885"/>
            <a:ext cx="10890587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The SVM algorithm is an improvement upon the perceptron algorithm.</a:t>
            </a: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  <a:tabLst/>
              <a:defRPr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F7119-AA05-4D39-87E3-CC6D4D74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95822"/>
            <a:ext cx="7531608" cy="14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02F92-8341-43D7-8AE3-400BCBC3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5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584CA6-6B8F-46C7-A4B2-DDBCFA77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496583" cy="68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1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7834C-61B4-4DC7-9960-0851F1CE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7"/>
            <a:ext cx="11114843" cy="6810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D76DB-B050-4D7E-B3D9-94C277DD99A0}"/>
              </a:ext>
            </a:extLst>
          </p:cNvPr>
          <p:cNvSpPr txBox="1"/>
          <p:nvPr/>
        </p:nvSpPr>
        <p:spPr>
          <a:xfrm>
            <a:off x="6977849" y="5566299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</a:t>
            </a:r>
            <a:r>
              <a:rPr lang="en-IN" sz="1600" dirty="0" err="1"/>
              <a:t>Isse</a:t>
            </a:r>
            <a:r>
              <a:rPr lang="en-IN" sz="1600" dirty="0"/>
              <a:t> lite </a:t>
            </a:r>
            <a:r>
              <a:rPr lang="en-IN" sz="1600" dirty="0" err="1"/>
              <a:t>lena</a:t>
            </a:r>
            <a:r>
              <a:rPr lang="en-IN" sz="1600" dirty="0"/>
              <a:t> </a:t>
            </a:r>
            <a:r>
              <a:rPr lang="en-IN" sz="1600" dirty="0" err="1"/>
              <a:t>abhi</a:t>
            </a:r>
            <a:r>
              <a:rPr lang="en-I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45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B5D94-AFB5-46BB-AA74-83E377D4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67"/>
            <a:ext cx="12330418" cy="56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F12E74-9AD2-4E8D-A99F-CFE8E9A6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8887" cy="52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8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1EB8E2-2698-4197-AC1C-0A16E2A6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202315" cy="6861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09FFDF-4C34-4318-8161-8B527DC5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26" y="-124288"/>
            <a:ext cx="5362113" cy="73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0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f799119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Gini Index:</a:t>
            </a:r>
            <a:endParaRPr b="1"/>
          </a:p>
        </p:txBody>
      </p:sp>
      <p:sp>
        <p:nvSpPr>
          <p:cNvPr id="97" name="Google Shape;97;g7cf7991196_0_0"/>
          <p:cNvSpPr txBox="1">
            <a:spLocks noGrp="1"/>
          </p:cNvSpPr>
          <p:nvPr>
            <p:ph type="body" idx="1"/>
          </p:nvPr>
        </p:nvSpPr>
        <p:spPr>
          <a:xfrm>
            <a:off x="634525" y="1178425"/>
            <a:ext cx="10900200" cy="528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It is calculated by subtracting the sum of squared probabilities of each class from one.</a:t>
            </a:r>
            <a:endParaRPr sz="36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It favors lager partitions and easy to implement whereas information gain favors smaller partitions with distinct values.</a:t>
            </a:r>
            <a:endParaRPr sz="36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A feature with a lower Gini Index is chosen for a split.</a:t>
            </a:r>
            <a:endParaRPr sz="3600"/>
          </a:p>
        </p:txBody>
      </p:sp>
      <p:pic>
        <p:nvPicPr>
          <p:cNvPr id="98" name="Google Shape;98;g7cf799119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075" y="4866175"/>
            <a:ext cx="5800038" cy="8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f7991196_0_7"/>
          <p:cNvSpPr txBox="1">
            <a:spLocks noGrp="1"/>
          </p:cNvSpPr>
          <p:nvPr>
            <p:ph type="title"/>
          </p:nvPr>
        </p:nvSpPr>
        <p:spPr>
          <a:xfrm>
            <a:off x="2197900" y="-18330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cf7991196_0_7"/>
          <p:cNvSpPr txBox="1">
            <a:spLocks noGrp="1"/>
          </p:cNvSpPr>
          <p:nvPr>
            <p:ph type="body" idx="1"/>
          </p:nvPr>
        </p:nvSpPr>
        <p:spPr>
          <a:xfrm>
            <a:off x="12441275" y="-1052400"/>
            <a:ext cx="453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g7cf799119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50" y="197725"/>
            <a:ext cx="11518376" cy="64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f7991196_0_14"/>
          <p:cNvSpPr txBox="1">
            <a:spLocks noGrp="1"/>
          </p:cNvSpPr>
          <p:nvPr>
            <p:ph type="title"/>
          </p:nvPr>
        </p:nvSpPr>
        <p:spPr>
          <a:xfrm>
            <a:off x="9948475" y="-1583775"/>
            <a:ext cx="1903800" cy="881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cf7991196_0_14"/>
          <p:cNvSpPr txBox="1">
            <a:spLocks noGrp="1"/>
          </p:cNvSpPr>
          <p:nvPr>
            <p:ph type="body" idx="1"/>
          </p:nvPr>
        </p:nvSpPr>
        <p:spPr>
          <a:xfrm>
            <a:off x="12350625" y="-815825"/>
            <a:ext cx="181800" cy="413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g7cf799119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586376" cy="39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7cf7991196_0_14"/>
          <p:cNvSpPr txBox="1"/>
          <p:nvPr/>
        </p:nvSpPr>
        <p:spPr>
          <a:xfrm>
            <a:off x="543875" y="4351050"/>
            <a:ext cx="97899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f7991196_0_29"/>
          <p:cNvSpPr txBox="1">
            <a:spLocks noGrp="1"/>
          </p:cNvSpPr>
          <p:nvPr>
            <p:ph type="title"/>
          </p:nvPr>
        </p:nvSpPr>
        <p:spPr>
          <a:xfrm>
            <a:off x="174957" y="169842"/>
            <a:ext cx="10515600" cy="98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Feature Selection And Feature Extraction:</a:t>
            </a:r>
            <a:endParaRPr b="1"/>
          </a:p>
        </p:txBody>
      </p:sp>
      <p:sp>
        <p:nvSpPr>
          <p:cNvPr id="122" name="Google Shape;122;g7cf7991196_0_29"/>
          <p:cNvSpPr txBox="1">
            <a:spLocks noGrp="1"/>
          </p:cNvSpPr>
          <p:nvPr>
            <p:ph type="body" idx="1"/>
          </p:nvPr>
        </p:nvSpPr>
        <p:spPr>
          <a:xfrm>
            <a:off x="317000" y="1349750"/>
            <a:ext cx="11535000" cy="540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 dirty="0"/>
              <a:t>Feature Selection: </a:t>
            </a:r>
            <a:endParaRPr sz="3000" b="1"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/>
              <a:t> removal the irrelevant feature.</a:t>
            </a:r>
            <a:endParaRPr sz="3000"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/>
              <a:t> select m feature from  N (m&lt;N) </a:t>
            </a:r>
            <a:endParaRPr sz="3000"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/>
              <a:t> </a:t>
            </a:r>
            <a:r>
              <a:rPr lang="en-US" sz="3000" b="1" dirty="0"/>
              <a:t>forward selection - </a:t>
            </a:r>
            <a:r>
              <a:rPr lang="en-US" sz="3000" dirty="0"/>
              <a:t>start with empty set of features</a:t>
            </a:r>
            <a:endParaRPr sz="3000"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 dirty="0"/>
              <a:t> backward selection - </a:t>
            </a:r>
            <a:r>
              <a:rPr lang="en-US" sz="3000" dirty="0"/>
              <a:t>start with all features</a:t>
            </a:r>
            <a:endParaRPr sz="3000"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 dirty="0"/>
              <a:t>Feature Extraction:</a:t>
            </a:r>
            <a:endParaRPr sz="30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/>
              <a:t>	 dimensionality reduction of features vector.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/>
              <a:t>	 N dimensional features vector convert into m dimensional features vector. 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66CD2E-C773-46D9-8C32-CC652DBE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867" y="2871361"/>
            <a:ext cx="4483983" cy="3986639"/>
          </a:xfrm>
          <a:prstGeom prst="rect">
            <a:avLst/>
          </a:prstGeom>
        </p:spPr>
      </p:pic>
      <p:sp>
        <p:nvSpPr>
          <p:cNvPr id="96" name="Google Shape;96;p6"/>
          <p:cNvSpPr txBox="1"/>
          <p:nvPr/>
        </p:nvSpPr>
        <p:spPr>
          <a:xfrm>
            <a:off x="265094" y="-53236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Principal component analysis:</a:t>
            </a: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01669" y="668885"/>
            <a:ext cx="10890587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lvl="0" indent="-514350">
              <a:buSzPts val="3000"/>
              <a:buFont typeface="Arial"/>
              <a:buAutoNum type="arabicPeriod"/>
            </a:pPr>
            <a:r>
              <a:rPr lang="en-US" sz="3000" dirty="0"/>
              <a:t>It is a statistical procedure that uses and orthogonal transformation to convert a set of observations of possibly correlated variables into a set of values of linearly uncorrelated variables called principal components.</a:t>
            </a:r>
          </a:p>
          <a:p>
            <a:pPr marL="552450" lvl="0" indent="-514350">
              <a:buSzPts val="3000"/>
              <a:buFont typeface="Arial"/>
              <a:buAutoNum type="arabicPeriod"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It is used to reduce the dimensionality of the data to a lower dimension.</a:t>
            </a:r>
          </a:p>
          <a:p>
            <a:pPr marL="552450" lvl="0" indent="-514350">
              <a:buSzPts val="3000"/>
              <a:buFont typeface="Arial"/>
              <a:buAutoNum type="arabicPeriod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In the figure the directions e1 and e2                                                             </a:t>
            </a: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     can be decomposed into u1 and u2  </a:t>
            </a: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where u1,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u2 a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re independent and </a:t>
            </a: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variance along u1 is maximum.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31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274238" y="-53236"/>
            <a:ext cx="984817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Why do we want to reduce the dimensionality 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10813" y="668885"/>
            <a:ext cx="10890587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Reducing the number of dimensions in the data can significantly speed up algorithms that we apply to it.</a:t>
            </a: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It makes the interpretation of data easier (sometimes).</a:t>
            </a: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data in lower dimensions takes up less memory this makes a huge effect specially when data is in millions.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  <a:tabLst/>
              <a:defRPr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There is lower variance in data. Variance can in a way be seen as the amount of information that can be used to make predictions in the data.</a:t>
            </a:r>
          </a:p>
          <a:p>
            <a:pPr marL="5524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  <a:tabLst/>
              <a:defRPr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So the main objective of PCA is to reduce the dimensionality in the data without causing a significant loss in the variance.</a:t>
            </a:r>
          </a:p>
        </p:txBody>
      </p:sp>
      <p:sp>
        <p:nvSpPr>
          <p:cNvPr id="6" name="Google Shape;96;p6">
            <a:extLst>
              <a:ext uri="{FF2B5EF4-FFF2-40B4-BE49-F238E27FC236}">
                <a16:creationId xmlns:a16="http://schemas.microsoft.com/office/drawing/2014/main" id="{322BD801-C082-4582-8F21-7555B7DAF8F6}"/>
              </a:ext>
            </a:extLst>
          </p:cNvPr>
          <p:cNvSpPr txBox="1"/>
          <p:nvPr/>
        </p:nvSpPr>
        <p:spPr>
          <a:xfrm>
            <a:off x="274238" y="3054070"/>
            <a:ext cx="984817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What is the penalty thus incurred 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023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483</Words>
  <Application>Microsoft Office PowerPoint</Application>
  <PresentationFormat>Widescreen</PresentationFormat>
  <Paragraphs>60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Gini Index:</vt:lpstr>
      <vt:lpstr>PowerPoint Presentation</vt:lpstr>
      <vt:lpstr>PowerPoint Presentation</vt:lpstr>
      <vt:lpstr>Feature Selection And Feature Extraction: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Sidhant Agarwal</cp:lastModifiedBy>
  <cp:revision>11</cp:revision>
  <dcterms:created xsi:type="dcterms:W3CDTF">2020-01-07T16:26:48Z</dcterms:created>
  <dcterms:modified xsi:type="dcterms:W3CDTF">2020-01-30T20:35:43Z</dcterms:modified>
</cp:coreProperties>
</file>