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80" r:id="rId2"/>
  </p:sldMasterIdLst>
  <p:notesMasterIdLst>
    <p:notesMasterId r:id="rId19"/>
  </p:notesMasterIdLst>
  <p:sldIdLst>
    <p:sldId id="260" r:id="rId3"/>
    <p:sldId id="268" r:id="rId4"/>
    <p:sldId id="269" r:id="rId5"/>
    <p:sldId id="274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70" r:id="rId14"/>
    <p:sldId id="271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7CFCC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528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2813D-DCAA-49DD-844B-D2C347A84D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DC81E3E-07AE-49FE-8B7C-2D30334C34EE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AtliQ Mart, a prominent retail giant, operates 50 supermarkets across the southern region of India.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ECA5F66-F18D-4503-BEA1-331E99EDEF81}" type="parTrans" cxnId="{D1E87830-1CFF-4541-9280-192354C82711}">
      <dgm:prSet/>
      <dgm:spPr/>
      <dgm:t>
        <a:bodyPr/>
        <a:lstStyle/>
        <a:p>
          <a:endParaRPr lang="en-US"/>
        </a:p>
      </dgm:t>
    </dgm:pt>
    <dgm:pt modelId="{4CB354F4-D060-4B4E-8562-EEC03445F57F}" type="sibTrans" cxnId="{D1E87830-1CFF-4541-9280-192354C82711}">
      <dgm:prSet/>
      <dgm:spPr/>
      <dgm:t>
        <a:bodyPr/>
        <a:lstStyle/>
        <a:p>
          <a:endParaRPr lang="en-US"/>
        </a:p>
      </dgm:t>
    </dgm:pt>
    <dgm:pt modelId="{F7E208DE-C614-4151-9572-3F343E6E0F8F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During the festive periods of Diwali 2023 and Sankranti 2024, AtliQ Mart conducted extensive promotions on their AtliQ branded products across all 50 stores.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3D84B1-1592-439E-A1D4-2486850C1C2E}" type="parTrans" cxnId="{2FCED1F7-CF48-4525-8187-04606AC302E0}">
      <dgm:prSet/>
      <dgm:spPr/>
      <dgm:t>
        <a:bodyPr/>
        <a:lstStyle/>
        <a:p>
          <a:endParaRPr lang="en-US"/>
        </a:p>
      </dgm:t>
    </dgm:pt>
    <dgm:pt modelId="{4D2AF373-E8C6-456B-A769-0C488B0F8DE5}" type="sibTrans" cxnId="{2FCED1F7-CF48-4525-8187-04606AC302E0}">
      <dgm:prSet/>
      <dgm:spPr/>
      <dgm:t>
        <a:bodyPr/>
        <a:lstStyle/>
        <a:p>
          <a:endParaRPr lang="en-US"/>
        </a:p>
      </dgm:t>
    </dgm:pt>
    <dgm:pt modelId="{FD0D029F-2CDA-4BD3-BB2E-E4E9AA0C615E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Sales Director is seeking a comprehensive analysis to distinguish the success levels of these promotions.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8F3B7AD-0756-4EC4-8869-3D0D5DCA00BD}" type="parTrans" cxnId="{F93F4962-7B75-460F-ABC4-E25FFE62DF6C}">
      <dgm:prSet/>
      <dgm:spPr/>
      <dgm:t>
        <a:bodyPr/>
        <a:lstStyle/>
        <a:p>
          <a:endParaRPr lang="en-US"/>
        </a:p>
      </dgm:t>
    </dgm:pt>
    <dgm:pt modelId="{174D4033-4AED-4672-97E1-428B8B08B273}" type="sibTrans" cxnId="{F93F4962-7B75-460F-ABC4-E25FFE62DF6C}">
      <dgm:prSet/>
      <dgm:spPr/>
      <dgm:t>
        <a:bodyPr/>
        <a:lstStyle/>
        <a:p>
          <a:endParaRPr lang="en-US"/>
        </a:p>
      </dgm:t>
    </dgm:pt>
    <dgm:pt modelId="{88228F0D-B7AF-4585-8C06-2B43C2302B2A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primary objective is to identify the promotions that performed well and those that did not, enabling informed decision-making for future promotional strategies.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CFB7870-0791-4019-A06F-3DAA25FB024C}" type="parTrans" cxnId="{B1EF3852-6E87-44A7-80DF-F8AEED9AC94D}">
      <dgm:prSet/>
      <dgm:spPr/>
      <dgm:t>
        <a:bodyPr/>
        <a:lstStyle/>
        <a:p>
          <a:endParaRPr lang="en-US"/>
        </a:p>
      </dgm:t>
    </dgm:pt>
    <dgm:pt modelId="{CC3B0F20-7100-49EB-B030-1287D8ECD550}" type="sibTrans" cxnId="{B1EF3852-6E87-44A7-80DF-F8AEED9AC94D}">
      <dgm:prSet/>
      <dgm:spPr/>
      <dgm:t>
        <a:bodyPr/>
        <a:lstStyle/>
        <a:p>
          <a:endParaRPr lang="en-US"/>
        </a:p>
      </dgm:t>
    </dgm:pt>
    <dgm:pt modelId="{983000D9-6060-4CFE-BCDD-832E7879E123}" type="pres">
      <dgm:prSet presAssocID="{DC52813D-DCAA-49DD-844B-D2C347A84D37}" presName="root" presStyleCnt="0">
        <dgm:presLayoutVars>
          <dgm:dir/>
          <dgm:resizeHandles val="exact"/>
        </dgm:presLayoutVars>
      </dgm:prSet>
      <dgm:spPr/>
    </dgm:pt>
    <dgm:pt modelId="{A965C275-B55B-45F6-8120-17B9F982DE9A}" type="pres">
      <dgm:prSet presAssocID="{8DC81E3E-07AE-49FE-8B7C-2D30334C34EE}" presName="compNode" presStyleCnt="0"/>
      <dgm:spPr/>
    </dgm:pt>
    <dgm:pt modelId="{E0BE3E39-8314-491B-A320-8B9D401C6033}" type="pres">
      <dgm:prSet presAssocID="{8DC81E3E-07AE-49FE-8B7C-2D30334C34EE}" presName="bgRect" presStyleLbl="bgShp" presStyleIdx="0" presStyleCnt="4"/>
      <dgm:spPr/>
    </dgm:pt>
    <dgm:pt modelId="{3FB5BEED-03BA-4C29-AB77-C89D946DB034}" type="pres">
      <dgm:prSet presAssocID="{8DC81E3E-07AE-49FE-8B7C-2D30334C34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79CE88A-D6F3-4BE6-AE59-68103D03E070}" type="pres">
      <dgm:prSet presAssocID="{8DC81E3E-07AE-49FE-8B7C-2D30334C34EE}" presName="spaceRect" presStyleCnt="0"/>
      <dgm:spPr/>
    </dgm:pt>
    <dgm:pt modelId="{A2FB7300-EFF2-4859-9EF3-3691471D3C6B}" type="pres">
      <dgm:prSet presAssocID="{8DC81E3E-07AE-49FE-8B7C-2D30334C34EE}" presName="parTx" presStyleLbl="revTx" presStyleIdx="0" presStyleCnt="4">
        <dgm:presLayoutVars>
          <dgm:chMax val="0"/>
          <dgm:chPref val="0"/>
        </dgm:presLayoutVars>
      </dgm:prSet>
      <dgm:spPr/>
    </dgm:pt>
    <dgm:pt modelId="{B0F22158-40D8-47BC-884A-481FF66385EB}" type="pres">
      <dgm:prSet presAssocID="{4CB354F4-D060-4B4E-8562-EEC03445F57F}" presName="sibTrans" presStyleCnt="0"/>
      <dgm:spPr/>
    </dgm:pt>
    <dgm:pt modelId="{8D51B0AE-3E8B-4DB2-8824-3032208A3E0F}" type="pres">
      <dgm:prSet presAssocID="{F7E208DE-C614-4151-9572-3F343E6E0F8F}" presName="compNode" presStyleCnt="0"/>
      <dgm:spPr/>
    </dgm:pt>
    <dgm:pt modelId="{B4B39DD4-B1CB-48F2-853C-3BBB2AEFDBD2}" type="pres">
      <dgm:prSet presAssocID="{F7E208DE-C614-4151-9572-3F343E6E0F8F}" presName="bgRect" presStyleLbl="bgShp" presStyleIdx="1" presStyleCnt="4"/>
      <dgm:spPr/>
    </dgm:pt>
    <dgm:pt modelId="{54035E82-8252-45C8-902A-3A8B53AFDCB4}" type="pres">
      <dgm:prSet presAssocID="{F7E208DE-C614-4151-9572-3F343E6E0F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 with solid fill"/>
        </a:ext>
      </dgm:extLst>
    </dgm:pt>
    <dgm:pt modelId="{B95C4702-3C22-4EBD-BDDD-5A2814FAAA22}" type="pres">
      <dgm:prSet presAssocID="{F7E208DE-C614-4151-9572-3F343E6E0F8F}" presName="spaceRect" presStyleCnt="0"/>
      <dgm:spPr/>
    </dgm:pt>
    <dgm:pt modelId="{6DFCC0A1-D865-4FD5-8A36-7B33262BD110}" type="pres">
      <dgm:prSet presAssocID="{F7E208DE-C614-4151-9572-3F343E6E0F8F}" presName="parTx" presStyleLbl="revTx" presStyleIdx="1" presStyleCnt="4">
        <dgm:presLayoutVars>
          <dgm:chMax val="0"/>
          <dgm:chPref val="0"/>
        </dgm:presLayoutVars>
      </dgm:prSet>
      <dgm:spPr/>
    </dgm:pt>
    <dgm:pt modelId="{D690650B-28E7-41D9-8B64-F803A322C28D}" type="pres">
      <dgm:prSet presAssocID="{4D2AF373-E8C6-456B-A769-0C488B0F8DE5}" presName="sibTrans" presStyleCnt="0"/>
      <dgm:spPr/>
    </dgm:pt>
    <dgm:pt modelId="{0A9786E0-A325-4998-97A6-027E83522648}" type="pres">
      <dgm:prSet presAssocID="{FD0D029F-2CDA-4BD3-BB2E-E4E9AA0C615E}" presName="compNode" presStyleCnt="0"/>
      <dgm:spPr/>
    </dgm:pt>
    <dgm:pt modelId="{BDD3ECEE-C55A-4264-BD76-41EB262AE49D}" type="pres">
      <dgm:prSet presAssocID="{FD0D029F-2CDA-4BD3-BB2E-E4E9AA0C615E}" presName="bgRect" presStyleLbl="bgShp" presStyleIdx="2" presStyleCnt="4"/>
      <dgm:spPr/>
    </dgm:pt>
    <dgm:pt modelId="{FCBD786D-88A5-4FF8-8EFD-0AE00B4CE4C1}" type="pres">
      <dgm:prSet presAssocID="{FD0D029F-2CDA-4BD3-BB2E-E4E9AA0C61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FC39562F-B7BA-4D9E-AFFF-B737E0150C53}" type="pres">
      <dgm:prSet presAssocID="{FD0D029F-2CDA-4BD3-BB2E-E4E9AA0C615E}" presName="spaceRect" presStyleCnt="0"/>
      <dgm:spPr/>
    </dgm:pt>
    <dgm:pt modelId="{C7BC6E01-8677-4BC5-A3C7-E57C10D4AD86}" type="pres">
      <dgm:prSet presAssocID="{FD0D029F-2CDA-4BD3-BB2E-E4E9AA0C615E}" presName="parTx" presStyleLbl="revTx" presStyleIdx="2" presStyleCnt="4">
        <dgm:presLayoutVars>
          <dgm:chMax val="0"/>
          <dgm:chPref val="0"/>
        </dgm:presLayoutVars>
      </dgm:prSet>
      <dgm:spPr/>
    </dgm:pt>
    <dgm:pt modelId="{A440F236-E326-4D46-B060-FDD0E1F640D7}" type="pres">
      <dgm:prSet presAssocID="{174D4033-4AED-4672-97E1-428B8B08B273}" presName="sibTrans" presStyleCnt="0"/>
      <dgm:spPr/>
    </dgm:pt>
    <dgm:pt modelId="{6832CD61-D727-46DF-B992-C634439BDD56}" type="pres">
      <dgm:prSet presAssocID="{88228F0D-B7AF-4585-8C06-2B43C2302B2A}" presName="compNode" presStyleCnt="0"/>
      <dgm:spPr/>
    </dgm:pt>
    <dgm:pt modelId="{EE798E35-6F02-4CD3-ABB6-D369A6D59072}" type="pres">
      <dgm:prSet presAssocID="{88228F0D-B7AF-4585-8C06-2B43C2302B2A}" presName="bgRect" presStyleLbl="bgShp" presStyleIdx="3" presStyleCnt="4"/>
      <dgm:spPr/>
    </dgm:pt>
    <dgm:pt modelId="{82FF6DC1-9D7D-470A-8E2B-2E4C09964CC1}" type="pres">
      <dgm:prSet presAssocID="{88228F0D-B7AF-4585-8C06-2B43C2302B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73DD53-6552-4C4C-B316-85A7020AD0E5}" type="pres">
      <dgm:prSet presAssocID="{88228F0D-B7AF-4585-8C06-2B43C2302B2A}" presName="spaceRect" presStyleCnt="0"/>
      <dgm:spPr/>
    </dgm:pt>
    <dgm:pt modelId="{CF25341C-1B85-444F-B734-5A3BDEB7C144}" type="pres">
      <dgm:prSet presAssocID="{88228F0D-B7AF-4585-8C06-2B43C2302B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E87830-1CFF-4541-9280-192354C82711}" srcId="{DC52813D-DCAA-49DD-844B-D2C347A84D37}" destId="{8DC81E3E-07AE-49FE-8B7C-2D30334C34EE}" srcOrd="0" destOrd="0" parTransId="{6ECA5F66-F18D-4503-BEA1-331E99EDEF81}" sibTransId="{4CB354F4-D060-4B4E-8562-EEC03445F57F}"/>
    <dgm:cxn modelId="{F93F4962-7B75-460F-ABC4-E25FFE62DF6C}" srcId="{DC52813D-DCAA-49DD-844B-D2C347A84D37}" destId="{FD0D029F-2CDA-4BD3-BB2E-E4E9AA0C615E}" srcOrd="2" destOrd="0" parTransId="{18F3B7AD-0756-4EC4-8869-3D0D5DCA00BD}" sibTransId="{174D4033-4AED-4672-97E1-428B8B08B273}"/>
    <dgm:cxn modelId="{B1EF3852-6E87-44A7-80DF-F8AEED9AC94D}" srcId="{DC52813D-DCAA-49DD-844B-D2C347A84D37}" destId="{88228F0D-B7AF-4585-8C06-2B43C2302B2A}" srcOrd="3" destOrd="0" parTransId="{ECFB7870-0791-4019-A06F-3DAA25FB024C}" sibTransId="{CC3B0F20-7100-49EB-B030-1287D8ECD550}"/>
    <dgm:cxn modelId="{1BA2A475-A85F-4CE5-9DF5-C3AAC59D0420}" type="presOf" srcId="{F7E208DE-C614-4151-9572-3F343E6E0F8F}" destId="{6DFCC0A1-D865-4FD5-8A36-7B33262BD110}" srcOrd="0" destOrd="0" presId="urn:microsoft.com/office/officeart/2018/2/layout/IconVerticalSolidList"/>
    <dgm:cxn modelId="{ADDA779E-C0DE-40F3-8D65-AA8A5BAD7868}" type="presOf" srcId="{FD0D029F-2CDA-4BD3-BB2E-E4E9AA0C615E}" destId="{C7BC6E01-8677-4BC5-A3C7-E57C10D4AD86}" srcOrd="0" destOrd="0" presId="urn:microsoft.com/office/officeart/2018/2/layout/IconVerticalSolidList"/>
    <dgm:cxn modelId="{545615DF-E95B-4BA2-960B-232E15BFB49C}" type="presOf" srcId="{DC52813D-DCAA-49DD-844B-D2C347A84D37}" destId="{983000D9-6060-4CFE-BCDD-832E7879E123}" srcOrd="0" destOrd="0" presId="urn:microsoft.com/office/officeart/2018/2/layout/IconVerticalSolidList"/>
    <dgm:cxn modelId="{FFDB38ED-F021-4CA4-BA25-8C9F4D113764}" type="presOf" srcId="{88228F0D-B7AF-4585-8C06-2B43C2302B2A}" destId="{CF25341C-1B85-444F-B734-5A3BDEB7C144}" srcOrd="0" destOrd="0" presId="urn:microsoft.com/office/officeart/2018/2/layout/IconVerticalSolidList"/>
    <dgm:cxn modelId="{2FCED1F7-CF48-4525-8187-04606AC302E0}" srcId="{DC52813D-DCAA-49DD-844B-D2C347A84D37}" destId="{F7E208DE-C614-4151-9572-3F343E6E0F8F}" srcOrd="1" destOrd="0" parTransId="{EF3D84B1-1592-439E-A1D4-2486850C1C2E}" sibTransId="{4D2AF373-E8C6-456B-A769-0C488B0F8DE5}"/>
    <dgm:cxn modelId="{3697ACF8-78FF-46FD-919C-7F20C73505F0}" type="presOf" srcId="{8DC81E3E-07AE-49FE-8B7C-2D30334C34EE}" destId="{A2FB7300-EFF2-4859-9EF3-3691471D3C6B}" srcOrd="0" destOrd="0" presId="urn:microsoft.com/office/officeart/2018/2/layout/IconVerticalSolidList"/>
    <dgm:cxn modelId="{72C4C43F-4B75-413D-839D-8EAD50AD9C9E}" type="presParOf" srcId="{983000D9-6060-4CFE-BCDD-832E7879E123}" destId="{A965C275-B55B-45F6-8120-17B9F982DE9A}" srcOrd="0" destOrd="0" presId="urn:microsoft.com/office/officeart/2018/2/layout/IconVerticalSolidList"/>
    <dgm:cxn modelId="{969C1E2D-1780-4E3A-9942-C764783F86E9}" type="presParOf" srcId="{A965C275-B55B-45F6-8120-17B9F982DE9A}" destId="{E0BE3E39-8314-491B-A320-8B9D401C6033}" srcOrd="0" destOrd="0" presId="urn:microsoft.com/office/officeart/2018/2/layout/IconVerticalSolidList"/>
    <dgm:cxn modelId="{18E3D9CB-0B0D-4BED-BF55-49C7978FC447}" type="presParOf" srcId="{A965C275-B55B-45F6-8120-17B9F982DE9A}" destId="{3FB5BEED-03BA-4C29-AB77-C89D946DB034}" srcOrd="1" destOrd="0" presId="urn:microsoft.com/office/officeart/2018/2/layout/IconVerticalSolidList"/>
    <dgm:cxn modelId="{629FE991-A16D-49AD-8F6F-B72703F241B2}" type="presParOf" srcId="{A965C275-B55B-45F6-8120-17B9F982DE9A}" destId="{779CE88A-D6F3-4BE6-AE59-68103D03E070}" srcOrd="2" destOrd="0" presId="urn:microsoft.com/office/officeart/2018/2/layout/IconVerticalSolidList"/>
    <dgm:cxn modelId="{B6C70735-FCC4-4AA2-9FA7-DBB711187374}" type="presParOf" srcId="{A965C275-B55B-45F6-8120-17B9F982DE9A}" destId="{A2FB7300-EFF2-4859-9EF3-3691471D3C6B}" srcOrd="3" destOrd="0" presId="urn:microsoft.com/office/officeart/2018/2/layout/IconVerticalSolidList"/>
    <dgm:cxn modelId="{2A61C359-EFFB-4536-812F-437737261BD4}" type="presParOf" srcId="{983000D9-6060-4CFE-BCDD-832E7879E123}" destId="{B0F22158-40D8-47BC-884A-481FF66385EB}" srcOrd="1" destOrd="0" presId="urn:microsoft.com/office/officeart/2018/2/layout/IconVerticalSolidList"/>
    <dgm:cxn modelId="{62C9F892-6806-4221-924F-60AA59AE4160}" type="presParOf" srcId="{983000D9-6060-4CFE-BCDD-832E7879E123}" destId="{8D51B0AE-3E8B-4DB2-8824-3032208A3E0F}" srcOrd="2" destOrd="0" presId="urn:microsoft.com/office/officeart/2018/2/layout/IconVerticalSolidList"/>
    <dgm:cxn modelId="{07C2869B-B2F7-4437-B50F-3F16BC0E57F8}" type="presParOf" srcId="{8D51B0AE-3E8B-4DB2-8824-3032208A3E0F}" destId="{B4B39DD4-B1CB-48F2-853C-3BBB2AEFDBD2}" srcOrd="0" destOrd="0" presId="urn:microsoft.com/office/officeart/2018/2/layout/IconVerticalSolidList"/>
    <dgm:cxn modelId="{0BA3DBCE-88D8-45C9-B812-3304B13B7169}" type="presParOf" srcId="{8D51B0AE-3E8B-4DB2-8824-3032208A3E0F}" destId="{54035E82-8252-45C8-902A-3A8B53AFDCB4}" srcOrd="1" destOrd="0" presId="urn:microsoft.com/office/officeart/2018/2/layout/IconVerticalSolidList"/>
    <dgm:cxn modelId="{D69469B1-D373-4799-B66B-A39D60F5AD62}" type="presParOf" srcId="{8D51B0AE-3E8B-4DB2-8824-3032208A3E0F}" destId="{B95C4702-3C22-4EBD-BDDD-5A2814FAAA22}" srcOrd="2" destOrd="0" presId="urn:microsoft.com/office/officeart/2018/2/layout/IconVerticalSolidList"/>
    <dgm:cxn modelId="{CEC6F378-40B0-4D24-853F-38DE40F83F03}" type="presParOf" srcId="{8D51B0AE-3E8B-4DB2-8824-3032208A3E0F}" destId="{6DFCC0A1-D865-4FD5-8A36-7B33262BD110}" srcOrd="3" destOrd="0" presId="urn:microsoft.com/office/officeart/2018/2/layout/IconVerticalSolidList"/>
    <dgm:cxn modelId="{D824FBE1-6F85-4BA3-8A87-C7C89643098D}" type="presParOf" srcId="{983000D9-6060-4CFE-BCDD-832E7879E123}" destId="{D690650B-28E7-41D9-8B64-F803A322C28D}" srcOrd="3" destOrd="0" presId="urn:microsoft.com/office/officeart/2018/2/layout/IconVerticalSolidList"/>
    <dgm:cxn modelId="{10677BE5-054B-46A9-AAA1-D37CEF24A2B6}" type="presParOf" srcId="{983000D9-6060-4CFE-BCDD-832E7879E123}" destId="{0A9786E0-A325-4998-97A6-027E83522648}" srcOrd="4" destOrd="0" presId="urn:microsoft.com/office/officeart/2018/2/layout/IconVerticalSolidList"/>
    <dgm:cxn modelId="{534B3EA7-599F-40C0-9AD6-D1AD625F75C4}" type="presParOf" srcId="{0A9786E0-A325-4998-97A6-027E83522648}" destId="{BDD3ECEE-C55A-4264-BD76-41EB262AE49D}" srcOrd="0" destOrd="0" presId="urn:microsoft.com/office/officeart/2018/2/layout/IconVerticalSolidList"/>
    <dgm:cxn modelId="{267A10C7-5879-4BE5-B1D1-10647ED2BCFF}" type="presParOf" srcId="{0A9786E0-A325-4998-97A6-027E83522648}" destId="{FCBD786D-88A5-4FF8-8EFD-0AE00B4CE4C1}" srcOrd="1" destOrd="0" presId="urn:microsoft.com/office/officeart/2018/2/layout/IconVerticalSolidList"/>
    <dgm:cxn modelId="{67853717-0FF6-4621-A459-9CD97D16806A}" type="presParOf" srcId="{0A9786E0-A325-4998-97A6-027E83522648}" destId="{FC39562F-B7BA-4D9E-AFFF-B737E0150C53}" srcOrd="2" destOrd="0" presId="urn:microsoft.com/office/officeart/2018/2/layout/IconVerticalSolidList"/>
    <dgm:cxn modelId="{50747990-7354-48F4-BE9F-477C614DDCD1}" type="presParOf" srcId="{0A9786E0-A325-4998-97A6-027E83522648}" destId="{C7BC6E01-8677-4BC5-A3C7-E57C10D4AD86}" srcOrd="3" destOrd="0" presId="urn:microsoft.com/office/officeart/2018/2/layout/IconVerticalSolidList"/>
    <dgm:cxn modelId="{D6D18D3D-336E-4796-B7C2-E8449819D34D}" type="presParOf" srcId="{983000D9-6060-4CFE-BCDD-832E7879E123}" destId="{A440F236-E326-4D46-B060-FDD0E1F640D7}" srcOrd="5" destOrd="0" presId="urn:microsoft.com/office/officeart/2018/2/layout/IconVerticalSolidList"/>
    <dgm:cxn modelId="{6069BAF3-D94F-4C76-8AED-3423CAF675A8}" type="presParOf" srcId="{983000D9-6060-4CFE-BCDD-832E7879E123}" destId="{6832CD61-D727-46DF-B992-C634439BDD56}" srcOrd="6" destOrd="0" presId="urn:microsoft.com/office/officeart/2018/2/layout/IconVerticalSolidList"/>
    <dgm:cxn modelId="{67E72490-E37E-4A48-9458-3A27D7325E21}" type="presParOf" srcId="{6832CD61-D727-46DF-B992-C634439BDD56}" destId="{EE798E35-6F02-4CD3-ABB6-D369A6D59072}" srcOrd="0" destOrd="0" presId="urn:microsoft.com/office/officeart/2018/2/layout/IconVerticalSolidList"/>
    <dgm:cxn modelId="{C46CCC95-5036-41E9-913E-6AF75D548EED}" type="presParOf" srcId="{6832CD61-D727-46DF-B992-C634439BDD56}" destId="{82FF6DC1-9D7D-470A-8E2B-2E4C09964CC1}" srcOrd="1" destOrd="0" presId="urn:microsoft.com/office/officeart/2018/2/layout/IconVerticalSolidList"/>
    <dgm:cxn modelId="{34F753DB-DFF8-4F5A-834B-2B512F2D98BE}" type="presParOf" srcId="{6832CD61-D727-46DF-B992-C634439BDD56}" destId="{AD73DD53-6552-4C4C-B316-85A7020AD0E5}" srcOrd="2" destOrd="0" presId="urn:microsoft.com/office/officeart/2018/2/layout/IconVerticalSolidList"/>
    <dgm:cxn modelId="{1EBC42C2-7D45-4683-B9BF-3A8CA424D236}" type="presParOf" srcId="{6832CD61-D727-46DF-B992-C634439BDD56}" destId="{CF25341C-1B85-444F-B734-5A3BDEB7C1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18FA2-D39C-47A7-ADD6-EEF693E2955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F3595-B5B9-43AF-BD5F-4C431BA5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Evaluate the success of AtliQ Mart's Diwali 2023 and Sankranti 2024 promotions.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F321949-3EA3-4C64-8527-4590BC7EF4C9}" type="parTrans" cxnId="{28A2AF5E-B031-4499-9A7D-F59621F407E5}">
      <dgm:prSet/>
      <dgm:spPr/>
      <dgm:t>
        <a:bodyPr/>
        <a:lstStyle/>
        <a:p>
          <a:endParaRPr lang="en-US"/>
        </a:p>
      </dgm:t>
    </dgm:pt>
    <dgm:pt modelId="{4FBD37C6-D41F-412F-9C80-B278F292FC98}" type="sibTrans" cxnId="{28A2AF5E-B031-4499-9A7D-F59621F407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EC381A-C3CB-4AD7-A49A-7EB8067F7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factors contributing to the effectiveness of each promotion.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E93845-9872-49F8-BF84-CC54A57B25C1}" type="parTrans" cxnId="{826B58B7-F279-4FF0-8EA9-2C5A0470A641}">
      <dgm:prSet/>
      <dgm:spPr/>
      <dgm:t>
        <a:bodyPr/>
        <a:lstStyle/>
        <a:p>
          <a:endParaRPr lang="en-US"/>
        </a:p>
      </dgm:t>
    </dgm:pt>
    <dgm:pt modelId="{22C02B23-EE36-4B35-A89E-E3160C3C1960}" type="sibTrans" cxnId="{826B58B7-F279-4FF0-8EA9-2C5A0470A6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77C72E-A660-4E6B-89AC-386DA6BF1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 insights for informed decision-making in future promotional planning.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E12E99-1CF3-43D9-8E33-F556F05DD475}" type="parTrans" cxnId="{115D6A6B-B9BA-4967-9954-9F7A1DBC54A5}">
      <dgm:prSet/>
      <dgm:spPr/>
      <dgm:t>
        <a:bodyPr/>
        <a:lstStyle/>
        <a:p>
          <a:endParaRPr lang="en-US"/>
        </a:p>
      </dgm:t>
    </dgm:pt>
    <dgm:pt modelId="{C6729B93-6ED9-454C-AA8F-8758FB52A77B}" type="sibTrans" cxnId="{115D6A6B-B9BA-4967-9954-9F7A1DBC54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5790D3-D379-40EF-9F87-9B5050F7D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 resource allocation based on the analysis for enhanced performance.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638FBC-C81C-453F-949C-152C56EA1F22}" type="parTrans" cxnId="{729333E2-8024-4A50-A965-B47FC240E549}">
      <dgm:prSet/>
      <dgm:spPr/>
      <dgm:t>
        <a:bodyPr/>
        <a:lstStyle/>
        <a:p>
          <a:endParaRPr lang="en-US"/>
        </a:p>
      </dgm:t>
    </dgm:pt>
    <dgm:pt modelId="{11C028B8-6752-4E00-8A95-3203A3C4134D}" type="sibTrans" cxnId="{729333E2-8024-4A50-A965-B47FC240E549}">
      <dgm:prSet/>
      <dgm:spPr/>
      <dgm:t>
        <a:bodyPr/>
        <a:lstStyle/>
        <a:p>
          <a:endParaRPr lang="en-US"/>
        </a:p>
      </dgm:t>
    </dgm:pt>
    <dgm:pt modelId="{A4EB5480-6F17-401F-9E8B-31A9EC360F51}" type="pres">
      <dgm:prSet presAssocID="{E3F18FA2-D39C-47A7-ADD6-EEF693E29558}" presName="root" presStyleCnt="0">
        <dgm:presLayoutVars>
          <dgm:dir/>
          <dgm:resizeHandles val="exact"/>
        </dgm:presLayoutVars>
      </dgm:prSet>
      <dgm:spPr/>
    </dgm:pt>
    <dgm:pt modelId="{D33B69DD-A273-420A-8FC2-1F5A0E76FD85}" type="pres">
      <dgm:prSet presAssocID="{E3F18FA2-D39C-47A7-ADD6-EEF693E29558}" presName="container" presStyleCnt="0">
        <dgm:presLayoutVars>
          <dgm:dir/>
          <dgm:resizeHandles val="exact"/>
        </dgm:presLayoutVars>
      </dgm:prSet>
      <dgm:spPr/>
    </dgm:pt>
    <dgm:pt modelId="{4F3686AE-7118-4FA0-9BC2-FE7AECEECC9B}" type="pres">
      <dgm:prSet presAssocID="{07BF3595-B5B9-43AF-BD5F-4C431BA5FF7C}" presName="compNode" presStyleCnt="0"/>
      <dgm:spPr/>
    </dgm:pt>
    <dgm:pt modelId="{DB30BD96-F0D4-46DA-B7D7-C5AA0A51D8E4}" type="pres">
      <dgm:prSet presAssocID="{07BF3595-B5B9-43AF-BD5F-4C431BA5FF7C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83D8784E-CE4A-4A23-8E1B-1F1B2B1B4918}" type="pres">
      <dgm:prSet presAssocID="{07BF3595-B5B9-43AF-BD5F-4C431BA5FF7C}" presName="iconRect" presStyleLbl="node1" presStyleIdx="0" presStyleCnt="4" custScaleX="103259" custScaleY="103779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3A49635-109B-4D9A-8B5B-FF3C1C2C8696}" type="pres">
      <dgm:prSet presAssocID="{07BF3595-B5B9-43AF-BD5F-4C431BA5FF7C}" presName="spaceRect" presStyleCnt="0"/>
      <dgm:spPr/>
    </dgm:pt>
    <dgm:pt modelId="{20EA3A9A-6E8D-4B6F-91B8-729F6DA735D8}" type="pres">
      <dgm:prSet presAssocID="{07BF3595-B5B9-43AF-BD5F-4C431BA5FF7C}" presName="textRect" presStyleLbl="revTx" presStyleIdx="0" presStyleCnt="4">
        <dgm:presLayoutVars>
          <dgm:chMax val="1"/>
          <dgm:chPref val="1"/>
        </dgm:presLayoutVars>
      </dgm:prSet>
      <dgm:spPr/>
    </dgm:pt>
    <dgm:pt modelId="{E0140A25-CA4D-4965-B84E-6EABD61B5CA9}" type="pres">
      <dgm:prSet presAssocID="{4FBD37C6-D41F-412F-9C80-B278F292FC98}" presName="sibTrans" presStyleLbl="sibTrans2D1" presStyleIdx="0" presStyleCnt="0"/>
      <dgm:spPr/>
    </dgm:pt>
    <dgm:pt modelId="{336B224D-AD4F-48D2-8482-B6602573F072}" type="pres">
      <dgm:prSet presAssocID="{ECEC381A-C3CB-4AD7-A49A-7EB8067F7C12}" presName="compNode" presStyleCnt="0"/>
      <dgm:spPr/>
    </dgm:pt>
    <dgm:pt modelId="{A836C43F-687A-49DE-9B30-7DEB343CCB55}" type="pres">
      <dgm:prSet presAssocID="{ECEC381A-C3CB-4AD7-A49A-7EB8067F7C12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D20118AF-324A-4F6C-9FEE-E7109474E914}" type="pres">
      <dgm:prSet presAssocID="{ECEC381A-C3CB-4AD7-A49A-7EB8067F7C12}" presName="iconRect" presStyleLbl="node1" presStyleIdx="1" presStyleCnt="4" custScaleX="103259" custScaleY="103779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2E55CEB1-E39B-4C55-9727-8034E63365F7}" type="pres">
      <dgm:prSet presAssocID="{ECEC381A-C3CB-4AD7-A49A-7EB8067F7C12}" presName="spaceRect" presStyleCnt="0"/>
      <dgm:spPr/>
    </dgm:pt>
    <dgm:pt modelId="{E67746E4-66CE-47B9-B036-B8DFE6C0746E}" type="pres">
      <dgm:prSet presAssocID="{ECEC381A-C3CB-4AD7-A49A-7EB8067F7C12}" presName="textRect" presStyleLbl="revTx" presStyleIdx="1" presStyleCnt="4">
        <dgm:presLayoutVars>
          <dgm:chMax val="1"/>
          <dgm:chPref val="1"/>
        </dgm:presLayoutVars>
      </dgm:prSet>
      <dgm:spPr/>
    </dgm:pt>
    <dgm:pt modelId="{27D5BA5C-E03D-4BE8-B228-7E6BA674BA2C}" type="pres">
      <dgm:prSet presAssocID="{22C02B23-EE36-4B35-A89E-E3160C3C1960}" presName="sibTrans" presStyleLbl="sibTrans2D1" presStyleIdx="0" presStyleCnt="0"/>
      <dgm:spPr/>
    </dgm:pt>
    <dgm:pt modelId="{77724740-25E1-4CDD-897E-6ACD7CEEB3DF}" type="pres">
      <dgm:prSet presAssocID="{0377C72E-A660-4E6B-89AC-386DA6BF129A}" presName="compNode" presStyleCnt="0"/>
      <dgm:spPr/>
    </dgm:pt>
    <dgm:pt modelId="{06963441-0057-49FC-827D-F09DD754E7B8}" type="pres">
      <dgm:prSet presAssocID="{0377C72E-A660-4E6B-89AC-386DA6BF129A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D6213990-8198-47B4-9265-71EF5BD5972D}" type="pres">
      <dgm:prSet presAssocID="{0377C72E-A660-4E6B-89AC-386DA6BF129A}" presName="iconRect" presStyleLbl="node1" presStyleIdx="2" presStyleCnt="4" custScaleX="103259" custScaleY="103779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5185AE5-8EC3-4045-BC6E-821C31E9ADCA}" type="pres">
      <dgm:prSet presAssocID="{0377C72E-A660-4E6B-89AC-386DA6BF129A}" presName="spaceRect" presStyleCnt="0"/>
      <dgm:spPr/>
    </dgm:pt>
    <dgm:pt modelId="{BC1063B7-143E-4661-92D5-88688E3B04E9}" type="pres">
      <dgm:prSet presAssocID="{0377C72E-A660-4E6B-89AC-386DA6BF129A}" presName="textRect" presStyleLbl="revTx" presStyleIdx="2" presStyleCnt="4">
        <dgm:presLayoutVars>
          <dgm:chMax val="1"/>
          <dgm:chPref val="1"/>
        </dgm:presLayoutVars>
      </dgm:prSet>
      <dgm:spPr/>
    </dgm:pt>
    <dgm:pt modelId="{9A00F8A0-51D2-4219-A62F-90784FF4EBB3}" type="pres">
      <dgm:prSet presAssocID="{C6729B93-6ED9-454C-AA8F-8758FB52A77B}" presName="sibTrans" presStyleLbl="sibTrans2D1" presStyleIdx="0" presStyleCnt="0"/>
      <dgm:spPr/>
    </dgm:pt>
    <dgm:pt modelId="{2A9D8078-7D84-4FD1-BD30-31593BA9F7F0}" type="pres">
      <dgm:prSet presAssocID="{FF5790D3-D379-40EF-9F87-9B5050F7DE6C}" presName="compNode" presStyleCnt="0"/>
      <dgm:spPr/>
    </dgm:pt>
    <dgm:pt modelId="{44706352-1EC8-4E8C-B2C8-C26D8A3C1058}" type="pres">
      <dgm:prSet presAssocID="{FF5790D3-D379-40EF-9F87-9B5050F7DE6C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7C4C3160-0585-48DB-A63E-97D5530040CB}" type="pres">
      <dgm:prSet presAssocID="{FF5790D3-D379-40EF-9F87-9B5050F7DE6C}" presName="iconRect" presStyleLbl="node1" presStyleIdx="3" presStyleCnt="4" custScaleX="103259" custScaleY="10377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98CE88-2231-46F0-B7C4-2F9FC10F075C}" type="pres">
      <dgm:prSet presAssocID="{FF5790D3-D379-40EF-9F87-9B5050F7DE6C}" presName="spaceRect" presStyleCnt="0"/>
      <dgm:spPr/>
    </dgm:pt>
    <dgm:pt modelId="{47ED43B8-9349-4F53-A6BC-31A14F9C0FBC}" type="pres">
      <dgm:prSet presAssocID="{FF5790D3-D379-40EF-9F87-9B5050F7DE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31E301-2BFF-4FC0-8402-850718F5CE1A}" type="presOf" srcId="{E3F18FA2-D39C-47A7-ADD6-EEF693E29558}" destId="{A4EB5480-6F17-401F-9E8B-31A9EC360F51}" srcOrd="0" destOrd="0" presId="urn:microsoft.com/office/officeart/2018/2/layout/IconCircleList"/>
    <dgm:cxn modelId="{645AE80E-5EF0-48F9-BEFB-B7267FF7CA3B}" type="presOf" srcId="{0377C72E-A660-4E6B-89AC-386DA6BF129A}" destId="{BC1063B7-143E-4661-92D5-88688E3B04E9}" srcOrd="0" destOrd="0" presId="urn:microsoft.com/office/officeart/2018/2/layout/IconCircleList"/>
    <dgm:cxn modelId="{28A2AF5E-B031-4499-9A7D-F59621F407E5}" srcId="{E3F18FA2-D39C-47A7-ADD6-EEF693E29558}" destId="{07BF3595-B5B9-43AF-BD5F-4C431BA5FF7C}" srcOrd="0" destOrd="0" parTransId="{4F321949-3EA3-4C64-8527-4590BC7EF4C9}" sibTransId="{4FBD37C6-D41F-412F-9C80-B278F292FC98}"/>
    <dgm:cxn modelId="{89270B61-4CF9-447E-85E2-9F634FEACBE0}" type="presOf" srcId="{22C02B23-EE36-4B35-A89E-E3160C3C1960}" destId="{27D5BA5C-E03D-4BE8-B228-7E6BA674BA2C}" srcOrd="0" destOrd="0" presId="urn:microsoft.com/office/officeart/2018/2/layout/IconCircleList"/>
    <dgm:cxn modelId="{04C7FA42-ED0F-4B8D-BDF5-007BB058943D}" type="presOf" srcId="{4FBD37C6-D41F-412F-9C80-B278F292FC98}" destId="{E0140A25-CA4D-4965-B84E-6EABD61B5CA9}" srcOrd="0" destOrd="0" presId="urn:microsoft.com/office/officeart/2018/2/layout/IconCircleList"/>
    <dgm:cxn modelId="{6AE7B563-CCA2-4500-8457-F1E2E209C96C}" type="presOf" srcId="{07BF3595-B5B9-43AF-BD5F-4C431BA5FF7C}" destId="{20EA3A9A-6E8D-4B6F-91B8-729F6DA735D8}" srcOrd="0" destOrd="0" presId="urn:microsoft.com/office/officeart/2018/2/layout/IconCircleList"/>
    <dgm:cxn modelId="{115D6A6B-B9BA-4967-9954-9F7A1DBC54A5}" srcId="{E3F18FA2-D39C-47A7-ADD6-EEF693E29558}" destId="{0377C72E-A660-4E6B-89AC-386DA6BF129A}" srcOrd="2" destOrd="0" parTransId="{4CE12E99-1CF3-43D9-8E33-F556F05DD475}" sibTransId="{C6729B93-6ED9-454C-AA8F-8758FB52A77B}"/>
    <dgm:cxn modelId="{61D38653-1AE7-4055-B80C-568C34F94F19}" type="presOf" srcId="{FF5790D3-D379-40EF-9F87-9B5050F7DE6C}" destId="{47ED43B8-9349-4F53-A6BC-31A14F9C0FBC}" srcOrd="0" destOrd="0" presId="urn:microsoft.com/office/officeart/2018/2/layout/IconCircleList"/>
    <dgm:cxn modelId="{238DA37F-A4E1-4D4E-B632-5C019E623403}" type="presOf" srcId="{ECEC381A-C3CB-4AD7-A49A-7EB8067F7C12}" destId="{E67746E4-66CE-47B9-B036-B8DFE6C0746E}" srcOrd="0" destOrd="0" presId="urn:microsoft.com/office/officeart/2018/2/layout/IconCircleList"/>
    <dgm:cxn modelId="{826B58B7-F279-4FF0-8EA9-2C5A0470A641}" srcId="{E3F18FA2-D39C-47A7-ADD6-EEF693E29558}" destId="{ECEC381A-C3CB-4AD7-A49A-7EB8067F7C12}" srcOrd="1" destOrd="0" parTransId="{71E93845-9872-49F8-BF84-CC54A57B25C1}" sibTransId="{22C02B23-EE36-4B35-A89E-E3160C3C1960}"/>
    <dgm:cxn modelId="{729333E2-8024-4A50-A965-B47FC240E549}" srcId="{E3F18FA2-D39C-47A7-ADD6-EEF693E29558}" destId="{FF5790D3-D379-40EF-9F87-9B5050F7DE6C}" srcOrd="3" destOrd="0" parTransId="{25638FBC-C81C-453F-949C-152C56EA1F22}" sibTransId="{11C028B8-6752-4E00-8A95-3203A3C4134D}"/>
    <dgm:cxn modelId="{8A9587E4-93EB-4B4F-B1CE-0BA29774EA6A}" type="presOf" srcId="{C6729B93-6ED9-454C-AA8F-8758FB52A77B}" destId="{9A00F8A0-51D2-4219-A62F-90784FF4EBB3}" srcOrd="0" destOrd="0" presId="urn:microsoft.com/office/officeart/2018/2/layout/IconCircleList"/>
    <dgm:cxn modelId="{8567F7EF-4FFE-497A-9E59-C35F62F79D6B}" type="presParOf" srcId="{A4EB5480-6F17-401F-9E8B-31A9EC360F51}" destId="{D33B69DD-A273-420A-8FC2-1F5A0E76FD85}" srcOrd="0" destOrd="0" presId="urn:microsoft.com/office/officeart/2018/2/layout/IconCircleList"/>
    <dgm:cxn modelId="{417CF1E4-17F6-4897-B78E-6789D3D32B79}" type="presParOf" srcId="{D33B69DD-A273-420A-8FC2-1F5A0E76FD85}" destId="{4F3686AE-7118-4FA0-9BC2-FE7AECEECC9B}" srcOrd="0" destOrd="0" presId="urn:microsoft.com/office/officeart/2018/2/layout/IconCircleList"/>
    <dgm:cxn modelId="{72F7701B-1A6D-4757-97AA-92DC035C1D00}" type="presParOf" srcId="{4F3686AE-7118-4FA0-9BC2-FE7AECEECC9B}" destId="{DB30BD96-F0D4-46DA-B7D7-C5AA0A51D8E4}" srcOrd="0" destOrd="0" presId="urn:microsoft.com/office/officeart/2018/2/layout/IconCircleList"/>
    <dgm:cxn modelId="{720662C7-3432-4CB2-8E0A-94E23460ED8B}" type="presParOf" srcId="{4F3686AE-7118-4FA0-9BC2-FE7AECEECC9B}" destId="{83D8784E-CE4A-4A23-8E1B-1F1B2B1B4918}" srcOrd="1" destOrd="0" presId="urn:microsoft.com/office/officeart/2018/2/layout/IconCircleList"/>
    <dgm:cxn modelId="{BB51B1A2-40AD-4269-B2CF-1C3FD7F5A750}" type="presParOf" srcId="{4F3686AE-7118-4FA0-9BC2-FE7AECEECC9B}" destId="{93A49635-109B-4D9A-8B5B-FF3C1C2C8696}" srcOrd="2" destOrd="0" presId="urn:microsoft.com/office/officeart/2018/2/layout/IconCircleList"/>
    <dgm:cxn modelId="{49C700B5-EC9F-47FE-844E-5654BE092763}" type="presParOf" srcId="{4F3686AE-7118-4FA0-9BC2-FE7AECEECC9B}" destId="{20EA3A9A-6E8D-4B6F-91B8-729F6DA735D8}" srcOrd="3" destOrd="0" presId="urn:microsoft.com/office/officeart/2018/2/layout/IconCircleList"/>
    <dgm:cxn modelId="{2B4A3A36-7E37-4B50-8677-207FC1C9C62E}" type="presParOf" srcId="{D33B69DD-A273-420A-8FC2-1F5A0E76FD85}" destId="{E0140A25-CA4D-4965-B84E-6EABD61B5CA9}" srcOrd="1" destOrd="0" presId="urn:microsoft.com/office/officeart/2018/2/layout/IconCircleList"/>
    <dgm:cxn modelId="{D1E4EDEF-179F-4943-8C00-C9608CF9E441}" type="presParOf" srcId="{D33B69DD-A273-420A-8FC2-1F5A0E76FD85}" destId="{336B224D-AD4F-48D2-8482-B6602573F072}" srcOrd="2" destOrd="0" presId="urn:microsoft.com/office/officeart/2018/2/layout/IconCircleList"/>
    <dgm:cxn modelId="{C3B5F520-3897-4054-AF6E-A5BE95E1B6A0}" type="presParOf" srcId="{336B224D-AD4F-48D2-8482-B6602573F072}" destId="{A836C43F-687A-49DE-9B30-7DEB343CCB55}" srcOrd="0" destOrd="0" presId="urn:microsoft.com/office/officeart/2018/2/layout/IconCircleList"/>
    <dgm:cxn modelId="{CCBEB554-632B-4666-B712-E62C5589C818}" type="presParOf" srcId="{336B224D-AD4F-48D2-8482-B6602573F072}" destId="{D20118AF-324A-4F6C-9FEE-E7109474E914}" srcOrd="1" destOrd="0" presId="urn:microsoft.com/office/officeart/2018/2/layout/IconCircleList"/>
    <dgm:cxn modelId="{47FF982E-D11A-4F1A-8EC9-A15C9D4FBB02}" type="presParOf" srcId="{336B224D-AD4F-48D2-8482-B6602573F072}" destId="{2E55CEB1-E39B-4C55-9727-8034E63365F7}" srcOrd="2" destOrd="0" presId="urn:microsoft.com/office/officeart/2018/2/layout/IconCircleList"/>
    <dgm:cxn modelId="{6606310F-74F7-487A-9D44-5E2359899E6A}" type="presParOf" srcId="{336B224D-AD4F-48D2-8482-B6602573F072}" destId="{E67746E4-66CE-47B9-B036-B8DFE6C0746E}" srcOrd="3" destOrd="0" presId="urn:microsoft.com/office/officeart/2018/2/layout/IconCircleList"/>
    <dgm:cxn modelId="{D0248816-0FFF-4344-BB27-4592267011AE}" type="presParOf" srcId="{D33B69DD-A273-420A-8FC2-1F5A0E76FD85}" destId="{27D5BA5C-E03D-4BE8-B228-7E6BA674BA2C}" srcOrd="3" destOrd="0" presId="urn:microsoft.com/office/officeart/2018/2/layout/IconCircleList"/>
    <dgm:cxn modelId="{276EF6DE-8D93-4AB6-BD3E-6B096D645C19}" type="presParOf" srcId="{D33B69DD-A273-420A-8FC2-1F5A0E76FD85}" destId="{77724740-25E1-4CDD-897E-6ACD7CEEB3DF}" srcOrd="4" destOrd="0" presId="urn:microsoft.com/office/officeart/2018/2/layout/IconCircleList"/>
    <dgm:cxn modelId="{C3785E07-841C-4603-9663-12EB4E3366CE}" type="presParOf" srcId="{77724740-25E1-4CDD-897E-6ACD7CEEB3DF}" destId="{06963441-0057-49FC-827D-F09DD754E7B8}" srcOrd="0" destOrd="0" presId="urn:microsoft.com/office/officeart/2018/2/layout/IconCircleList"/>
    <dgm:cxn modelId="{4805CE8F-CA31-4EC1-8FF8-03DE1CCAC04F}" type="presParOf" srcId="{77724740-25E1-4CDD-897E-6ACD7CEEB3DF}" destId="{D6213990-8198-47B4-9265-71EF5BD5972D}" srcOrd="1" destOrd="0" presId="urn:microsoft.com/office/officeart/2018/2/layout/IconCircleList"/>
    <dgm:cxn modelId="{66A56F20-EAC9-4368-9946-EFAA672D85F1}" type="presParOf" srcId="{77724740-25E1-4CDD-897E-6ACD7CEEB3DF}" destId="{85185AE5-8EC3-4045-BC6E-821C31E9ADCA}" srcOrd="2" destOrd="0" presId="urn:microsoft.com/office/officeart/2018/2/layout/IconCircleList"/>
    <dgm:cxn modelId="{A75D82A1-C7D7-46A7-9CE0-E85958A5E237}" type="presParOf" srcId="{77724740-25E1-4CDD-897E-6ACD7CEEB3DF}" destId="{BC1063B7-143E-4661-92D5-88688E3B04E9}" srcOrd="3" destOrd="0" presId="urn:microsoft.com/office/officeart/2018/2/layout/IconCircleList"/>
    <dgm:cxn modelId="{40AF7596-CCDE-483A-BC26-60C7042C8FAF}" type="presParOf" srcId="{D33B69DD-A273-420A-8FC2-1F5A0E76FD85}" destId="{9A00F8A0-51D2-4219-A62F-90784FF4EBB3}" srcOrd="5" destOrd="0" presId="urn:microsoft.com/office/officeart/2018/2/layout/IconCircleList"/>
    <dgm:cxn modelId="{4AD55B9F-4CEB-4483-8444-F75F015468CE}" type="presParOf" srcId="{D33B69DD-A273-420A-8FC2-1F5A0E76FD85}" destId="{2A9D8078-7D84-4FD1-BD30-31593BA9F7F0}" srcOrd="6" destOrd="0" presId="urn:microsoft.com/office/officeart/2018/2/layout/IconCircleList"/>
    <dgm:cxn modelId="{28B71B07-2F61-4C52-94C8-D86D26613182}" type="presParOf" srcId="{2A9D8078-7D84-4FD1-BD30-31593BA9F7F0}" destId="{44706352-1EC8-4E8C-B2C8-C26D8A3C1058}" srcOrd="0" destOrd="0" presId="urn:microsoft.com/office/officeart/2018/2/layout/IconCircleList"/>
    <dgm:cxn modelId="{D861F399-77D4-49EC-81C1-2AD46CEA64E6}" type="presParOf" srcId="{2A9D8078-7D84-4FD1-BD30-31593BA9F7F0}" destId="{7C4C3160-0585-48DB-A63E-97D5530040CB}" srcOrd="1" destOrd="0" presId="urn:microsoft.com/office/officeart/2018/2/layout/IconCircleList"/>
    <dgm:cxn modelId="{916B6370-CA10-40DC-9A66-25C79E44F17C}" type="presParOf" srcId="{2A9D8078-7D84-4FD1-BD30-31593BA9F7F0}" destId="{7A98CE88-2231-46F0-B7C4-2F9FC10F075C}" srcOrd="2" destOrd="0" presId="urn:microsoft.com/office/officeart/2018/2/layout/IconCircleList"/>
    <dgm:cxn modelId="{429564CE-01E0-4EA9-B9BE-1D00C98AE220}" type="presParOf" srcId="{2A9D8078-7D84-4FD1-BD30-31593BA9F7F0}" destId="{47ED43B8-9349-4F53-A6BC-31A14F9C0F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3E39-8314-491B-A320-8B9D401C6033}">
      <dsp:nvSpPr>
        <dsp:cNvPr id="0" name=""/>
        <dsp:cNvSpPr/>
      </dsp:nvSpPr>
      <dsp:spPr>
        <a:xfrm>
          <a:off x="0" y="1684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5BEED-03BA-4C29-AB77-C89D946DB034}">
      <dsp:nvSpPr>
        <dsp:cNvPr id="0" name=""/>
        <dsp:cNvSpPr/>
      </dsp:nvSpPr>
      <dsp:spPr>
        <a:xfrm>
          <a:off x="258294" y="193804"/>
          <a:ext cx="469626" cy="46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7300-EFF2-4859-9EF3-3691471D3C6B}">
      <dsp:nvSpPr>
        <dsp:cNvPr id="0" name=""/>
        <dsp:cNvSpPr/>
      </dsp:nvSpPr>
      <dsp:spPr>
        <a:xfrm>
          <a:off x="986216" y="1684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AtliQ Mart, a prominent retail giant, operates 50 supermarkets across the southern region of India.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86216" y="1684"/>
        <a:ext cx="9367458" cy="853866"/>
      </dsp:txXfrm>
    </dsp:sp>
    <dsp:sp modelId="{B4B39DD4-B1CB-48F2-853C-3BBB2AEFDBD2}">
      <dsp:nvSpPr>
        <dsp:cNvPr id="0" name=""/>
        <dsp:cNvSpPr/>
      </dsp:nvSpPr>
      <dsp:spPr>
        <a:xfrm>
          <a:off x="0" y="1069018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35E82-8252-45C8-902A-3A8B53AFDCB4}">
      <dsp:nvSpPr>
        <dsp:cNvPr id="0" name=""/>
        <dsp:cNvSpPr/>
      </dsp:nvSpPr>
      <dsp:spPr>
        <a:xfrm>
          <a:off x="258294" y="1261138"/>
          <a:ext cx="469626" cy="46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CC0A1-D865-4FD5-8A36-7B33262BD110}">
      <dsp:nvSpPr>
        <dsp:cNvPr id="0" name=""/>
        <dsp:cNvSpPr/>
      </dsp:nvSpPr>
      <dsp:spPr>
        <a:xfrm>
          <a:off x="986216" y="1069018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During the festive periods of Diwali 2023 and Sankranti 2024, AtliQ Mart conducted extensive promotions on their AtliQ branded products across all 50 stores.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86216" y="1069018"/>
        <a:ext cx="9367458" cy="853866"/>
      </dsp:txXfrm>
    </dsp:sp>
    <dsp:sp modelId="{BDD3ECEE-C55A-4264-BD76-41EB262AE49D}">
      <dsp:nvSpPr>
        <dsp:cNvPr id="0" name=""/>
        <dsp:cNvSpPr/>
      </dsp:nvSpPr>
      <dsp:spPr>
        <a:xfrm>
          <a:off x="0" y="2136351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D786D-88A5-4FF8-8EFD-0AE00B4CE4C1}">
      <dsp:nvSpPr>
        <dsp:cNvPr id="0" name=""/>
        <dsp:cNvSpPr/>
      </dsp:nvSpPr>
      <dsp:spPr>
        <a:xfrm>
          <a:off x="258294" y="2328471"/>
          <a:ext cx="469626" cy="46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6E01-8677-4BC5-A3C7-E57C10D4AD86}">
      <dsp:nvSpPr>
        <dsp:cNvPr id="0" name=""/>
        <dsp:cNvSpPr/>
      </dsp:nvSpPr>
      <dsp:spPr>
        <a:xfrm>
          <a:off x="986216" y="2136351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Sales Director is seeking a comprehensive analysis to distinguish the success levels of these promotions.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86216" y="2136351"/>
        <a:ext cx="9367458" cy="853866"/>
      </dsp:txXfrm>
    </dsp:sp>
    <dsp:sp modelId="{EE798E35-6F02-4CD3-ABB6-D369A6D59072}">
      <dsp:nvSpPr>
        <dsp:cNvPr id="0" name=""/>
        <dsp:cNvSpPr/>
      </dsp:nvSpPr>
      <dsp:spPr>
        <a:xfrm>
          <a:off x="0" y="3203685"/>
          <a:ext cx="10353675" cy="85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F6DC1-9D7D-470A-8E2B-2E4C09964CC1}">
      <dsp:nvSpPr>
        <dsp:cNvPr id="0" name=""/>
        <dsp:cNvSpPr/>
      </dsp:nvSpPr>
      <dsp:spPr>
        <a:xfrm>
          <a:off x="258294" y="3395805"/>
          <a:ext cx="469626" cy="46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5341C-1B85-444F-B734-5A3BDEB7C144}">
      <dsp:nvSpPr>
        <dsp:cNvPr id="0" name=""/>
        <dsp:cNvSpPr/>
      </dsp:nvSpPr>
      <dsp:spPr>
        <a:xfrm>
          <a:off x="986216" y="3203685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primary objective is to identify the promotions that performed well and those that did not, enabling informed decision-making for future promotional strategies.</a:t>
          </a:r>
          <a:endParaRPr lang="en-US" sz="21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86216" y="3203685"/>
        <a:ext cx="9367458" cy="85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0BD96-F0D4-46DA-B7D7-C5AA0A51D8E4}">
      <dsp:nvSpPr>
        <dsp:cNvPr id="0" name=""/>
        <dsp:cNvSpPr/>
      </dsp:nvSpPr>
      <dsp:spPr>
        <a:xfrm>
          <a:off x="184898" y="362627"/>
          <a:ext cx="1321754" cy="1321754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83D8784E-CE4A-4A23-8E1B-1F1B2B1B4918}">
      <dsp:nvSpPr>
        <dsp:cNvPr id="0" name=""/>
        <dsp:cNvSpPr/>
      </dsp:nvSpPr>
      <dsp:spPr>
        <a:xfrm>
          <a:off x="449975" y="625710"/>
          <a:ext cx="791601" cy="7955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A3A9A-6E8D-4B6F-91B8-729F6DA735D8}">
      <dsp:nvSpPr>
        <dsp:cNvPr id="0" name=""/>
        <dsp:cNvSpPr/>
      </dsp:nvSpPr>
      <dsp:spPr>
        <a:xfrm>
          <a:off x="1789885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Evaluate the success of AtliQ Mart's Diwali 2023 and Sankranti 2024 promotions.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89885" y="362627"/>
        <a:ext cx="3115563" cy="1321754"/>
      </dsp:txXfrm>
    </dsp:sp>
    <dsp:sp modelId="{A836C43F-687A-49DE-9B30-7DEB343CCB55}">
      <dsp:nvSpPr>
        <dsp:cNvPr id="0" name=""/>
        <dsp:cNvSpPr/>
      </dsp:nvSpPr>
      <dsp:spPr>
        <a:xfrm>
          <a:off x="5448312" y="362627"/>
          <a:ext cx="1321754" cy="1321754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D20118AF-324A-4F6C-9FEE-E7109474E914}">
      <dsp:nvSpPr>
        <dsp:cNvPr id="0" name=""/>
        <dsp:cNvSpPr/>
      </dsp:nvSpPr>
      <dsp:spPr>
        <a:xfrm>
          <a:off x="5713389" y="625710"/>
          <a:ext cx="791601" cy="79558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746E4-66CE-47B9-B036-B8DFE6C0746E}">
      <dsp:nvSpPr>
        <dsp:cNvPr id="0" name=""/>
        <dsp:cNvSpPr/>
      </dsp:nvSpPr>
      <dsp:spPr>
        <a:xfrm>
          <a:off x="7053299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factors contributing to the effectiveness of each promotion.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53299" y="362627"/>
        <a:ext cx="3115563" cy="1321754"/>
      </dsp:txXfrm>
    </dsp:sp>
    <dsp:sp modelId="{06963441-0057-49FC-827D-F09DD754E7B8}">
      <dsp:nvSpPr>
        <dsp:cNvPr id="0" name=""/>
        <dsp:cNvSpPr/>
      </dsp:nvSpPr>
      <dsp:spPr>
        <a:xfrm>
          <a:off x="184898" y="2374369"/>
          <a:ext cx="1321754" cy="1321754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D6213990-8198-47B4-9265-71EF5BD5972D}">
      <dsp:nvSpPr>
        <dsp:cNvPr id="0" name=""/>
        <dsp:cNvSpPr/>
      </dsp:nvSpPr>
      <dsp:spPr>
        <a:xfrm>
          <a:off x="449975" y="2637452"/>
          <a:ext cx="791601" cy="79558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063B7-143E-4661-92D5-88688E3B04E9}">
      <dsp:nvSpPr>
        <dsp:cNvPr id="0" name=""/>
        <dsp:cNvSpPr/>
      </dsp:nvSpPr>
      <dsp:spPr>
        <a:xfrm>
          <a:off x="1789885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 insights for informed decision-making in future promotional planning.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89885" y="2374369"/>
        <a:ext cx="3115563" cy="1321754"/>
      </dsp:txXfrm>
    </dsp:sp>
    <dsp:sp modelId="{44706352-1EC8-4E8C-B2C8-C26D8A3C1058}">
      <dsp:nvSpPr>
        <dsp:cNvPr id="0" name=""/>
        <dsp:cNvSpPr/>
      </dsp:nvSpPr>
      <dsp:spPr>
        <a:xfrm>
          <a:off x="5448312" y="2374369"/>
          <a:ext cx="1321754" cy="1321754"/>
        </a:xfrm>
        <a:prstGeom prst="ellipse">
          <a:avLst/>
        </a:prstGeom>
        <a:solidFill>
          <a:schemeClr val="accent6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7C4C3160-0585-48DB-A63E-97D5530040CB}">
      <dsp:nvSpPr>
        <dsp:cNvPr id="0" name=""/>
        <dsp:cNvSpPr/>
      </dsp:nvSpPr>
      <dsp:spPr>
        <a:xfrm>
          <a:off x="5713389" y="2637452"/>
          <a:ext cx="791601" cy="795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D43B8-9349-4F53-A6BC-31A14F9C0FBC}">
      <dsp:nvSpPr>
        <dsp:cNvPr id="0" name=""/>
        <dsp:cNvSpPr/>
      </dsp:nvSpPr>
      <dsp:spPr>
        <a:xfrm>
          <a:off x="7053299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 resource allocation based on the analysis for enhanced performance.</a:t>
          </a:r>
          <a:endParaRPr lang="en-US" sz="2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53299" y="2374369"/>
        <a:ext cx="3115563" cy="132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822D-FEC0-47AD-A9FA-DF4EBD22B355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6692C-76C4-4DD5-8E81-497CAE53D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8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6692C-76C4-4DD5-8E81-497CAE53D1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2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2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3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9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4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97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2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8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5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5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ED9C8-F09A-4D9E-BEC0-4725162E21F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p.powerbi.com/groups/me/reports/3d3391b5-77b4-4f99-bf53-400137286c8e/?pbi_source=PowerPoint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pp.powerbi.com/groups/me/reports/bc3c699c-a9ca-4a09-9cb8-c592c2f76cea/?pbi_source=PowerPoint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5C7A-271D-3F0A-C23A-5D3BC23881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1490" y="2805504"/>
            <a:ext cx="6079765" cy="15728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egoe UI Light" charset="0"/>
                <a:ea typeface="Segoe UI Light" charset="0"/>
                <a:cs typeface="Segoe UI Light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>
              <a:spcAft>
                <a:spcPts val="600"/>
              </a:spcAft>
              <a:defRPr/>
            </a:pP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Mart</a:t>
            </a:r>
            <a:b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Sales/ Promotions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97E9A-C6A3-FA9B-925E-7B021CB927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09" y="441063"/>
            <a:ext cx="2277696" cy="2247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42408-575D-E0A6-F808-83CD990845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4209" y="5455315"/>
            <a:ext cx="2277696" cy="96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Sidhant Bisht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F97C8A-97EB-F991-D5CA-A01608EEDC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1999" y="761104"/>
            <a:ext cx="5335792" cy="53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12CE4-E3FD-34D6-5BE5-B39A4B0599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lum contrast="20000"/>
          </a:blip>
          <a:srcRect l="-1" r="2116"/>
          <a:stretch/>
        </p:blipFill>
        <p:spPr>
          <a:xfrm>
            <a:off x="475984" y="1243932"/>
            <a:ext cx="3666808" cy="5331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23211C-2225-5A2A-35C6-B44153B224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1249" y="3020144"/>
            <a:ext cx="6854767" cy="28866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103232-ECCA-73A5-B4E0-A2586A000A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283024"/>
            <a:ext cx="4758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A6A96-E5B9-CE4E-F145-26C02BD37E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97592" y="2620034"/>
            <a:ext cx="27820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in each Cities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CD4DB-44B0-B412-A0D8-B5365DF7D9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50825" y="1243932"/>
            <a:ext cx="72651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Bengaluru, Chennai, and Hyderabad, the top three cities, collectively make up 50% of the total stores in the southern region of India.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1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99169-331B-54E0-A9A4-C4159E96CF1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283024"/>
            <a:ext cx="4758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CB9ED-C2B6-82E8-1616-6C894C509C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929" y="990910"/>
            <a:ext cx="5802087" cy="167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BAFC5-798C-9ED2-B2AE-7CC6868E5B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contrast="20000"/>
          </a:blip>
          <a:srcRect r="1027"/>
          <a:stretch/>
        </p:blipFill>
        <p:spPr>
          <a:xfrm>
            <a:off x="5913929" y="2761861"/>
            <a:ext cx="5802087" cy="3514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498997-23DE-F3CB-E633-DF6214C6B9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1240264"/>
            <a:ext cx="5066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Diwali campaign, the total revenue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surged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83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to 207M after the promo, marking a remarkable 151% increase.</a:t>
            </a:r>
          </a:p>
          <a:p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Sankranti campaign, total revenue jumped from 58M to 140M post-promo, showing a notable 141% boost.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9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46926E-4266-C0E7-BBB8-749883EDD5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283024"/>
            <a:ext cx="4758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Requests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CD6EA-2C17-D229-DFAF-DB09AC41E6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150462" y="2428777"/>
            <a:ext cx="3954969" cy="3213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A64CF-E7FE-92B1-5C2C-4220491111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5643589" y="2087093"/>
            <a:ext cx="6072427" cy="3554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CCE78-576D-6C18-2D8D-D280891D84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22362" y="1215944"/>
            <a:ext cx="3114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ISU% for each category during the Diwali campaign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359E7-6E2C-8DEE-662B-37BE5794A1D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07869" y="5842111"/>
            <a:ext cx="5071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ISU% - Incremental Sold Quantity Percentage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A1BE9-C77D-3200-4BE3-0964A1810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1215944"/>
            <a:ext cx="53039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ISU% measures the percentage change in items sold after a promotion compared to before the promotion.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8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BB79B-53F4-6142-BCC2-8F8DBC101E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6427202" y="2148864"/>
            <a:ext cx="5288814" cy="222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9B0C7-C0F2-19D9-89D1-C0750D4CF2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4" y="2148864"/>
            <a:ext cx="5812849" cy="2860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9A65D-12D1-6C94-9B9C-1FA9AC67F9C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283024"/>
            <a:ext cx="4758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Requests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F2426-F906-393A-DAEA-FCC7129DE0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99028" y="5328927"/>
            <a:ext cx="4393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IR% - Incremental Revenue Percentage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ADA83-CE12-DB9C-6334-8B1C9A4AB36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9265" y="1215944"/>
            <a:ext cx="3564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products in terms of IR% value across all campaigns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E3432-B0E5-4D49-3CD1-151ACF4C3F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1215944"/>
            <a:ext cx="5812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IR% indicates the percentage difference in revenue after a promotion versus before the promotion.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2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4FA1-6160-8110-1121-1228189729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4013" y="1115568"/>
            <a:ext cx="3487616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32807D-CEC3-64E8-BD9D-D376D61714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05398" y="1115568"/>
            <a:ext cx="6245352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Bengaluru, Chennai, and Hyderabad are the top cities with the highest number of stores, collectively representing 50% of the total stores in the southern region of India.</a:t>
            </a:r>
          </a:p>
          <a:p>
            <a:pPr marL="285750" indent="-28575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and revenue in Bengaluru, Chennai, and Hyderabad collectively contribute to more than 58% of the total sales and revenue in the southern region of India.</a:t>
            </a:r>
          </a:p>
          <a:p>
            <a:pPr marL="285750" indent="-28575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 AtliQ Mart, t</a:t>
            </a: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Double Bedsheet Set and Waterproof Immersion Rod are the high-value products having base price 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₹ 1000/- </a:t>
            </a: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offered at significant discounts through 'BOGOF' promotions.</a:t>
            </a:r>
          </a:p>
          <a:p>
            <a:pPr marL="285750" indent="-28575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Diwali and Sankranti campaigns resulted in substantial revenue increases, with revenue surging by 151% and 141% respectively.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Appliances and Combo1 categories experienced the highest ISU% i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 244% &amp; 202% respectively, indicating a significant increase in sales during the Diwali campaign.</a:t>
            </a:r>
          </a:p>
          <a:p>
            <a:pPr marL="285750" indent="-28575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Waterproof Immersion Rod, High Glo LED Bulb, Double Bedsheet set, Curtains and Home Essential 8 Product Combo are the top 5 products in the AtliQ Mart, generated substantial incremental revenue (IR%) percentages across all campaigns.</a:t>
            </a:r>
          </a:p>
        </p:txBody>
      </p:sp>
    </p:spTree>
    <p:extLst>
      <p:ext uri="{BB962C8B-B14F-4D97-AF65-F5344CB8AC3E}">
        <p14:creationId xmlns:p14="http://schemas.microsoft.com/office/powerpoint/2010/main" val="54198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77FDCF-F786-AA72-AAD2-AEFE1EAA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BDFD2A-94D1-06B8-C0AD-F8D183CF0C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4012" y="1115568"/>
            <a:ext cx="3717668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3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1C1CE5-FAC5-134D-7637-B4CFF0FF300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05398" y="1115568"/>
            <a:ext cx="6245352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optimizing retail operations in Bengaluru, Chennai and Hyderabad cities to maximize profitability, while also exploring expansion opportunities in other promising cities.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significant contribution from top 3 cities i.e. in Bengaluru, Chennai &amp; Hyderabad, focus on customer engagement, retention strategies, and operational efficiency to further boost sales and revenue. 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leveraging similar promotions for other high-value products to stimulate sales and attract customers. 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investing in impactful promotional campaigns during festive seasons and analyze campaign strategies to replicate success in future campaigns. 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Allocate resources and marketing efforts towards categories with higher ISU% to capitalize on seasonal demand and maximize incremental sales. 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v"/>
            </a:pPr>
            <a:r>
              <a:rPr lang="en-US" sz="1600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the top-performing products in promotional activities and ensure sufficient stock availability to meet increased demand.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3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B28F3-52DC-A856-4664-F9D7C79D7717}"/>
              </a:ext>
            </a:extLst>
          </p:cNvPr>
          <p:cNvSpPr txBox="1"/>
          <p:nvPr/>
        </p:nvSpPr>
        <p:spPr>
          <a:xfrm>
            <a:off x="5139236" y="1097280"/>
            <a:ext cx="6043875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5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Calibri" panose="020F0502020204030204" pitchFamily="34" charset="0"/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613B-CEAB-29FE-C51A-210ED8C7D7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C25BC4-E157-44A1-4367-E907C281B19B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2723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0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B31F-7956-00D0-5991-2C813BA598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23D65-C947-0327-EB24-4AEEC2DBB460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50706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61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255F975-F49C-4CBC-9830-2961B56D2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5B6241E-D086-4376-854D-4464E2753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F5454A-5443-C848-275D-CBDA63100F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3430" y="1233378"/>
            <a:ext cx="6116803" cy="2622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u="sng" dirty="0">
                <a:cs typeface="Calibri" panose="020F0502020204030204" pitchFamily="34" charset="0"/>
              </a:rPr>
              <a:t>Dashboard</a:t>
            </a:r>
          </a:p>
        </p:txBody>
      </p:sp>
      <p:pic>
        <p:nvPicPr>
          <p:cNvPr id="27" name="Picture 26" descr="A computer screen with graph and chart">
            <a:extLst>
              <a:ext uri="{FF2B5EF4-FFF2-40B4-BE49-F238E27FC236}">
                <a16:creationId xmlns:a16="http://schemas.microsoft.com/office/drawing/2014/main" id="{3739C8AD-4C21-113C-13F7-2513DDA694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8965" y="302036"/>
            <a:ext cx="3346017" cy="2976494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626511-C84E-D956-DA4F-B61F7A5B0F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8965" y="3429000"/>
            <a:ext cx="3346018" cy="297649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70320BA-8A40-6D29-B705-958C3E170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78736" y="-1"/>
            <a:ext cx="451326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0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EB5FFA-CE83-1773-7AAF-8061EA109C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" y="0"/>
            <a:ext cx="12021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title="This slide contains the following visuals: Total Sales by city ,Total Sales by category ,pageNavigator ,image ,image ,image ,shape ,image ,shape ,slicer ,slicer ,slicer ,slicer ,cardVisual ,Total Events by promo_type and category ,tableEx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6E577B20-1910-5582-F420-A5470BB748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92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clusteredColumnChart ,slicer ,slicer ,slicer ,slicer ,tableEx ,clusteredColumnChart ,Total Events by Promo Type ,pageNavigator ,image ,image ,image ,shape ,image ,shape ,cardVisual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F76DE153-0079-6F74-E10C-950B960C50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361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24DFFB-6130-94F0-3E56-59A93937152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48607" y="117568"/>
            <a:ext cx="11537727" cy="6622862"/>
            <a:chOff x="348607" y="117568"/>
            <a:chExt cx="11537727" cy="66228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4AFF7E2-2DF2-548B-9346-A4F7808C11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63472" y="117568"/>
              <a:ext cx="6622862" cy="6622862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1000" r="-2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B4844C1-CC18-AC7D-175A-E590CC7C30F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8607" y="2560822"/>
              <a:ext cx="5598095" cy="1736354"/>
            </a:xfrm>
            <a:custGeom>
              <a:avLst/>
              <a:gdLst>
                <a:gd name="connsiteX0" fmla="*/ 0 w 5598095"/>
                <a:gd name="connsiteY0" fmla="*/ 0 h 1736354"/>
                <a:gd name="connsiteX1" fmla="*/ 5598095 w 5598095"/>
                <a:gd name="connsiteY1" fmla="*/ 0 h 1736354"/>
                <a:gd name="connsiteX2" fmla="*/ 5598095 w 5598095"/>
                <a:gd name="connsiteY2" fmla="*/ 1736354 h 1736354"/>
                <a:gd name="connsiteX3" fmla="*/ 0 w 5598095"/>
                <a:gd name="connsiteY3" fmla="*/ 1736354 h 1736354"/>
                <a:gd name="connsiteX4" fmla="*/ 0 w 5598095"/>
                <a:gd name="connsiteY4" fmla="*/ 0 h 173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8095" h="1736354">
                  <a:moveTo>
                    <a:pt x="0" y="0"/>
                  </a:moveTo>
                  <a:lnTo>
                    <a:pt x="5598095" y="0"/>
                  </a:lnTo>
                  <a:lnTo>
                    <a:pt x="5598095" y="1736354"/>
                  </a:lnTo>
                  <a:lnTo>
                    <a:pt x="0" y="17363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marL="0" lvl="0" indent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5400" kern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Ad-Hoc Business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61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3E98F-32D4-968E-2599-763BB48EE6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283024"/>
            <a:ext cx="4758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6ABB0-877B-FFA4-5678-A6E0644050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588817" y="3429000"/>
            <a:ext cx="7773393" cy="302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D279A-5F2C-6C83-A40D-563F61B6C4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5475514" y="1310175"/>
            <a:ext cx="6420116" cy="1693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80AB14-EA42-EA1E-1885-2986103296C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5984" y="1310175"/>
            <a:ext cx="499848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AtliQ Mart, the Double Bedsheet Set (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1190) and Waterproof Immersion Rod (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1020) stand out as high-value products, currently offered at significant discounts through 'BOGOF' promotions.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759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6">
    <wetp:webextensionref xmlns:r="http://schemas.openxmlformats.org/officeDocument/2006/relationships" r:id="rId3"/>
  </wetp:taskpane>
  <wetp:taskpane dockstate="right" visibility="0" width="438" row="13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CB551A72-675B-4648-BFD7-6407613A5058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324B0F5-7EDC-4114-BFA6-B205BA59DADB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DFDFA60-B673-48E0-80D4-E6A0EB4243A1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43CAB38-459C-4A56-A3A4-F29907DBAB3B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679</Words>
  <Application>Microsoft Office PowerPoint</Application>
  <PresentationFormat>Widescreen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Calisto MT</vt:lpstr>
      <vt:lpstr>Wingdings</vt:lpstr>
      <vt:lpstr>Wingdings 2</vt:lpstr>
      <vt:lpstr>Custom Design</vt:lpstr>
      <vt:lpstr>Slate</vt:lpstr>
      <vt:lpstr>PowerPoint Presentation</vt:lpstr>
      <vt:lpstr>Problem Statement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Pratibha Bisht</cp:lastModifiedBy>
  <cp:revision>11</cp:revision>
  <dcterms:created xsi:type="dcterms:W3CDTF">2016-09-04T11:54:55Z</dcterms:created>
  <dcterms:modified xsi:type="dcterms:W3CDTF">2024-02-06T18:13:27Z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2024-02-04T06:19:05Z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c7ca8731-410b-4c62-8d28-c40780ae7af5</vt:lpwstr>
  </property>
  <property fmtid="{D5CDD505-2E9C-101B-9397-08002B2CF9AE}" pid="7" name="MSIP_Label_defa4170-0d19-0005-0004-bc88714345d2_ActionId">
    <vt:lpwstr>362388ad-59ce-4433-b38d-97d4a1069575</vt:lpwstr>
  </property>
  <property fmtid="{D5CDD505-2E9C-101B-9397-08002B2CF9AE}" pid="8" name="MSIP_Label_defa4170-0d19-0005-0004-bc88714345d2_ContentBits">
    <vt:lpwstr>0</vt:lpwstr>
  </property>
</Properties>
</file>