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67" r:id="rId5"/>
  </p:sldMasterIdLst>
  <p:notesMasterIdLst>
    <p:notesMasterId r:id="rId22"/>
  </p:notesMasterIdLst>
  <p:handoutMasterIdLst>
    <p:handoutMasterId r:id="rId23"/>
  </p:handoutMasterIdLst>
  <p:sldIdLst>
    <p:sldId id="273" r:id="rId6"/>
    <p:sldId id="280" r:id="rId7"/>
    <p:sldId id="277" r:id="rId8"/>
    <p:sldId id="281" r:id="rId9"/>
    <p:sldId id="282" r:id="rId10"/>
    <p:sldId id="283" r:id="rId11"/>
    <p:sldId id="288" r:id="rId12"/>
    <p:sldId id="289" r:id="rId13"/>
    <p:sldId id="290" r:id="rId14"/>
    <p:sldId id="292" r:id="rId15"/>
    <p:sldId id="291" r:id="rId16"/>
    <p:sldId id="284" r:id="rId17"/>
    <p:sldId id="285" r:id="rId18"/>
    <p:sldId id="286" r:id="rId19"/>
    <p:sldId id="287" r:id="rId20"/>
    <p:sldId id="274" r:id="rId2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28D6D"/>
    <a:srgbClr val="D8BEB2"/>
    <a:srgbClr val="753F2D"/>
    <a:srgbClr val="5E3324"/>
    <a:srgbClr val="8A4C34"/>
    <a:srgbClr val="815550"/>
    <a:srgbClr val="A3573E"/>
    <a:srgbClr val="E7E6E6"/>
    <a:srgbClr val="D298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82"/>
    <p:restoredTop sz="96327"/>
  </p:normalViewPr>
  <p:slideViewPr>
    <p:cSldViewPr snapToGrid="0">
      <p:cViewPr>
        <p:scale>
          <a:sx n="66" d="100"/>
          <a:sy n="66" d="100"/>
        </p:scale>
        <p:origin x="538" y="322"/>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1/5/2024</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1/5/2024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11</a:t>
            </a:fld>
            <a:endParaRPr lang="en-US" noProof="0"/>
          </a:p>
        </p:txBody>
      </p:sp>
    </p:spTree>
    <p:extLst>
      <p:ext uri="{BB962C8B-B14F-4D97-AF65-F5344CB8AC3E}">
        <p14:creationId xmlns:p14="http://schemas.microsoft.com/office/powerpoint/2010/main" val="271025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12</a:t>
            </a:fld>
            <a:endParaRPr lang="en-US" noProof="0"/>
          </a:p>
        </p:txBody>
      </p:sp>
    </p:spTree>
    <p:extLst>
      <p:ext uri="{BB962C8B-B14F-4D97-AF65-F5344CB8AC3E}">
        <p14:creationId xmlns:p14="http://schemas.microsoft.com/office/powerpoint/2010/main" val="2427487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13</a:t>
            </a:fld>
            <a:endParaRPr lang="en-US" noProof="0"/>
          </a:p>
        </p:txBody>
      </p:sp>
    </p:spTree>
    <p:extLst>
      <p:ext uri="{BB962C8B-B14F-4D97-AF65-F5344CB8AC3E}">
        <p14:creationId xmlns:p14="http://schemas.microsoft.com/office/powerpoint/2010/main" val="3091927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14</a:t>
            </a:fld>
            <a:endParaRPr lang="en-US" noProof="0"/>
          </a:p>
        </p:txBody>
      </p:sp>
    </p:spTree>
    <p:extLst>
      <p:ext uri="{BB962C8B-B14F-4D97-AF65-F5344CB8AC3E}">
        <p14:creationId xmlns:p14="http://schemas.microsoft.com/office/powerpoint/2010/main" val="402252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15</a:t>
            </a:fld>
            <a:endParaRPr lang="en-US" noProof="0"/>
          </a:p>
        </p:txBody>
      </p:sp>
    </p:spTree>
    <p:extLst>
      <p:ext uri="{BB962C8B-B14F-4D97-AF65-F5344CB8AC3E}">
        <p14:creationId xmlns:p14="http://schemas.microsoft.com/office/powerpoint/2010/main" val="1835965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3</a:t>
            </a:fld>
            <a:endParaRPr lang="en-US" noProof="0"/>
          </a:p>
        </p:txBody>
      </p:sp>
    </p:spTree>
    <p:extLst>
      <p:ext uri="{BB962C8B-B14F-4D97-AF65-F5344CB8AC3E}">
        <p14:creationId xmlns:p14="http://schemas.microsoft.com/office/powerpoint/2010/main" val="167313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4</a:t>
            </a:fld>
            <a:endParaRPr lang="en-US" noProof="0"/>
          </a:p>
        </p:txBody>
      </p:sp>
    </p:spTree>
    <p:extLst>
      <p:ext uri="{BB962C8B-B14F-4D97-AF65-F5344CB8AC3E}">
        <p14:creationId xmlns:p14="http://schemas.microsoft.com/office/powerpoint/2010/main" val="1934849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5</a:t>
            </a:fld>
            <a:endParaRPr lang="en-US" noProof="0"/>
          </a:p>
        </p:txBody>
      </p:sp>
    </p:spTree>
    <p:extLst>
      <p:ext uri="{BB962C8B-B14F-4D97-AF65-F5344CB8AC3E}">
        <p14:creationId xmlns:p14="http://schemas.microsoft.com/office/powerpoint/2010/main" val="3804229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6</a:t>
            </a:fld>
            <a:endParaRPr lang="en-US" noProof="0"/>
          </a:p>
        </p:txBody>
      </p:sp>
    </p:spTree>
    <p:extLst>
      <p:ext uri="{BB962C8B-B14F-4D97-AF65-F5344CB8AC3E}">
        <p14:creationId xmlns:p14="http://schemas.microsoft.com/office/powerpoint/2010/main" val="1210075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7</a:t>
            </a:fld>
            <a:endParaRPr lang="en-US" noProof="0"/>
          </a:p>
        </p:txBody>
      </p:sp>
    </p:spTree>
    <p:extLst>
      <p:ext uri="{BB962C8B-B14F-4D97-AF65-F5344CB8AC3E}">
        <p14:creationId xmlns:p14="http://schemas.microsoft.com/office/powerpoint/2010/main" val="640731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8</a:t>
            </a:fld>
            <a:endParaRPr lang="en-US" noProof="0"/>
          </a:p>
        </p:txBody>
      </p:sp>
    </p:spTree>
    <p:extLst>
      <p:ext uri="{BB962C8B-B14F-4D97-AF65-F5344CB8AC3E}">
        <p14:creationId xmlns:p14="http://schemas.microsoft.com/office/powerpoint/2010/main" val="2991482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9</a:t>
            </a:fld>
            <a:endParaRPr lang="en-US" noProof="0"/>
          </a:p>
        </p:txBody>
      </p:sp>
    </p:spTree>
    <p:extLst>
      <p:ext uri="{BB962C8B-B14F-4D97-AF65-F5344CB8AC3E}">
        <p14:creationId xmlns:p14="http://schemas.microsoft.com/office/powerpoint/2010/main" val="341177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10</a:t>
            </a:fld>
            <a:endParaRPr lang="en-US" noProof="0"/>
          </a:p>
        </p:txBody>
      </p:sp>
    </p:spTree>
    <p:extLst>
      <p:ext uri="{BB962C8B-B14F-4D97-AF65-F5344CB8AC3E}">
        <p14:creationId xmlns:p14="http://schemas.microsoft.com/office/powerpoint/2010/main" val="2204783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400413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358324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387645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8487567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0375545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00585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6000629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156478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655996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3488418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08128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26014716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b02d626d-c827-493c-b8e7-a7e97801a32e/?pbi_source=PowerPoint"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b02d626d-c827-493c-b8e7-a7e97801a32e/?pbi_source=PowerPoint"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s://www.linkedin.com/in/sidhant-bisht-5a4633195"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b02d626d-c827-493c-b8e7-a7e97801a32e/?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noRot="1" noMove="1" noResize="1" noEditPoints="1" noAdjustHandles="1" noChangeArrowheads="1" noChangeShapeType="1"/>
          </p:cNvSpPr>
          <p:nvPr>
            <p:ph type="ctrTitle"/>
          </p:nvPr>
        </p:nvSpPr>
        <p:spPr>
          <a:xfrm>
            <a:off x="1269258" y="1426464"/>
            <a:ext cx="6400800" cy="2465735"/>
          </a:xfrm>
        </p:spPr>
        <p:txBody>
          <a:bodyPr>
            <a:normAutofit fontScale="90000"/>
          </a:bodyPr>
          <a:lstStyle/>
          <a:p>
            <a:pPr algn="ctr"/>
            <a:r>
              <a:rPr lang="en-US" b="1" dirty="0">
                <a:latin typeface="+mn-lt"/>
              </a:rPr>
              <a:t>AtliQ Hospitality Analysis</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p:txBody>
          <a:bodyPr/>
          <a:lstStyle/>
          <a:p>
            <a:r>
              <a:rPr lang="en-US" dirty="0" err="1"/>
              <a:t>Sidhant</a:t>
            </a:r>
            <a:r>
              <a:rPr lang="en-US" dirty="0"/>
              <a:t> Singh Bisht</a:t>
            </a:r>
            <a:endParaRPr lang="en-PK" dirty="0"/>
          </a:p>
        </p:txBody>
      </p:sp>
      <p:pic>
        <p:nvPicPr>
          <p:cNvPr id="8" name="Picture 9">
            <a:extLst>
              <a:ext uri="{FF2B5EF4-FFF2-40B4-BE49-F238E27FC236}">
                <a16:creationId xmlns:a16="http://schemas.microsoft.com/office/drawing/2014/main" id="{465CD7EF-A1BF-7D50-261B-B72FD85EFBFB}"/>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70058" y="1426464"/>
            <a:ext cx="2513797" cy="2465735"/>
          </a:xfrm>
          <a:prstGeom prst="rect">
            <a:avLst/>
          </a:prstGeom>
          <a:ln>
            <a:headEnd/>
            <a:tailEnd/>
          </a:ln>
        </p:spPr>
        <p:style>
          <a:lnRef idx="2">
            <a:schemeClr val="accent5"/>
          </a:lnRef>
          <a:fillRef idx="1">
            <a:schemeClr val="lt1"/>
          </a:fillRef>
          <a:effectRef idx="0">
            <a:schemeClr val="accent5"/>
          </a:effectRef>
          <a:fontRef idx="minor">
            <a:schemeClr val="dk1"/>
          </a:fontRef>
        </p:style>
      </p:pic>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title="This slide contains the following visuals: image ,textbox ,Key Metrics By Property ,slicer ,slicer ,slicer ,slicer ,slicer ,slicer ,slicer ,pageNavigator ,Revenue ,RevPAR ,Total Bookings ,Occupancy % ,ADR ,Realisation %. Please refer to the notes on this slide for details">
            <a:hlinkClick r:id="rId3"/>
            <a:extLst>
              <a:ext uri="{FF2B5EF4-FFF2-40B4-BE49-F238E27FC236}">
                <a16:creationId xmlns:a16="http://schemas.microsoft.com/office/drawing/2014/main" id="{30BB9FD5-8D09-CC65-FA81-1DCB1B35E83B}"/>
              </a:ext>
            </a:extLst>
          </p:cNvPr>
          <p:cNvPicPr>
            <a:picLocks noGrp="1" noRot="1" noChangeAspect="1" noMove="1" noResize="1" noEditPoints="1" noAdjustHandles="1" noChangeArrowheads="1" noChangeShapeType="1" noCrop="1"/>
          </p:cNvPicPr>
          <p:nvPr/>
        </p:nvPicPr>
        <p:blipFill>
          <a:blip r:embed="rId4"/>
          <a:stretch>
            <a:fillRect/>
          </a:stretch>
        </p:blipFill>
        <p:spPr>
          <a:xfrm>
            <a:off x="0" y="0"/>
            <a:ext cx="12192000" cy="6858000"/>
          </a:xfrm>
          <a:prstGeom prst="rect">
            <a:avLst/>
          </a:prstGeom>
          <a:noFill/>
        </p:spPr>
      </p:pic>
    </p:spTree>
    <p:extLst>
      <p:ext uri="{BB962C8B-B14F-4D97-AF65-F5344CB8AC3E}">
        <p14:creationId xmlns:p14="http://schemas.microsoft.com/office/powerpoint/2010/main" val="1570152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title="This slide contains the following visuals: slicer ,image ,textbox ,tableEx ,ADR, Occupancy % and Realisation % by Week No. ,slicer ,slicer ,slicer ,slicer ,slicer ,slicer ,slicer ,Revenue ,tableEx ,Occupancy % ,tableEx ,RevPAR ,tableEx ,ADR ,tableEx ,DSRN ,tableEx ,Realisation % ,tableEx ,textbox ,RevPAR ,Realisation % ,ADR ,Total Bookings ,Occupancy % ,Revenue ,textbox ,pageNavigator. Please refer to the notes on this slide for details">
            <a:hlinkClick r:id="rId3"/>
            <a:extLst>
              <a:ext uri="{FF2B5EF4-FFF2-40B4-BE49-F238E27FC236}">
                <a16:creationId xmlns:a16="http://schemas.microsoft.com/office/drawing/2014/main" id="{C47ED2B0-BF83-0531-0141-8643B862CDC9}"/>
              </a:ext>
            </a:extLst>
          </p:cNvPr>
          <p:cNvPicPr>
            <a:picLocks noGrp="1" noRot="1" noChangeAspect="1" noMove="1" noResize="1" noEditPoints="1" noAdjustHandles="1" noChangeArrowheads="1" noChangeShapeType="1" noCrop="1"/>
          </p:cNvPicPr>
          <p:nvPr/>
        </p:nvPicPr>
        <p:blipFill>
          <a:blip r:embed="rId4"/>
          <a:stretch>
            <a:fillRect/>
          </a:stretch>
        </p:blipFill>
        <p:spPr>
          <a:xfrm>
            <a:off x="0" y="0"/>
            <a:ext cx="12192000" cy="6858000"/>
          </a:xfrm>
          <a:prstGeom prst="rect">
            <a:avLst/>
          </a:prstGeom>
          <a:noFill/>
        </p:spPr>
      </p:pic>
    </p:spTree>
    <p:extLst>
      <p:ext uri="{BB962C8B-B14F-4D97-AF65-F5344CB8AC3E}">
        <p14:creationId xmlns:p14="http://schemas.microsoft.com/office/powerpoint/2010/main" val="4293079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Key insights</a:t>
            </a:r>
          </a:p>
        </p:txBody>
      </p:sp>
      <p:sp>
        <p:nvSpPr>
          <p:cNvPr id="4" name="TextBox 3">
            <a:extLst>
              <a:ext uri="{FF2B5EF4-FFF2-40B4-BE49-F238E27FC236}">
                <a16:creationId xmlns:a16="http://schemas.microsoft.com/office/drawing/2014/main" id="{6C17B322-9340-268C-6EF8-FDD17574F2EE}"/>
              </a:ext>
            </a:extLst>
          </p:cNvPr>
          <p:cNvSpPr txBox="1"/>
          <p:nvPr/>
        </p:nvSpPr>
        <p:spPr>
          <a:xfrm>
            <a:off x="1185600" y="2785742"/>
            <a:ext cx="9820800" cy="2616101"/>
          </a:xfrm>
          <a:prstGeom prst="rect">
            <a:avLst/>
          </a:prstGeom>
          <a:noFill/>
        </p:spPr>
        <p:txBody>
          <a:bodyPr wrap="square">
            <a:spAutoFit/>
          </a:bodyPr>
          <a:lstStyle/>
          <a:p>
            <a:pPr marL="285750" indent="-285750">
              <a:buFont typeface="Arial" panose="020B0604020202020204" pitchFamily="34" charset="0"/>
              <a:buChar char="•"/>
            </a:pPr>
            <a:r>
              <a:rPr lang="en-US" sz="1600" dirty="0"/>
              <a:t>Total Revenue in 3 months from all hotels is ₹1.71 billion and the overall average rating is 3.62.</a:t>
            </a:r>
          </a:p>
          <a:p>
            <a:pPr marL="285750" indent="-285750">
              <a:buFont typeface="Arial" panose="020B0604020202020204" pitchFamily="34" charset="0"/>
              <a:buChar char="•"/>
            </a:pPr>
            <a:r>
              <a:rPr lang="en-US" sz="1600" dirty="0"/>
              <a:t>Most revenue is generated from Mumbai city by 39.1% (669M).</a:t>
            </a:r>
          </a:p>
          <a:p>
            <a:pPr marL="285750" indent="-285750">
              <a:buFont typeface="Arial" panose="020B0604020202020204" pitchFamily="34" charset="0"/>
              <a:buChar char="•"/>
            </a:pPr>
            <a:r>
              <a:rPr lang="en-US" sz="1600" dirty="0"/>
              <a:t>Delhi generates the lowest revenue by 17.2% (295M).</a:t>
            </a:r>
          </a:p>
          <a:p>
            <a:pPr marL="285750" indent="-285750">
              <a:buFont typeface="Arial" panose="020B0604020202020204" pitchFamily="34" charset="0"/>
              <a:buChar char="•"/>
            </a:pPr>
            <a:r>
              <a:rPr lang="en-US" sz="1600" dirty="0"/>
              <a:t>In past three months, total bookings are 134.59K and occupancy is 57.87% .</a:t>
            </a:r>
          </a:p>
          <a:p>
            <a:pPr marL="285750" indent="-285750">
              <a:buFont typeface="Arial" panose="020B0604020202020204" pitchFamily="34" charset="0"/>
              <a:buChar char="•"/>
            </a:pPr>
            <a:r>
              <a:rPr lang="en-US" sz="1600" dirty="0"/>
              <a:t>Delhi has both the highest occupancy rate by 60.55% and Average ratings by 3.78.</a:t>
            </a:r>
          </a:p>
          <a:p>
            <a:pPr marL="285750" indent="-285750">
              <a:buFont typeface="Arial" panose="020B0604020202020204" pitchFamily="34" charset="0"/>
              <a:buChar char="•"/>
            </a:pPr>
            <a:r>
              <a:rPr lang="en-US" sz="1600" dirty="0"/>
              <a:t>Hotel AtliQ Blu has got highest rating among others. The Average rating of the hotel is 3.96.</a:t>
            </a:r>
          </a:p>
          <a:p>
            <a:pPr marL="285750" indent="-285750">
              <a:buFont typeface="Arial" panose="020B0604020202020204" pitchFamily="34" charset="0"/>
              <a:buChar char="•"/>
            </a:pPr>
            <a:r>
              <a:rPr lang="en-US" sz="1600" dirty="0"/>
              <a:t>Hotel AtliQ Seasons has got lowest ratings (2.29) among others hotel.</a:t>
            </a:r>
          </a:p>
          <a:p>
            <a:pPr marL="285750" indent="-285750">
              <a:buFont typeface="Arial" panose="020B0604020202020204" pitchFamily="34" charset="0"/>
              <a:buChar char="•"/>
            </a:pPr>
            <a:r>
              <a:rPr lang="en-US" sz="1600" dirty="0"/>
              <a:t>Max revenue generated among room categories is by Elite (RT2 class) by 560.27M.</a:t>
            </a:r>
          </a:p>
          <a:p>
            <a:pPr marL="285750" indent="-285750">
              <a:buFont typeface="Arial" panose="020B0604020202020204" pitchFamily="34" charset="0"/>
              <a:buChar char="•"/>
            </a:pPr>
            <a:r>
              <a:rPr lang="en-US" sz="1600" dirty="0"/>
              <a:t>Weekends consistently exhibit higher occupancy rates than weekdays. There is no significant difference in ADR for weekdays and weekends.</a:t>
            </a:r>
          </a:p>
        </p:txBody>
      </p:sp>
    </p:spTree>
    <p:extLst>
      <p:ext uri="{BB962C8B-B14F-4D97-AF65-F5344CB8AC3E}">
        <p14:creationId xmlns:p14="http://schemas.microsoft.com/office/powerpoint/2010/main" val="497119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Key insights</a:t>
            </a:r>
          </a:p>
        </p:txBody>
      </p:sp>
      <p:sp>
        <p:nvSpPr>
          <p:cNvPr id="4" name="TextBox 3">
            <a:extLst>
              <a:ext uri="{FF2B5EF4-FFF2-40B4-BE49-F238E27FC236}">
                <a16:creationId xmlns:a16="http://schemas.microsoft.com/office/drawing/2014/main" id="{6C17B322-9340-268C-6EF8-FDD17574F2EE}"/>
              </a:ext>
            </a:extLst>
          </p:cNvPr>
          <p:cNvSpPr txBox="1"/>
          <p:nvPr/>
        </p:nvSpPr>
        <p:spPr>
          <a:xfrm>
            <a:off x="1185600" y="2730086"/>
            <a:ext cx="9820800" cy="2554545"/>
          </a:xfrm>
          <a:prstGeom prst="rect">
            <a:avLst/>
          </a:prstGeom>
          <a:noFill/>
        </p:spPr>
        <p:txBody>
          <a:bodyPr wrap="square">
            <a:spAutoFit/>
          </a:bodyPr>
          <a:lstStyle/>
          <a:p>
            <a:pPr marL="285750" indent="-285750">
              <a:buFont typeface="Arial" panose="020B0604020202020204" pitchFamily="34" charset="0"/>
              <a:buChar char="•"/>
            </a:pPr>
            <a:r>
              <a:rPr lang="en-US" sz="1600" dirty="0"/>
              <a:t>Average Daily Rate of the Standard, Elite, Premium and Presidential Rooms are 8.05K, 11.32K, 15.12K and 23.44K respectively. </a:t>
            </a:r>
          </a:p>
          <a:p>
            <a:pPr marL="285750" indent="-285750">
              <a:buFont typeface="Arial" panose="020B0604020202020204" pitchFamily="34" charset="0"/>
              <a:buChar char="•"/>
            </a:pPr>
            <a:r>
              <a:rPr lang="en-US" sz="1600" dirty="0"/>
              <a:t>The Average Daily(ADR) Rate is higher on direct offline (hotel premises) compared to other booking platforms.</a:t>
            </a:r>
          </a:p>
          <a:p>
            <a:pPr marL="285750" indent="-285750">
              <a:buFont typeface="Arial" panose="020B0604020202020204" pitchFamily="34" charset="0"/>
              <a:buChar char="•"/>
            </a:pPr>
            <a:r>
              <a:rPr lang="en-US" sz="1600" dirty="0"/>
              <a:t>Other travel platforms/channels are the primary booking source, generating 40% of total bookings and revenue. Direct offline booking contributes the least to bookings and revenue generation, with 5%.</a:t>
            </a:r>
          </a:p>
          <a:p>
            <a:pPr marL="285750" indent="-285750">
              <a:buFont typeface="Arial" panose="020B0604020202020204" pitchFamily="34" charset="0"/>
              <a:buChar char="•"/>
            </a:pPr>
            <a:r>
              <a:rPr lang="en-US" sz="1600" dirty="0"/>
              <a:t>The Luxury room category contributes the majority of revenue and bookings. Mumbai city contributes most of the revenue, followed by Hyderabad, Bangalore, and Delhi.</a:t>
            </a:r>
          </a:p>
          <a:p>
            <a:pPr marL="285750" indent="-285750">
              <a:buFont typeface="Arial" panose="020B0604020202020204" pitchFamily="34" charset="0"/>
              <a:buChar char="•"/>
            </a:pPr>
            <a:r>
              <a:rPr lang="en-US" sz="1600" dirty="0"/>
              <a:t>There is a correlation between revenue and average ratings, in that ratings with high ratings tend to generate more revenue.</a:t>
            </a:r>
          </a:p>
        </p:txBody>
      </p:sp>
    </p:spTree>
    <p:extLst>
      <p:ext uri="{BB962C8B-B14F-4D97-AF65-F5344CB8AC3E}">
        <p14:creationId xmlns:p14="http://schemas.microsoft.com/office/powerpoint/2010/main" val="2855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Recommendations</a:t>
            </a:r>
          </a:p>
        </p:txBody>
      </p:sp>
      <p:sp>
        <p:nvSpPr>
          <p:cNvPr id="4" name="TextBox 3">
            <a:extLst>
              <a:ext uri="{FF2B5EF4-FFF2-40B4-BE49-F238E27FC236}">
                <a16:creationId xmlns:a16="http://schemas.microsoft.com/office/drawing/2014/main" id="{6C17B322-9340-268C-6EF8-FDD17574F2EE}"/>
              </a:ext>
            </a:extLst>
          </p:cNvPr>
          <p:cNvSpPr txBox="1"/>
          <p:nvPr/>
        </p:nvSpPr>
        <p:spPr>
          <a:xfrm>
            <a:off x="1185377" y="2710421"/>
            <a:ext cx="9821246" cy="2800767"/>
          </a:xfrm>
          <a:prstGeom prst="rect">
            <a:avLst/>
          </a:prstGeom>
          <a:noFill/>
        </p:spPr>
        <p:txBody>
          <a:bodyPr wrap="square">
            <a:spAutoFit/>
          </a:bodyPr>
          <a:lstStyle/>
          <a:p>
            <a:pPr marL="285750" indent="-285750">
              <a:buFont typeface="Arial" panose="020B0604020202020204" pitchFamily="34" charset="0"/>
              <a:buChar char="•"/>
            </a:pPr>
            <a:r>
              <a:rPr lang="en-US" sz="1600" b="0" i="0" dirty="0">
                <a:effectLst/>
              </a:rPr>
              <a:t>AtliQ Grands can enhance revenue generation by harnessing dynamic pricing strategies, particularly by adjusting prices upwards during peak days and weekends when demand is high.</a:t>
            </a:r>
            <a:endParaRPr lang="en-US" sz="1600" dirty="0"/>
          </a:p>
          <a:p>
            <a:pPr marL="285750" indent="-285750">
              <a:buFont typeface="Arial" panose="020B0604020202020204" pitchFamily="34" charset="0"/>
              <a:buChar char="•"/>
            </a:pPr>
            <a:r>
              <a:rPr lang="en-US" sz="1600" b="0" i="0" dirty="0">
                <a:effectLst/>
              </a:rPr>
              <a:t>To increase bookings and revenue on offline booking platforms, AtliQ Grands should explore differential pricing strategies. This involves launching targeted marketing campaigns and promotions to attract customers, potentially from a different segment.</a:t>
            </a:r>
            <a:endParaRPr lang="en-US" sz="1600" dirty="0"/>
          </a:p>
          <a:p>
            <a:pPr marL="285750" indent="-285750">
              <a:buFont typeface="Arial" panose="020B0604020202020204" pitchFamily="34" charset="0"/>
              <a:buChar char="•"/>
            </a:pPr>
            <a:r>
              <a:rPr lang="en-US" sz="1600" b="0" i="0" dirty="0">
                <a:effectLst/>
              </a:rPr>
              <a:t>To further improve customer satisfaction, AtliQ Grands should give increased attention to customer reviews and ratings. Addressing critical areas identified in these reviews showcases a commitment to enhancing the overall customer experience.</a:t>
            </a:r>
            <a:endParaRPr lang="en-US" sz="1600" dirty="0"/>
          </a:p>
          <a:p>
            <a:pPr marL="285750" indent="-285750">
              <a:buFont typeface="Arial" panose="020B0604020202020204" pitchFamily="34" charset="0"/>
              <a:buChar char="•"/>
            </a:pPr>
            <a:r>
              <a:rPr lang="en-US" sz="1600" dirty="0"/>
              <a:t>Reducing reliance on third-party online platforms can be achieved by exploring opportunities to increase direct bookings through the hotel's website. AtliQ Grands may consider offering incentives, exclusive promotions, or benefits to encourage customers to book directly, thereby saving on commission fees.</a:t>
            </a:r>
          </a:p>
        </p:txBody>
      </p:sp>
    </p:spTree>
    <p:extLst>
      <p:ext uri="{BB962C8B-B14F-4D97-AF65-F5344CB8AC3E}">
        <p14:creationId xmlns:p14="http://schemas.microsoft.com/office/powerpoint/2010/main" val="3910894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conclusion</a:t>
            </a:r>
          </a:p>
        </p:txBody>
      </p:sp>
      <p:sp>
        <p:nvSpPr>
          <p:cNvPr id="4" name="TextBox 3">
            <a:extLst>
              <a:ext uri="{FF2B5EF4-FFF2-40B4-BE49-F238E27FC236}">
                <a16:creationId xmlns:a16="http://schemas.microsoft.com/office/drawing/2014/main" id="{6C17B322-9340-268C-6EF8-FDD17574F2EE}"/>
              </a:ext>
            </a:extLst>
          </p:cNvPr>
          <p:cNvSpPr txBox="1"/>
          <p:nvPr/>
        </p:nvSpPr>
        <p:spPr>
          <a:xfrm>
            <a:off x="1185600" y="2730085"/>
            <a:ext cx="9820800" cy="1077218"/>
          </a:xfrm>
          <a:prstGeom prst="rect">
            <a:avLst/>
          </a:prstGeom>
          <a:noFill/>
        </p:spPr>
        <p:txBody>
          <a:bodyPr wrap="square">
            <a:spAutoFit/>
          </a:bodyPr>
          <a:lstStyle/>
          <a:p>
            <a:pPr marL="285750" indent="-285750">
              <a:buFont typeface="Arial" panose="020B0604020202020204" pitchFamily="34" charset="0"/>
              <a:buChar char="•"/>
            </a:pPr>
            <a:r>
              <a:rPr lang="en-US" sz="1600" dirty="0"/>
              <a:t>The application of Power BI for data analysis has yielded valuable insights across various facets of managing AtliQ Grands Hotel. The discoveries and suggestions derived can optimize operational efficiency, elevate customer satisfaction, and foster revenue growth. Consistent monitoring and analysis of key metrics will ensure the sustained success of the hotel.</a:t>
            </a:r>
          </a:p>
        </p:txBody>
      </p:sp>
    </p:spTree>
    <p:extLst>
      <p:ext uri="{BB962C8B-B14F-4D97-AF65-F5344CB8AC3E}">
        <p14:creationId xmlns:p14="http://schemas.microsoft.com/office/powerpoint/2010/main" val="2538462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p:txBody>
          <a:bodyPr/>
          <a:lstStyle/>
          <a:p>
            <a:r>
              <a:rPr lang="en-US" dirty="0"/>
              <a:t>Thank</a:t>
            </a:r>
            <a:br>
              <a:rPr lang="en-US" dirty="0"/>
            </a:br>
            <a:r>
              <a:rPr lang="en-US" dirty="0"/>
              <a:t>You</a:t>
            </a:r>
          </a:p>
        </p:txBody>
      </p:sp>
      <p:sp>
        <p:nvSpPr>
          <p:cNvPr id="3" name="Text Placeholder 2">
            <a:extLst>
              <a:ext uri="{FF2B5EF4-FFF2-40B4-BE49-F238E27FC236}">
                <a16:creationId xmlns:a16="http://schemas.microsoft.com/office/drawing/2014/main" id="{33FB47C1-128E-60DF-5281-30C3EFCAB395}"/>
              </a:ext>
            </a:extLst>
          </p:cNvPr>
          <p:cNvSpPr>
            <a:spLocks noGrp="1"/>
          </p:cNvSpPr>
          <p:nvPr>
            <p:ph type="body" sz="quarter" idx="10"/>
          </p:nvPr>
        </p:nvSpPr>
        <p:spPr>
          <a:xfrm>
            <a:off x="3306784" y="3835564"/>
            <a:ext cx="6604132" cy="1837649"/>
          </a:xfrm>
        </p:spPr>
        <p:txBody>
          <a:bodyPr/>
          <a:lstStyle/>
          <a:p>
            <a:r>
              <a:rPr lang="en-US" sz="1800" dirty="0" err="1"/>
              <a:t>Sidhant</a:t>
            </a:r>
            <a:r>
              <a:rPr lang="en-US" sz="1800" dirty="0"/>
              <a:t> Singh Bisht</a:t>
            </a:r>
          </a:p>
          <a:p>
            <a:pPr lvl="1"/>
            <a:r>
              <a:rPr lang="en-US" sz="1800" dirty="0"/>
              <a:t>sidhantb310@gmail.com</a:t>
            </a:r>
          </a:p>
          <a:p>
            <a:pPr lvl="1"/>
            <a:r>
              <a:rPr lang="en-US" sz="1800" dirty="0" err="1"/>
              <a:t>Linkedin</a:t>
            </a:r>
            <a:r>
              <a:rPr lang="en-US" sz="1800" dirty="0"/>
              <a:t> </a:t>
            </a:r>
            <a:r>
              <a:rPr lang="en-IN" sz="1800" i="0" dirty="0">
                <a:solidFill>
                  <a:srgbClr val="C28D6D"/>
                </a:solidFill>
                <a:effectLst/>
                <a:hlinkClick r:id="rId2">
                  <a:extLst>
                    <a:ext uri="{A12FA001-AC4F-418D-AE19-62706E023703}">
                      <ahyp:hlinkClr xmlns:ahyp="http://schemas.microsoft.com/office/drawing/2018/hyperlinkcolor" val="tx"/>
                    </a:ext>
                  </a:extLst>
                </a:hlinkClick>
              </a:rPr>
              <a:t>linkedin.com/in/sidhant-bisht-5a4633195</a:t>
            </a:r>
            <a:endParaRPr lang="en-US" sz="1800" dirty="0">
              <a:solidFill>
                <a:srgbClr val="C28D6D"/>
              </a:solidFill>
            </a:endParaRPr>
          </a:p>
          <a:p>
            <a:r>
              <a:rPr lang="en-US" sz="1800" b="0" dirty="0"/>
              <a:t>Portfolio </a:t>
            </a:r>
            <a:r>
              <a:rPr lang="en-US" sz="1800" b="0" dirty="0">
                <a:solidFill>
                  <a:srgbClr val="C28D6D"/>
                </a:solidFill>
              </a:rPr>
              <a:t>https://www.novypro.com/profile_projects/sidhantbisht</a:t>
            </a:r>
          </a:p>
        </p:txBody>
      </p:sp>
    </p:spTree>
    <p:extLst>
      <p:ext uri="{BB962C8B-B14F-4D97-AF65-F5344CB8AC3E}">
        <p14:creationId xmlns:p14="http://schemas.microsoft.com/office/powerpoint/2010/main" val="22623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p:txBody>
          <a:bodyPr/>
          <a:lstStyle/>
          <a:p>
            <a:r>
              <a:rPr lang="en-US" dirty="0"/>
              <a:t>Table of CONTENT</a:t>
            </a:r>
            <a:br>
              <a:rPr lang="en-US" dirty="0"/>
            </a:br>
            <a:endParaRPr lang="en-US"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5513832" y="1399032"/>
            <a:ext cx="4754880" cy="4460994"/>
          </a:xfrm>
        </p:spPr>
        <p:txBody>
          <a:bodyPr/>
          <a:lstStyle/>
          <a:p>
            <a:r>
              <a:rPr lang="en-US" sz="2400" dirty="0"/>
              <a:t>About Project</a:t>
            </a:r>
          </a:p>
          <a:p>
            <a:r>
              <a:rPr lang="en-US" sz="2400" dirty="0"/>
              <a:t>Objective</a:t>
            </a:r>
          </a:p>
          <a:p>
            <a:r>
              <a:rPr lang="en-US" sz="2400" dirty="0"/>
              <a:t>Data Information</a:t>
            </a:r>
          </a:p>
          <a:p>
            <a:r>
              <a:rPr lang="en-US" sz="2400" dirty="0"/>
              <a:t>Data Model</a:t>
            </a:r>
          </a:p>
          <a:p>
            <a:r>
              <a:rPr lang="en-US" sz="2400" dirty="0"/>
              <a:t>Visualization</a:t>
            </a:r>
          </a:p>
          <a:p>
            <a:r>
              <a:rPr lang="en-US" sz="2400" dirty="0"/>
              <a:t>Key Insights</a:t>
            </a:r>
          </a:p>
          <a:p>
            <a:r>
              <a:rPr lang="en-US" sz="2400" dirty="0"/>
              <a:t>Recommendations</a:t>
            </a:r>
          </a:p>
          <a:p>
            <a:r>
              <a:rPr lang="en-US" sz="2400" dirty="0"/>
              <a:t>Conclusion</a:t>
            </a:r>
            <a:endParaRPr lang="en-US" sz="1800" dirty="0"/>
          </a:p>
        </p:txBody>
      </p:sp>
    </p:spTree>
    <p:extLst>
      <p:ext uri="{BB962C8B-B14F-4D97-AF65-F5344CB8AC3E}">
        <p14:creationId xmlns:p14="http://schemas.microsoft.com/office/powerpoint/2010/main" val="412239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About project</a:t>
            </a:r>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a:xfrm>
            <a:off x="649224" y="2971799"/>
            <a:ext cx="10795524" cy="2760407"/>
          </a:xfrm>
        </p:spPr>
        <p:txBody>
          <a:bodyPr/>
          <a:lstStyle/>
          <a:p>
            <a:r>
              <a:rPr lang="en-US" b="0" i="0" dirty="0">
                <a:effectLst/>
                <a:latin typeface="-apple-system"/>
              </a:rPr>
              <a:t>AtliQ Grands owns multiple five-star hotels across India. They have been in the hospitality industry for the past 20 years. Due to strategic moves from other competitors and ineffective decision-making in management, AtliQ Grands are losing its market share and revenue in the luxury/business hotels category. As a strategic move, the managing director of AtliQ Grands wanted to incorporate “Business and Data Intelligence” to regain their market share and revenue.</a:t>
            </a:r>
            <a:endParaRPr lang="en-PK" dirty="0"/>
          </a:p>
        </p:txBody>
      </p:sp>
    </p:spTree>
    <p:extLst>
      <p:ext uri="{BB962C8B-B14F-4D97-AF65-F5344CB8AC3E}">
        <p14:creationId xmlns:p14="http://schemas.microsoft.com/office/powerpoint/2010/main" val="39791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objective</a:t>
            </a:r>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a:xfrm>
            <a:off x="649224" y="2971799"/>
            <a:ext cx="10795524" cy="2760407"/>
          </a:xfrm>
        </p:spPr>
        <p:txBody>
          <a:bodyPr/>
          <a:lstStyle/>
          <a:p>
            <a:r>
              <a:rPr lang="en-US" b="0" i="0" dirty="0">
                <a:effectLst/>
                <a:latin typeface="-apple-system"/>
              </a:rPr>
              <a:t>As a Data Analyst, the objective was to create a comprehensive dashboard that would equip the revenue management team with valuable insights and actionable information. Throughout this journey, I collaborated closely with stakeholders, diligently understanding their specific needs and requirements.</a:t>
            </a:r>
            <a:endParaRPr lang="en-PK" dirty="0"/>
          </a:p>
        </p:txBody>
      </p:sp>
    </p:spTree>
    <p:extLst>
      <p:ext uri="{BB962C8B-B14F-4D97-AF65-F5344CB8AC3E}">
        <p14:creationId xmlns:p14="http://schemas.microsoft.com/office/powerpoint/2010/main" val="1483612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Data information</a:t>
            </a:r>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a:xfrm>
            <a:off x="649224" y="2684206"/>
            <a:ext cx="10795524" cy="3313471"/>
          </a:xfrm>
        </p:spPr>
        <p:txBody>
          <a:bodyPr/>
          <a:lstStyle/>
          <a:p>
            <a:pPr marL="342900" indent="-342900">
              <a:buFont typeface="Arial" panose="020B0604020202020204" pitchFamily="34" charset="0"/>
              <a:buChar char="•"/>
            </a:pPr>
            <a:r>
              <a:rPr lang="en-US" b="0" i="0" dirty="0">
                <a:solidFill>
                  <a:srgbClr val="242424"/>
                </a:solidFill>
                <a:effectLst/>
                <a:latin typeface="source-serif-pro"/>
              </a:rPr>
              <a:t>The dataset used for this analysis was collected from Code Basics’ website (Resume Project Challenge #1).</a:t>
            </a:r>
          </a:p>
          <a:p>
            <a:pPr marL="342900" indent="-342900">
              <a:buFont typeface="Arial" panose="020B0604020202020204" pitchFamily="34" charset="0"/>
              <a:buChar char="•"/>
            </a:pPr>
            <a:r>
              <a:rPr lang="en-US" b="0" i="0" dirty="0">
                <a:solidFill>
                  <a:srgbClr val="242424"/>
                </a:solidFill>
                <a:effectLst/>
                <a:latin typeface="source-serif-pro"/>
              </a:rPr>
              <a:t>The dataset comprises five CSV files, </a:t>
            </a:r>
            <a:r>
              <a:rPr lang="en-US" b="0" dirty="0">
                <a:solidFill>
                  <a:srgbClr val="242424"/>
                </a:solidFill>
                <a:latin typeface="source-serif-pro"/>
              </a:rPr>
              <a:t>2 </a:t>
            </a:r>
            <a:r>
              <a:rPr lang="en-US" b="0" i="0" dirty="0">
                <a:solidFill>
                  <a:srgbClr val="242424"/>
                </a:solidFill>
                <a:effectLst/>
                <a:latin typeface="source-serif-pro"/>
              </a:rPr>
              <a:t>dimension tables, and 2 fact tables. </a:t>
            </a:r>
            <a:endParaRPr lang="en-IN" b="0" i="0" dirty="0">
              <a:solidFill>
                <a:srgbClr val="242424"/>
              </a:solidFill>
              <a:effectLst/>
              <a:latin typeface="source-serif-pro"/>
            </a:endParaRPr>
          </a:p>
          <a:p>
            <a:pPr marL="1600200" lvl="2" indent="-457200">
              <a:buFont typeface="Wingdings" panose="05000000000000000000" pitchFamily="2" charset="2"/>
              <a:buChar char="Ø"/>
            </a:pPr>
            <a:r>
              <a:rPr lang="en-US" sz="1600" b="1" i="0" dirty="0">
                <a:solidFill>
                  <a:srgbClr val="242424"/>
                </a:solidFill>
                <a:effectLst/>
              </a:rPr>
              <a:t>dim_date</a:t>
            </a:r>
            <a:r>
              <a:rPr lang="en-US" sz="1600" b="0" i="0" dirty="0">
                <a:solidFill>
                  <a:srgbClr val="242424"/>
                </a:solidFill>
                <a:effectLst/>
              </a:rPr>
              <a:t> : data includes day type (weekend or weekday), month, and week number (W19 — W32)</a:t>
            </a:r>
          </a:p>
          <a:p>
            <a:pPr marL="1600200" lvl="2" indent="-457200">
              <a:buFont typeface="Wingdings" panose="05000000000000000000" pitchFamily="2" charset="2"/>
              <a:buChar char="Ø"/>
            </a:pPr>
            <a:r>
              <a:rPr lang="en-US" sz="1600" b="1" i="0" dirty="0">
                <a:solidFill>
                  <a:srgbClr val="242424"/>
                </a:solidFill>
                <a:effectLst/>
              </a:rPr>
              <a:t>dim_hotels </a:t>
            </a:r>
            <a:r>
              <a:rPr lang="en-US" sz="1600" b="0" i="0" dirty="0">
                <a:solidFill>
                  <a:srgbClr val="242424"/>
                </a:solidFill>
                <a:effectLst/>
              </a:rPr>
              <a:t>: Includes </a:t>
            </a:r>
            <a:r>
              <a:rPr lang="en-US" sz="1600" dirty="0">
                <a:solidFill>
                  <a:srgbClr val="242424"/>
                </a:solidFill>
              </a:rPr>
              <a:t>property id</a:t>
            </a:r>
            <a:r>
              <a:rPr lang="en-US" sz="1600" b="0" i="0" dirty="0">
                <a:solidFill>
                  <a:srgbClr val="242424"/>
                </a:solidFill>
                <a:effectLst/>
              </a:rPr>
              <a:t>, property name, category (luxury/business) and the city.</a:t>
            </a:r>
          </a:p>
          <a:p>
            <a:pPr marL="1600200" lvl="2" indent="-457200">
              <a:buFont typeface="Wingdings" panose="05000000000000000000" pitchFamily="2" charset="2"/>
              <a:buChar char="Ø"/>
            </a:pPr>
            <a:r>
              <a:rPr lang="en-US" sz="1600" b="1" i="0" dirty="0">
                <a:solidFill>
                  <a:srgbClr val="242424"/>
                </a:solidFill>
                <a:effectLst/>
              </a:rPr>
              <a:t>dim_rooms </a:t>
            </a:r>
            <a:r>
              <a:rPr lang="en-US" sz="1600" b="0" i="0" dirty="0">
                <a:solidFill>
                  <a:srgbClr val="242424"/>
                </a:solidFill>
                <a:effectLst/>
              </a:rPr>
              <a:t>: Includes room id and room class.</a:t>
            </a:r>
            <a:endParaRPr lang="en-US" sz="1600" dirty="0">
              <a:solidFill>
                <a:srgbClr val="242424"/>
              </a:solidFill>
            </a:endParaRPr>
          </a:p>
          <a:p>
            <a:pPr marL="1600200" lvl="2" indent="-457200">
              <a:buFont typeface="Wingdings" panose="05000000000000000000" pitchFamily="2" charset="2"/>
              <a:buChar char="Ø"/>
            </a:pPr>
            <a:r>
              <a:rPr lang="en-US" sz="1600" b="1" i="0" dirty="0">
                <a:solidFill>
                  <a:srgbClr val="242424"/>
                </a:solidFill>
                <a:effectLst/>
              </a:rPr>
              <a:t>fact_aggregated_bookings </a:t>
            </a:r>
            <a:r>
              <a:rPr lang="en-US" sz="1600" b="0" i="0" dirty="0">
                <a:solidFill>
                  <a:srgbClr val="242424"/>
                </a:solidFill>
                <a:effectLst/>
              </a:rPr>
              <a:t>: Stores information about bookings including booking dates, booking platforms, number of guests, revenue, check-in, and checkout dates.</a:t>
            </a:r>
            <a:endParaRPr lang="en-US" sz="1600" dirty="0">
              <a:solidFill>
                <a:srgbClr val="242424"/>
              </a:solidFill>
            </a:endParaRPr>
          </a:p>
          <a:p>
            <a:pPr marL="1600200" lvl="2" indent="-457200">
              <a:buFont typeface="Wingdings" panose="05000000000000000000" pitchFamily="2" charset="2"/>
              <a:buChar char="Ø"/>
            </a:pPr>
            <a:r>
              <a:rPr lang="en-US" sz="1600" b="1" i="0" dirty="0">
                <a:solidFill>
                  <a:srgbClr val="242424"/>
                </a:solidFill>
                <a:effectLst/>
              </a:rPr>
              <a:t>fact_bookings </a:t>
            </a:r>
            <a:r>
              <a:rPr lang="en-US" sz="1600" b="0" i="0" dirty="0">
                <a:solidFill>
                  <a:srgbClr val="242424"/>
                </a:solidFill>
                <a:effectLst/>
              </a:rPr>
              <a:t>: Includes successful bookings, hotel id, and capacity.</a:t>
            </a:r>
          </a:p>
        </p:txBody>
      </p:sp>
    </p:spTree>
    <p:extLst>
      <p:ext uri="{BB962C8B-B14F-4D97-AF65-F5344CB8AC3E}">
        <p14:creationId xmlns:p14="http://schemas.microsoft.com/office/powerpoint/2010/main" val="2900038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a:xfrm>
            <a:off x="82394" y="116021"/>
            <a:ext cx="10515600" cy="575321"/>
          </a:xfrm>
        </p:spPr>
        <p:txBody>
          <a:bodyPr/>
          <a:lstStyle/>
          <a:p>
            <a:r>
              <a:rPr lang="en-US" dirty="0"/>
              <a:t>Data Model</a:t>
            </a:r>
          </a:p>
        </p:txBody>
      </p:sp>
      <p:pic>
        <p:nvPicPr>
          <p:cNvPr id="9" name="Picture 8" descr="A screenshot of a computer">
            <a:extLst>
              <a:ext uri="{FF2B5EF4-FFF2-40B4-BE49-F238E27FC236}">
                <a16:creationId xmlns:a16="http://schemas.microsoft.com/office/drawing/2014/main" id="{8966458E-5D2A-D513-94A9-8ECFEB566ACD}"/>
              </a:ext>
            </a:extLst>
          </p:cNvPr>
          <p:cNvPicPr>
            <a:picLocks noGrp="1" noRot="1" noChangeAspect="1" noMove="1" noResize="1" noEditPoints="1" noAdjustHandles="1" noChangeArrowheads="1" noChangeShapeType="1" noCrop="1"/>
          </p:cNvPicPr>
          <p:nvPr/>
        </p:nvPicPr>
        <p:blipFill>
          <a:blip r:embed="rId3"/>
          <a:stretch>
            <a:fillRect/>
          </a:stretch>
        </p:blipFill>
        <p:spPr>
          <a:xfrm>
            <a:off x="0" y="691342"/>
            <a:ext cx="12192000" cy="6160745"/>
          </a:xfrm>
          <a:prstGeom prst="rect">
            <a:avLst/>
          </a:prstGeom>
        </p:spPr>
      </p:pic>
    </p:spTree>
    <p:extLst>
      <p:ext uri="{BB962C8B-B14F-4D97-AF65-F5344CB8AC3E}">
        <p14:creationId xmlns:p14="http://schemas.microsoft.com/office/powerpoint/2010/main" val="306387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04B01E-FF20-E014-8D87-536B5F566084}"/>
              </a:ext>
            </a:extLst>
          </p:cNvPr>
          <p:cNvPicPr>
            <a:picLocks noGrp="1" noRot="1" noChangeAspect="1" noMove="1" noResize="1" noEditPoints="1" noAdjustHandles="1" noChangeArrowheads="1" noChangeShapeType="1" noCrop="1"/>
          </p:cNvPicPr>
          <p:nvPr/>
        </p:nvPicPr>
        <p:blipFill>
          <a:blip r:embed="rId3"/>
          <a:stretch>
            <a:fillRect/>
          </a:stretch>
        </p:blipFill>
        <p:spPr>
          <a:xfrm>
            <a:off x="0" y="1"/>
            <a:ext cx="12192000" cy="6858000"/>
          </a:xfrm>
          <a:prstGeom prst="rect">
            <a:avLst/>
          </a:prstGeom>
        </p:spPr>
      </p:pic>
    </p:spTree>
    <p:extLst>
      <p:ext uri="{BB962C8B-B14F-4D97-AF65-F5344CB8AC3E}">
        <p14:creationId xmlns:p14="http://schemas.microsoft.com/office/powerpoint/2010/main" val="34278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00124B-465E-922B-5894-6D8B189FD0AA}"/>
              </a:ext>
            </a:extLst>
          </p:cNvPr>
          <p:cNvPicPr>
            <a:picLocks noGrp="1" noRot="1" noChangeAspect="1" noMove="1" noResize="1" noEditPoints="1" noAdjustHandles="1" noChangeArrowheads="1" noChangeShapeType="1" noCrop="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777879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title="This slide contains the following visuals: image ,textbox ,Average Daily Rate (ADR) by City ,Average Daily Rate (ADR) by Room Class ,Revenue by Room Class and Category ,barChart ,columnChart ,ADR ,RevPAR ,Realisation % ,DBRN ,DSRN ,DURN ,textbox ,slicer ,slicer ,slicer ,slicer ,slicer ,slicer ,Revenue ,pageNavigator ,slicer. Please refer to the notes on this slide for details">
            <a:hlinkClick r:id="rId3"/>
            <a:extLst>
              <a:ext uri="{FF2B5EF4-FFF2-40B4-BE49-F238E27FC236}">
                <a16:creationId xmlns:a16="http://schemas.microsoft.com/office/drawing/2014/main" id="{6C52F8BB-AB1B-15DA-D65C-D1E81E136DE8}"/>
              </a:ext>
            </a:extLst>
          </p:cNvPr>
          <p:cNvPicPr>
            <a:picLocks noGrp="1" noRot="1" noChangeAspect="1" noMove="1" noResize="1" noEditPoints="1" noAdjustHandles="1" noChangeArrowheads="1" noChangeShapeType="1" noCrop="1"/>
          </p:cNvPicPr>
          <p:nvPr/>
        </p:nvPicPr>
        <p:blipFill>
          <a:blip r:embed="rId4"/>
          <a:stretch>
            <a:fillRect/>
          </a:stretch>
        </p:blipFill>
        <p:spPr>
          <a:xfrm>
            <a:off x="0" y="0"/>
            <a:ext cx="12192000" cy="6858000"/>
          </a:xfrm>
          <a:prstGeom prst="rect">
            <a:avLst/>
          </a:prstGeom>
          <a:noFill/>
        </p:spPr>
      </p:pic>
    </p:spTree>
    <p:extLst>
      <p:ext uri="{BB962C8B-B14F-4D97-AF65-F5344CB8AC3E}">
        <p14:creationId xmlns:p14="http://schemas.microsoft.com/office/powerpoint/2010/main" val="264877954"/>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5B4CAA5-BE7A-46AB-97ED-63B24C46A3A8}">
  <ds:schemaRefs>
    <ds:schemaRef ds:uri="http://schemas.microsoft.com/sharepoint/v3/contenttype/forms"/>
  </ds:schemaRefs>
</ds:datastoreItem>
</file>

<file path=customXml/itemProps3.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817</Words>
  <Application>Microsoft Office PowerPoint</Application>
  <PresentationFormat>Widescreen</PresentationFormat>
  <Paragraphs>66</Paragraphs>
  <Slides>16</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-apple-system</vt:lpstr>
      <vt:lpstr>Arial</vt:lpstr>
      <vt:lpstr>Calibri</vt:lpstr>
      <vt:lpstr>Calibri Light</vt:lpstr>
      <vt:lpstr>source-serif-pro</vt:lpstr>
      <vt:lpstr>Wingdings</vt:lpstr>
      <vt:lpstr>Office Theme</vt:lpstr>
      <vt:lpstr>Custom Design</vt:lpstr>
      <vt:lpstr>AtliQ Hospitality Analysis</vt:lpstr>
      <vt:lpstr>Table of CONTENT </vt:lpstr>
      <vt:lpstr>About project</vt:lpstr>
      <vt:lpstr>objective</vt:lpstr>
      <vt:lpstr>Data information</vt:lpstr>
      <vt:lpstr>Data Model</vt:lpstr>
      <vt:lpstr>PowerPoint Presentation</vt:lpstr>
      <vt:lpstr>PowerPoint Presentation</vt:lpstr>
      <vt:lpstr>PowerPoint Presentation</vt:lpstr>
      <vt:lpstr>PowerPoint Presentation</vt:lpstr>
      <vt:lpstr>PowerPoint Presentation</vt:lpstr>
      <vt:lpstr>Key insights</vt:lpstr>
      <vt:lpstr>Key insights</vt:lpstr>
      <vt:lpstr>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2022-06-28T06:29:45Z</dcterms:created>
  <dcterms:modified xsi:type="dcterms:W3CDTF">2024-01-05T15:56:38Z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