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9"/>
  </p:notesMasterIdLst>
  <p:sldIdLst>
    <p:sldId id="269" r:id="rId2"/>
    <p:sldId id="281" r:id="rId3"/>
    <p:sldId id="270" r:id="rId4"/>
    <p:sldId id="282" r:id="rId5"/>
    <p:sldId id="278" r:id="rId6"/>
    <p:sldId id="277" r:id="rId7"/>
    <p:sldId id="286" r:id="rId8"/>
    <p:sldId id="287" r:id="rId9"/>
    <p:sldId id="288" r:id="rId10"/>
    <p:sldId id="290" r:id="rId11"/>
    <p:sldId id="289" r:id="rId12"/>
    <p:sldId id="28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2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3T10:52:56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21552 2331 0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3T10:52:56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21552 2331 0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3T10:52:56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21552 2331 0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3T10:52:56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21552 2331 0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3T10:52:56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21552 2331 0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43E5-F6AF-43CC-A938-AFF685ADAF2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0FB43-DB51-4A07-9216-9AC66F776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7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1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2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5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0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3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3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3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3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3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0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7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3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7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0FB43-DB51-4A07-9216-9AC66F77669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1/30/2024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redit card&#10;&#10;Description automatically generated">
            <a:extLst>
              <a:ext uri="{FF2B5EF4-FFF2-40B4-BE49-F238E27FC236}">
                <a16:creationId xmlns:a16="http://schemas.microsoft.com/office/drawing/2014/main" id="{D24BA010-3ED2-8651-E894-2752264E36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7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23F211-47ED-FCC3-8006-4659B003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87" y="1436492"/>
            <a:ext cx="4795934" cy="1325563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2"/>
                </a:solidFill>
                <a:effectLst/>
                <a:latin typeface="Söhne"/>
              </a:rPr>
              <a:t>Mitron Bank's Strategy Expansion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3396B-8FCC-7F7E-5147-3AC0A4C6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359"/>
            <a:ext cx="4513722" cy="1604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  <a:latin typeface="Söhne"/>
              </a:rPr>
              <a:t>Decoding</a:t>
            </a:r>
            <a:r>
              <a:rPr lang="en-US" sz="3200" b="0" i="0" dirty="0">
                <a:solidFill>
                  <a:schemeClr val="bg2"/>
                </a:solidFill>
                <a:effectLst/>
                <a:latin typeface="Söhne"/>
              </a:rPr>
              <a:t> Customer </a:t>
            </a:r>
            <a:r>
              <a:rPr lang="en-US" sz="3200" dirty="0">
                <a:solidFill>
                  <a:schemeClr val="bg2"/>
                </a:solidFill>
                <a:latin typeface="Söhne"/>
              </a:rPr>
              <a:t>Expenditure Trends</a:t>
            </a:r>
            <a:r>
              <a:rPr lang="en-US" sz="3200" b="0" i="0" dirty="0">
                <a:solidFill>
                  <a:schemeClr val="bg2"/>
                </a:solidFill>
                <a:effectLst/>
                <a:latin typeface="Söhne"/>
              </a:rPr>
              <a:t> and Market Dynamics through Data Insights</a:t>
            </a:r>
            <a:endParaRPr lang="en-IN" sz="32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F3D8D-2631-E233-6BE4-8E6E587539EE}"/>
              </a:ext>
            </a:extLst>
          </p:cNvPr>
          <p:cNvSpPr txBox="1"/>
          <p:nvPr/>
        </p:nvSpPr>
        <p:spPr>
          <a:xfrm>
            <a:off x="0" y="6150114"/>
            <a:ext cx="218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Sidhant Bisht</a:t>
            </a:r>
          </a:p>
        </p:txBody>
      </p:sp>
    </p:spTree>
    <p:extLst>
      <p:ext uri="{BB962C8B-B14F-4D97-AF65-F5344CB8AC3E}">
        <p14:creationId xmlns:p14="http://schemas.microsoft.com/office/powerpoint/2010/main" val="185346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14:cNvPr>
              <p14:cNvContentPartPr/>
              <p14:nvPr/>
            </p14:nvContentPartPr>
            <p14:xfrm>
              <a:off x="7758720" y="8391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9360" y="829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92993010-D0D4-E725-BC41-0499E3894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14:cNvPr>
              <p14:cNvContentPartPr/>
              <p14:nvPr/>
            </p14:nvContentPartPr>
            <p14:xfrm>
              <a:off x="7758720" y="8391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9360" y="829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F359B536-E6ED-F6E3-8BB9-2EA8156D9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redit card&#10;&#10;Description automatically generated">
            <a:extLst>
              <a:ext uri="{FF2B5EF4-FFF2-40B4-BE49-F238E27FC236}">
                <a16:creationId xmlns:a16="http://schemas.microsoft.com/office/drawing/2014/main" id="{D24BA010-3ED2-8651-E894-2752264E36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7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23F211-47ED-FCC3-8006-4659B003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87" y="1436492"/>
            <a:ext cx="4795934" cy="132556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bg2"/>
                </a:solidFill>
                <a:latin typeface="Söhne"/>
              </a:rPr>
              <a:t>Key Insights</a:t>
            </a:r>
            <a:endParaRPr lang="en-IN" b="1" u="sng" dirty="0">
              <a:solidFill>
                <a:schemeClr val="bg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3396B-8FCC-7F7E-5147-3AC0A4C6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87" y="3428359"/>
            <a:ext cx="4795934" cy="16049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Demographic Insights</a:t>
            </a:r>
          </a:p>
          <a:p>
            <a:r>
              <a:rPr lang="en-IN" dirty="0">
                <a:solidFill>
                  <a:schemeClr val="bg2"/>
                </a:solidFill>
              </a:rPr>
              <a:t>Expenditure Pattern</a:t>
            </a:r>
          </a:p>
          <a:p>
            <a:r>
              <a:rPr lang="en-IN" dirty="0">
                <a:solidFill>
                  <a:schemeClr val="bg2"/>
                </a:solidFill>
              </a:rPr>
              <a:t>Customer’s Income Utilization</a:t>
            </a:r>
          </a:p>
        </p:txBody>
      </p:sp>
    </p:spTree>
    <p:extLst>
      <p:ext uri="{BB962C8B-B14F-4D97-AF65-F5344CB8AC3E}">
        <p14:creationId xmlns:p14="http://schemas.microsoft.com/office/powerpoint/2010/main" val="84595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Demographic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97A59-7243-52D1-F488-57B136D7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09"/>
            <a:ext cx="10515600" cy="4040253"/>
          </a:xfrm>
        </p:spPr>
        <p:txBody>
          <a:bodyPr>
            <a:normAutofit/>
          </a:bodyPr>
          <a:lstStyle/>
          <a:p>
            <a:r>
              <a:rPr lang="en-US" sz="2000" dirty="0"/>
              <a:t>In Mitron Bank’s dataset, there are 4000 customers, 2597 are males &amp; 1403 are females.</a:t>
            </a:r>
          </a:p>
          <a:p>
            <a:r>
              <a:rPr lang="en-US" sz="2000" dirty="0"/>
              <a:t>The prime age group of 24-34 years old constitutes the highest customer count.</a:t>
            </a:r>
          </a:p>
          <a:p>
            <a:r>
              <a:rPr lang="en-US" sz="2000" dirty="0"/>
              <a:t>Mumbai has the highest no. of customers with 1078, followed by Chennai with 834 customers.</a:t>
            </a:r>
          </a:p>
          <a:p>
            <a:r>
              <a:rPr lang="en-US" sz="2000" dirty="0"/>
              <a:t>Salaried IT employees emerge as the most prominent potential customer segment.</a:t>
            </a:r>
          </a:p>
          <a:p>
            <a:r>
              <a:rPr lang="en-US" sz="2000" dirty="0"/>
              <a:t>In terms of expenditure, Mumbai has the highest customer spending, followed by Delhi NCR.</a:t>
            </a:r>
          </a:p>
          <a:p>
            <a:r>
              <a:rPr lang="en-US" sz="2000" dirty="0"/>
              <a:t>Most of the Customers make payment through Credit Card.</a:t>
            </a:r>
          </a:p>
          <a:p>
            <a:r>
              <a:rPr lang="en-US" sz="2000" dirty="0"/>
              <a:t>Mumbai based customer make highest payment through both Credit and Debit bank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Expenditure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97A59-7243-52D1-F488-57B136D7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09"/>
            <a:ext cx="10515600" cy="4040253"/>
          </a:xfrm>
        </p:spPr>
        <p:txBody>
          <a:bodyPr>
            <a:normAutofit/>
          </a:bodyPr>
          <a:lstStyle/>
          <a:p>
            <a:r>
              <a:rPr lang="en-US" sz="2000" dirty="0"/>
              <a:t>Male customers exhibit higher expenditures to their female counterparts. </a:t>
            </a:r>
          </a:p>
          <a:p>
            <a:r>
              <a:rPr lang="en-US" sz="2000" dirty="0"/>
              <a:t>Age group 25-34 emerges as the highest spender, followed by age group 35-45 as second.</a:t>
            </a:r>
          </a:p>
          <a:p>
            <a:r>
              <a:rPr lang="en-US" sz="2000" dirty="0"/>
              <a:t>Customer spends major portion of its income towards bills, groceries, and electronics.</a:t>
            </a:r>
          </a:p>
          <a:p>
            <a:r>
              <a:rPr lang="en-US" sz="2000" dirty="0"/>
              <a:t>Salaried IT employees stand out as the highest spenders in various categories, including bills, groceries, electronics, and health and wellness.</a:t>
            </a:r>
          </a:p>
          <a:p>
            <a:r>
              <a:rPr lang="en-US" sz="2000" dirty="0"/>
              <a:t>Align</a:t>
            </a:r>
            <a:r>
              <a:rPr lang="en-US" sz="2000" b="0" i="0" dirty="0">
                <a:effectLst/>
              </a:rPr>
              <a:t> credit card features with the months (August &amp; September) when customers spend the most to maximize customer engagement.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21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Customer’s Income Utilization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97A59-7243-52D1-F488-57B136D7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09"/>
            <a:ext cx="10515600" cy="40402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</a:t>
            </a:r>
            <a:r>
              <a:rPr lang="en-US" sz="2000" b="0" i="0" dirty="0">
                <a:effectLst/>
              </a:rPr>
              <a:t>igher the average income utilization rate %, the Customer is more likelihood to use credit cards.</a:t>
            </a:r>
          </a:p>
          <a:p>
            <a:r>
              <a:rPr lang="en-US" sz="2000" dirty="0"/>
              <a:t>Salaried IT employees has the highest average income per month among all others occupation.</a:t>
            </a:r>
          </a:p>
          <a:p>
            <a:r>
              <a:rPr lang="en-US" sz="2000" dirty="0"/>
              <a:t>Salaried IT employees has the highest average income utilization Rate 51%, followed by Freelancers with 46% as second.</a:t>
            </a:r>
          </a:p>
          <a:p>
            <a:r>
              <a:rPr lang="en-US" sz="2000" dirty="0"/>
              <a:t>Customer spends major portion of its income towards bills, groceries, electronics and Health &amp; Wellness.</a:t>
            </a:r>
          </a:p>
          <a:p>
            <a:r>
              <a:rPr lang="en-US" sz="2000" dirty="0"/>
              <a:t>Based on Occupation, Both Salaried IT employees &amp; Freelancers make major portion of Payment through credit card.</a:t>
            </a:r>
          </a:p>
          <a:p>
            <a:r>
              <a:rPr lang="en-US" sz="2000" b="0" i="0" dirty="0">
                <a:effectLst/>
              </a:rPr>
              <a:t>Align credit card features with peak spending months like August and September, which have the highest average income utilization rates, increasing the likelihood of customer engagement.</a:t>
            </a:r>
          </a:p>
          <a:p>
            <a:r>
              <a:rPr lang="en-US" sz="2000" dirty="0"/>
              <a:t>Mumbai has 51.43%</a:t>
            </a:r>
            <a:r>
              <a:rPr lang="en-US" sz="2000" b="0" i="0" dirty="0">
                <a:effectLst/>
              </a:rPr>
              <a:t> average income utilization rate, followed by Delhi NCR with 48.03% as second.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83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97A59-7243-52D1-F488-57B136D7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064"/>
            <a:ext cx="10515600" cy="4040253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/>
              <a:t>Focus marketing efforts on the 25-34 &amp; 35-45 age groups due to their high credit card usage based on Mumbai and Delhi NCR regions.</a:t>
            </a:r>
            <a:endParaRPr lang="en-IN" sz="1800" b="0" i="0" u="none" strike="noStrike" baseline="0" dirty="0"/>
          </a:p>
          <a:p>
            <a:r>
              <a:rPr lang="en-US" sz="1800" b="0" i="0" u="none" strike="noStrike" baseline="0" dirty="0"/>
              <a:t>Regularly update promotions and offers to align with evolving consumer behavior. </a:t>
            </a:r>
            <a:endParaRPr lang="en-IN" sz="1800" b="0" i="0" u="none" strike="noStrike" baseline="0" dirty="0"/>
          </a:p>
          <a:p>
            <a:r>
              <a:rPr lang="en-US" sz="1800" b="0" i="0" u="none" strike="noStrike" baseline="0" dirty="0"/>
              <a:t>Explore partnerships or introduce specialized rewards or discounts to boost spending in </a:t>
            </a:r>
            <a:r>
              <a:rPr lang="en-US" sz="1800" dirty="0"/>
              <a:t>bills, </a:t>
            </a:r>
            <a:r>
              <a:rPr lang="en-US" sz="1800" b="0" i="0" u="none" strike="noStrike" baseline="0" dirty="0"/>
              <a:t>groceries, electronics, food, health and travel categories to further enhance credit card usage.</a:t>
            </a:r>
            <a:endParaRPr lang="en-IN" sz="1800" b="0" i="0" u="none" strike="noStrike" baseline="0" dirty="0"/>
          </a:p>
          <a:p>
            <a:r>
              <a:rPr lang="en-US" sz="1800" dirty="0"/>
              <a:t>Craft</a:t>
            </a:r>
            <a:r>
              <a:rPr lang="en-US" sz="1800" b="0" i="0" u="none" strike="noStrike" baseline="0" dirty="0"/>
              <a:t> specialized (loyalty programs or perks) credit card offers for </a:t>
            </a:r>
            <a:r>
              <a:rPr lang="en-US" sz="1800" dirty="0"/>
              <a:t>Salaried IT employees &amp; </a:t>
            </a:r>
            <a:r>
              <a:rPr lang="en-US" sz="1800" b="0" i="0" u="none" strike="noStrike" baseline="0" dirty="0"/>
              <a:t>freelancers, considering their higher usage.</a:t>
            </a:r>
          </a:p>
          <a:p>
            <a:r>
              <a:rPr lang="en-US" sz="1800" b="0" i="0" u="none" strike="noStrike" baseline="0" dirty="0"/>
              <a:t>Introduce exclusive benefits for </a:t>
            </a:r>
            <a:r>
              <a:rPr lang="en-US" sz="1800" dirty="0"/>
              <a:t>Salaried other</a:t>
            </a:r>
            <a:r>
              <a:rPr lang="en-US" sz="1800" b="0" i="0" u="none" strike="noStrike" baseline="0" dirty="0"/>
              <a:t> employees and Business owners to increase their average income utilization.</a:t>
            </a:r>
          </a:p>
          <a:p>
            <a:r>
              <a:rPr lang="en-US" sz="1800" b="0" i="0" dirty="0">
                <a:effectLst/>
              </a:rPr>
              <a:t>Align credit card</a:t>
            </a:r>
            <a:r>
              <a:rPr lang="en-US" sz="1800" b="0" i="0" u="none" strike="noStrike" baseline="0" dirty="0"/>
              <a:t> </a:t>
            </a:r>
            <a:r>
              <a:rPr lang="en-US" sz="1800" b="0" i="0" dirty="0">
                <a:effectLst/>
              </a:rPr>
              <a:t>features with peak spending months like August and September.</a:t>
            </a:r>
            <a:r>
              <a:rPr lang="en-IN" sz="1800" dirty="0"/>
              <a:t> </a:t>
            </a:r>
            <a:endParaRPr lang="en-US" sz="1800" b="0" i="0" dirty="0">
              <a:effectLst/>
            </a:endParaRPr>
          </a:p>
          <a:p>
            <a:r>
              <a:rPr lang="en-US" sz="1800" b="0" i="0" u="none" strike="noStrike" baseline="0" dirty="0"/>
              <a:t>Plan Seasonal promotions around July &amp; October months to further </a:t>
            </a:r>
            <a:r>
              <a:rPr lang="en-IN" sz="1800" dirty="0"/>
              <a:t>maximize customer engagement.</a:t>
            </a:r>
            <a:endParaRPr lang="en-US" sz="1800" b="0" i="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58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redit card&#10;&#10;Description automatically generated">
            <a:extLst>
              <a:ext uri="{FF2B5EF4-FFF2-40B4-BE49-F238E27FC236}">
                <a16:creationId xmlns:a16="http://schemas.microsoft.com/office/drawing/2014/main" id="{D24BA010-3ED2-8651-E894-2752264E36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7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23F211-47ED-FCC3-8006-4659B003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87" y="2765577"/>
            <a:ext cx="4795934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F3D8D-2631-E233-6BE4-8E6E587539EE}"/>
              </a:ext>
            </a:extLst>
          </p:cNvPr>
          <p:cNvSpPr txBox="1"/>
          <p:nvPr/>
        </p:nvSpPr>
        <p:spPr>
          <a:xfrm>
            <a:off x="0" y="6150114"/>
            <a:ext cx="218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Sidhant Bisht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109F6-1426-7354-62A7-8304739C64CF}"/>
              </a:ext>
            </a:extLst>
          </p:cNvPr>
          <p:cNvSpPr txBox="1"/>
          <p:nvPr/>
        </p:nvSpPr>
        <p:spPr>
          <a:xfrm>
            <a:off x="6969211" y="259492"/>
            <a:ext cx="404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Contact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A8F43-11A9-4C3B-749F-CB7EC37A2219}"/>
              </a:ext>
            </a:extLst>
          </p:cNvPr>
          <p:cNvSpPr txBox="1"/>
          <p:nvPr/>
        </p:nvSpPr>
        <p:spPr>
          <a:xfrm>
            <a:off x="5941550" y="953334"/>
            <a:ext cx="609598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Dashboard: </a:t>
            </a:r>
            <a:r>
              <a:rPr lang="en-US" dirty="0"/>
              <a:t>https://www.novypro.com/project/mitron-banks-strategic-expansion </a:t>
            </a:r>
            <a:endParaRPr lang="en-IN" b="1" dirty="0"/>
          </a:p>
          <a:p>
            <a:endParaRPr lang="en-IN" sz="1050" b="1" dirty="0"/>
          </a:p>
          <a:p>
            <a:r>
              <a:rPr lang="en-IN" sz="2400" b="1" dirty="0"/>
              <a:t>Portfolio:</a:t>
            </a:r>
            <a:r>
              <a:rPr lang="en-US" sz="2400" b="1" dirty="0"/>
              <a:t> </a:t>
            </a:r>
            <a:r>
              <a:rPr lang="en-US" dirty="0"/>
              <a:t>https://www.novypro.com/profile_projects/sidhantbisht</a:t>
            </a:r>
          </a:p>
          <a:p>
            <a:endParaRPr lang="en-IN" sz="1050" b="1" dirty="0"/>
          </a:p>
          <a:p>
            <a:r>
              <a:rPr lang="en-IN" sz="2400" b="1" dirty="0" err="1"/>
              <a:t>Linkedin</a:t>
            </a:r>
            <a:r>
              <a:rPr lang="en-IN" sz="2400" b="1" dirty="0"/>
              <a:t>: </a:t>
            </a:r>
            <a:r>
              <a:rPr lang="en-IN" dirty="0"/>
              <a:t>https://www.linkedin.com/in/sidhant-bisht-5a4633195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50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redit card&#10;&#10;Description automatically generated">
            <a:extLst>
              <a:ext uri="{FF2B5EF4-FFF2-40B4-BE49-F238E27FC236}">
                <a16:creationId xmlns:a16="http://schemas.microsoft.com/office/drawing/2014/main" id="{D24BA010-3ED2-8651-E894-2752264E36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7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23F211-47ED-FCC3-8006-4659B003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8" y="1118508"/>
            <a:ext cx="4795934" cy="132556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Table of Content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9D649-4F5D-A87C-AF57-2615A7B23914}"/>
              </a:ext>
            </a:extLst>
          </p:cNvPr>
          <p:cNvSpPr txBox="1"/>
          <p:nvPr/>
        </p:nvSpPr>
        <p:spPr>
          <a:xfrm>
            <a:off x="1244896" y="2444071"/>
            <a:ext cx="3296038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Purpose of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Data Information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Data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Dashboard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Key Insights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49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8F3D61-A39E-F37E-3510-23605285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421" y="2211859"/>
            <a:ext cx="8699157" cy="22612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Mitron</a:t>
            </a:r>
            <a:r>
              <a:rPr lang="en-US" dirty="0"/>
              <a:t> Bank is a legacy financial institution headquartered in Hyderabad. They want to introduce a new line of credit cards, aiming to broaden its product offerings and reach in the financial market.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4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Purpose of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8F3D61-A39E-F37E-3510-23605285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702"/>
            <a:ext cx="10515600" cy="4012260"/>
          </a:xfrm>
        </p:spPr>
        <p:txBody>
          <a:bodyPr/>
          <a:lstStyle/>
          <a:p>
            <a:r>
              <a:rPr lang="en-US" dirty="0"/>
              <a:t>Broaden Mitron Bank’s product offerings and increase its reach in the financial market.</a:t>
            </a:r>
          </a:p>
          <a:p>
            <a:r>
              <a:rPr lang="en-US" dirty="0"/>
              <a:t>To understand Customer behaviors and its need.</a:t>
            </a:r>
          </a:p>
          <a:p>
            <a:r>
              <a:rPr lang="en-US" dirty="0"/>
              <a:t>To Identify High Value Customer Segments.</a:t>
            </a:r>
          </a:p>
          <a:p>
            <a:r>
              <a:rPr lang="en-US" dirty="0"/>
              <a:t>Utilize insights for informed decision-making, guiding the bank's strategy in the new credit card expansion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42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Data Information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EE46887-73F3-B032-87C9-58A7B865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73" y="2055364"/>
            <a:ext cx="3557466" cy="443751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8611CD9-CD92-BFFC-ED13-B20A1A99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33" y="2055364"/>
            <a:ext cx="3754816" cy="44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9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7EE5-5B2E-49B8-CD8D-BDB95026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4FD6C8-E41F-94CD-024F-4BA41C1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28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2"/>
                </a:solidFill>
              </a:rPr>
              <a:t>Data Model</a:t>
            </a:r>
          </a:p>
        </p:txBody>
      </p:sp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854AB4BB-7CAD-6CDC-057B-263330803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72" y="1969554"/>
            <a:ext cx="3158801" cy="4519515"/>
          </a:xfrm>
          <a:prstGeom prst="rect">
            <a:avLst/>
          </a:prstGeom>
        </p:spPr>
      </p:pic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88CAD2F0-5A8D-7E32-061D-BBBD7A62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27" y="1969554"/>
            <a:ext cx="5339151" cy="45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14:cNvPr>
              <p14:cNvContentPartPr/>
              <p14:nvPr/>
            </p14:nvContentPartPr>
            <p14:xfrm>
              <a:off x="7758720" y="8391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9360" y="829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DB903D8C-56D2-87F1-7E6B-E95CED525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14:cNvPr>
              <p14:cNvContentPartPr/>
              <p14:nvPr/>
            </p14:nvContentPartPr>
            <p14:xfrm>
              <a:off x="7758720" y="8391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9360" y="829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8EBD9C51-DE04-8FCF-0825-0B93EBD5D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14:cNvPr>
              <p14:cNvContentPartPr/>
              <p14:nvPr/>
            </p14:nvContentPartPr>
            <p14:xfrm>
              <a:off x="7758720" y="8391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CAA249-ABE1-1EB3-E485-7B632BDF3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9360" y="829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9BCA93AB-33B8-DCBB-EC50-66D0C4B05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222BCC-E02E-4337-91E1-9EAAA63D1FEE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1022</TotalTime>
  <Words>669</Words>
  <Application>Microsoft Office PowerPoint</Application>
  <PresentationFormat>Widescreen</PresentationFormat>
  <Paragraphs>79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Mitron Bank's Strategy Expansion</vt:lpstr>
      <vt:lpstr>Table of Content</vt:lpstr>
      <vt:lpstr>Introduction</vt:lpstr>
      <vt:lpstr>Purpose of Analysis</vt:lpstr>
      <vt:lpstr>Data Information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Demographic Insights</vt:lpstr>
      <vt:lpstr>Expenditure Pattern</vt:lpstr>
      <vt:lpstr>Customer’s Income Utilization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sidhant bisht</dc:creator>
  <cp:lastModifiedBy>Pratibha Bisht</cp:lastModifiedBy>
  <cp:revision>23</cp:revision>
  <dcterms:created xsi:type="dcterms:W3CDTF">2024-01-02T03:00:53Z</dcterms:created>
  <dcterms:modified xsi:type="dcterms:W3CDTF">2024-01-29T23:56:29Z</dcterms:modified>
</cp:coreProperties>
</file>