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71" r:id="rId4"/>
    <p:sldId id="272" r:id="rId5"/>
    <p:sldId id="273" r:id="rId6"/>
    <p:sldId id="264" r:id="rId7"/>
    <p:sldId id="274" r:id="rId8"/>
    <p:sldId id="260" r:id="rId9"/>
    <p:sldId id="275" r:id="rId10"/>
    <p:sldId id="276" r:id="rId11"/>
    <p:sldId id="277" r:id="rId12"/>
    <p:sldId id="278" r:id="rId13"/>
    <p:sldId id="267" r:id="rId14"/>
    <p:sldId id="261" r:id="rId15"/>
    <p:sldId id="279" r:id="rId16"/>
    <p:sldId id="282" r:id="rId17"/>
    <p:sldId id="268" r:id="rId18"/>
    <p:sldId id="280" r:id="rId19"/>
    <p:sldId id="281"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179F66-81CD-4359-934D-7990872B829E}">
          <p14:sldIdLst>
            <p14:sldId id="256"/>
            <p14:sldId id="265"/>
            <p14:sldId id="271"/>
            <p14:sldId id="272"/>
            <p14:sldId id="273"/>
            <p14:sldId id="264"/>
            <p14:sldId id="274"/>
            <p14:sldId id="260"/>
            <p14:sldId id="275"/>
            <p14:sldId id="276"/>
            <p14:sldId id="277"/>
            <p14:sldId id="278"/>
            <p14:sldId id="267"/>
            <p14:sldId id="261"/>
          </p14:sldIdLst>
        </p14:section>
        <p14:section name="Untitled Section" id="{19648176-89AF-49A5-90DD-C72405131812}">
          <p14:sldIdLst>
            <p14:sldId id="279"/>
            <p14:sldId id="282"/>
            <p14:sldId id="268"/>
            <p14:sldId id="280"/>
            <p14:sldId id="281"/>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p:cViewPr varScale="1">
        <p:scale>
          <a:sx n="81" d="100"/>
          <a:sy n="81" d="100"/>
        </p:scale>
        <p:origin x="1507"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0E1437-3DF0-482F-897A-904CFF8B00D2}"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A162DDBF-5C14-4B78-8007-925173F70B83}">
      <dgm:prSet/>
      <dgm:spPr/>
      <dgm:t>
        <a:bodyPr/>
        <a:lstStyle/>
        <a:p>
          <a:r>
            <a:rPr lang="en-US" dirty="0"/>
            <a:t>Company Introduction</a:t>
          </a:r>
        </a:p>
      </dgm:t>
    </dgm:pt>
    <dgm:pt modelId="{E0831D50-DEFA-42B6-A9B9-98F186098D4F}" type="parTrans" cxnId="{D8AD146C-511D-4EAF-8313-4471370621F8}">
      <dgm:prSet/>
      <dgm:spPr/>
      <dgm:t>
        <a:bodyPr/>
        <a:lstStyle/>
        <a:p>
          <a:endParaRPr lang="en-US"/>
        </a:p>
      </dgm:t>
    </dgm:pt>
    <dgm:pt modelId="{E703AFA9-B58C-4F18-8FD1-49BF64BED0F5}" type="sibTrans" cxnId="{D8AD146C-511D-4EAF-8313-4471370621F8}">
      <dgm:prSet/>
      <dgm:spPr/>
      <dgm:t>
        <a:bodyPr/>
        <a:lstStyle/>
        <a:p>
          <a:pPr>
            <a:lnSpc>
              <a:spcPct val="100000"/>
            </a:lnSpc>
          </a:pPr>
          <a:endParaRPr lang="en-US"/>
        </a:p>
      </dgm:t>
    </dgm:pt>
    <dgm:pt modelId="{0958A0A3-D8B8-430D-929D-D38048EC10E4}">
      <dgm:prSet/>
      <dgm:spPr/>
      <dgm:t>
        <a:bodyPr/>
        <a:lstStyle/>
        <a:p>
          <a:r>
            <a:rPr lang="en-US"/>
            <a:t>Problem Background</a:t>
          </a:r>
        </a:p>
      </dgm:t>
    </dgm:pt>
    <dgm:pt modelId="{E2B53A75-AF8F-48E0-9340-DB186244DB22}" type="parTrans" cxnId="{BF0B8A8D-85A2-4EF2-BB3A-880D5FD4B91C}">
      <dgm:prSet/>
      <dgm:spPr/>
      <dgm:t>
        <a:bodyPr/>
        <a:lstStyle/>
        <a:p>
          <a:endParaRPr lang="en-US"/>
        </a:p>
      </dgm:t>
    </dgm:pt>
    <dgm:pt modelId="{BFC16398-D8AE-4873-A058-67BD93A90844}" type="sibTrans" cxnId="{BF0B8A8D-85A2-4EF2-BB3A-880D5FD4B91C}">
      <dgm:prSet/>
      <dgm:spPr/>
      <dgm:t>
        <a:bodyPr/>
        <a:lstStyle/>
        <a:p>
          <a:pPr>
            <a:lnSpc>
              <a:spcPct val="100000"/>
            </a:lnSpc>
          </a:pPr>
          <a:endParaRPr lang="en-US"/>
        </a:p>
      </dgm:t>
    </dgm:pt>
    <dgm:pt modelId="{6DEA5296-C863-4E6D-BC39-48102776A61E}">
      <dgm:prSet/>
      <dgm:spPr/>
      <dgm:t>
        <a:bodyPr/>
        <a:lstStyle/>
        <a:p>
          <a:r>
            <a:rPr lang="en-US"/>
            <a:t>IAP Project</a:t>
          </a:r>
        </a:p>
      </dgm:t>
    </dgm:pt>
    <dgm:pt modelId="{A85249AA-121C-4681-9225-63A1E611C4F5}" type="parTrans" cxnId="{5EE5D2F0-5800-4DD9-A220-17446AF9D3B5}">
      <dgm:prSet/>
      <dgm:spPr/>
      <dgm:t>
        <a:bodyPr/>
        <a:lstStyle/>
        <a:p>
          <a:endParaRPr lang="en-US"/>
        </a:p>
      </dgm:t>
    </dgm:pt>
    <dgm:pt modelId="{89312EB2-0B62-4F86-A2CE-42B3D9BD78AA}" type="sibTrans" cxnId="{5EE5D2F0-5800-4DD9-A220-17446AF9D3B5}">
      <dgm:prSet/>
      <dgm:spPr/>
      <dgm:t>
        <a:bodyPr/>
        <a:lstStyle/>
        <a:p>
          <a:pPr>
            <a:lnSpc>
              <a:spcPct val="100000"/>
            </a:lnSpc>
          </a:pPr>
          <a:endParaRPr lang="en-US"/>
        </a:p>
      </dgm:t>
    </dgm:pt>
    <dgm:pt modelId="{2B1BB8BE-A965-4BE7-AD70-33C9123D1DF7}">
      <dgm:prSet/>
      <dgm:spPr/>
      <dgm:t>
        <a:bodyPr/>
        <a:lstStyle/>
        <a:p>
          <a:r>
            <a:rPr lang="en-US"/>
            <a:t>Solution &amp; Design</a:t>
          </a:r>
        </a:p>
      </dgm:t>
    </dgm:pt>
    <dgm:pt modelId="{ACA6F3AD-80D0-420D-8646-0DBBB4BAC75A}" type="parTrans" cxnId="{A7735815-9292-41B4-A359-9F703D87C968}">
      <dgm:prSet/>
      <dgm:spPr/>
      <dgm:t>
        <a:bodyPr/>
        <a:lstStyle/>
        <a:p>
          <a:endParaRPr lang="en-US"/>
        </a:p>
      </dgm:t>
    </dgm:pt>
    <dgm:pt modelId="{4A581520-E5BA-44E0-9BDB-D3164341C9FE}" type="sibTrans" cxnId="{A7735815-9292-41B4-A359-9F703D87C968}">
      <dgm:prSet/>
      <dgm:spPr/>
      <dgm:t>
        <a:bodyPr/>
        <a:lstStyle/>
        <a:p>
          <a:pPr>
            <a:lnSpc>
              <a:spcPct val="100000"/>
            </a:lnSpc>
          </a:pPr>
          <a:endParaRPr lang="en-US"/>
        </a:p>
      </dgm:t>
    </dgm:pt>
    <dgm:pt modelId="{CB8F068A-85BE-4C7B-BABB-B8AE89FF0E5F}">
      <dgm:prSet/>
      <dgm:spPr/>
      <dgm:t>
        <a:bodyPr/>
        <a:lstStyle/>
        <a:p>
          <a:r>
            <a:rPr lang="en-US"/>
            <a:t>Implementation</a:t>
          </a:r>
        </a:p>
      </dgm:t>
    </dgm:pt>
    <dgm:pt modelId="{A672FD5B-DFB7-4EB7-AADB-2EB29500A7C9}" type="parTrans" cxnId="{3853A42C-434C-4850-9988-FDC286A0D8A1}">
      <dgm:prSet/>
      <dgm:spPr/>
      <dgm:t>
        <a:bodyPr/>
        <a:lstStyle/>
        <a:p>
          <a:endParaRPr lang="en-US"/>
        </a:p>
      </dgm:t>
    </dgm:pt>
    <dgm:pt modelId="{C9ABD912-1DA7-499F-86BD-BF9BC0568636}" type="sibTrans" cxnId="{3853A42C-434C-4850-9988-FDC286A0D8A1}">
      <dgm:prSet/>
      <dgm:spPr/>
      <dgm:t>
        <a:bodyPr/>
        <a:lstStyle/>
        <a:p>
          <a:pPr>
            <a:lnSpc>
              <a:spcPct val="100000"/>
            </a:lnSpc>
          </a:pPr>
          <a:endParaRPr lang="en-US"/>
        </a:p>
      </dgm:t>
    </dgm:pt>
    <dgm:pt modelId="{794F404B-EDA4-4C32-A595-25EE64C0ABC5}">
      <dgm:prSet/>
      <dgm:spPr/>
      <dgm:t>
        <a:bodyPr/>
        <a:lstStyle/>
        <a:p>
          <a:r>
            <a:rPr lang="en-US"/>
            <a:t>Performance &amp; Validation</a:t>
          </a:r>
        </a:p>
      </dgm:t>
    </dgm:pt>
    <dgm:pt modelId="{1206BE68-57B6-4405-A841-62F75B503C0C}" type="parTrans" cxnId="{35FA12A7-37DA-4D41-B8BE-59C14AB5D55B}">
      <dgm:prSet/>
      <dgm:spPr/>
      <dgm:t>
        <a:bodyPr/>
        <a:lstStyle/>
        <a:p>
          <a:endParaRPr lang="en-US"/>
        </a:p>
      </dgm:t>
    </dgm:pt>
    <dgm:pt modelId="{717C15A7-4352-407E-B5DF-DA246C5C6ED2}" type="sibTrans" cxnId="{35FA12A7-37DA-4D41-B8BE-59C14AB5D55B}">
      <dgm:prSet/>
      <dgm:spPr/>
      <dgm:t>
        <a:bodyPr/>
        <a:lstStyle/>
        <a:p>
          <a:pPr>
            <a:lnSpc>
              <a:spcPct val="100000"/>
            </a:lnSpc>
          </a:pPr>
          <a:endParaRPr lang="en-US"/>
        </a:p>
      </dgm:t>
    </dgm:pt>
    <dgm:pt modelId="{C2436F67-2A34-4619-A723-021BB9CF07AF}">
      <dgm:prSet/>
      <dgm:spPr/>
      <dgm:t>
        <a:bodyPr/>
        <a:lstStyle/>
        <a:p>
          <a:r>
            <a:rPr lang="en-US" dirty="0"/>
            <a:t>Findings &amp; Recommendation</a:t>
          </a:r>
        </a:p>
      </dgm:t>
    </dgm:pt>
    <dgm:pt modelId="{88826EEB-ED6D-42AE-825B-09F9A97EF671}" type="parTrans" cxnId="{315F7C60-6F09-4F01-8135-636161C78AD9}">
      <dgm:prSet/>
      <dgm:spPr/>
      <dgm:t>
        <a:bodyPr/>
        <a:lstStyle/>
        <a:p>
          <a:endParaRPr lang="en-US"/>
        </a:p>
      </dgm:t>
    </dgm:pt>
    <dgm:pt modelId="{306C043E-B1B6-4272-9B05-C4D3FD7A4E76}" type="sibTrans" cxnId="{315F7C60-6F09-4F01-8135-636161C78AD9}">
      <dgm:prSet/>
      <dgm:spPr/>
      <dgm:t>
        <a:bodyPr/>
        <a:lstStyle/>
        <a:p>
          <a:endParaRPr lang="en-US"/>
        </a:p>
      </dgm:t>
    </dgm:pt>
    <dgm:pt modelId="{B4E8B618-206C-4FC8-AF57-5807B8EE2EA9}" type="pres">
      <dgm:prSet presAssocID="{A20E1437-3DF0-482F-897A-904CFF8B00D2}" presName="root" presStyleCnt="0">
        <dgm:presLayoutVars>
          <dgm:dir/>
          <dgm:resizeHandles val="exact"/>
        </dgm:presLayoutVars>
      </dgm:prSet>
      <dgm:spPr/>
    </dgm:pt>
    <dgm:pt modelId="{91559FF9-FB7A-467E-BE91-4C874D3DD581}" type="pres">
      <dgm:prSet presAssocID="{A162DDBF-5C14-4B78-8007-925173F70B83}" presName="compNode" presStyleCnt="0"/>
      <dgm:spPr/>
    </dgm:pt>
    <dgm:pt modelId="{944A8077-A27A-4567-B60B-13DEAFC40098}" type="pres">
      <dgm:prSet presAssocID="{A162DDBF-5C14-4B78-8007-925173F70B83}" presName="bgRect" presStyleLbl="bgShp" presStyleIdx="0" presStyleCnt="7"/>
      <dgm:spPr/>
    </dgm:pt>
    <dgm:pt modelId="{449DB3A4-9A30-46D7-9C29-DC69E7C267C6}" type="pres">
      <dgm:prSet presAssocID="{A162DDBF-5C14-4B78-8007-925173F70B8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ilding"/>
        </a:ext>
      </dgm:extLst>
    </dgm:pt>
    <dgm:pt modelId="{C866F371-A8BF-425C-BBCE-159C0093E379}" type="pres">
      <dgm:prSet presAssocID="{A162DDBF-5C14-4B78-8007-925173F70B83}" presName="spaceRect" presStyleCnt="0"/>
      <dgm:spPr/>
    </dgm:pt>
    <dgm:pt modelId="{576C8FC1-9DAC-4518-9CA8-22D31EBF2949}" type="pres">
      <dgm:prSet presAssocID="{A162DDBF-5C14-4B78-8007-925173F70B83}" presName="parTx" presStyleLbl="revTx" presStyleIdx="0" presStyleCnt="7">
        <dgm:presLayoutVars>
          <dgm:chMax val="0"/>
          <dgm:chPref val="0"/>
        </dgm:presLayoutVars>
      </dgm:prSet>
      <dgm:spPr/>
    </dgm:pt>
    <dgm:pt modelId="{B2C2837B-8B94-4112-A2CB-AC00369A9F61}" type="pres">
      <dgm:prSet presAssocID="{E703AFA9-B58C-4F18-8FD1-49BF64BED0F5}" presName="sibTrans" presStyleCnt="0"/>
      <dgm:spPr/>
    </dgm:pt>
    <dgm:pt modelId="{FCEC62D3-6B18-4E48-BD14-57279C5EF2D7}" type="pres">
      <dgm:prSet presAssocID="{0958A0A3-D8B8-430D-929D-D38048EC10E4}" presName="compNode" presStyleCnt="0"/>
      <dgm:spPr/>
    </dgm:pt>
    <dgm:pt modelId="{A88973C9-5F08-4FDC-96AE-30404D4550A1}" type="pres">
      <dgm:prSet presAssocID="{0958A0A3-D8B8-430D-929D-D38048EC10E4}" presName="bgRect" presStyleLbl="bgShp" presStyleIdx="1" presStyleCnt="7"/>
      <dgm:spPr/>
    </dgm:pt>
    <dgm:pt modelId="{A9204A94-20B0-4AAB-AE93-7DE683328382}" type="pres">
      <dgm:prSet presAssocID="{0958A0A3-D8B8-430D-929D-D38048EC10E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DDBD4B04-9BE3-4D9B-94E9-BD03A7AB51D7}" type="pres">
      <dgm:prSet presAssocID="{0958A0A3-D8B8-430D-929D-D38048EC10E4}" presName="spaceRect" presStyleCnt="0"/>
      <dgm:spPr/>
    </dgm:pt>
    <dgm:pt modelId="{92848AD2-9B3A-4110-8DAF-BD147CC2ABA1}" type="pres">
      <dgm:prSet presAssocID="{0958A0A3-D8B8-430D-929D-D38048EC10E4}" presName="parTx" presStyleLbl="revTx" presStyleIdx="1" presStyleCnt="7">
        <dgm:presLayoutVars>
          <dgm:chMax val="0"/>
          <dgm:chPref val="0"/>
        </dgm:presLayoutVars>
      </dgm:prSet>
      <dgm:spPr/>
    </dgm:pt>
    <dgm:pt modelId="{E18AD754-FE61-469E-BF5F-B6A05FEA069D}" type="pres">
      <dgm:prSet presAssocID="{BFC16398-D8AE-4873-A058-67BD93A90844}" presName="sibTrans" presStyleCnt="0"/>
      <dgm:spPr/>
    </dgm:pt>
    <dgm:pt modelId="{12D1FEFB-56BF-45B7-A800-9877040103A5}" type="pres">
      <dgm:prSet presAssocID="{6DEA5296-C863-4E6D-BC39-48102776A61E}" presName="compNode" presStyleCnt="0"/>
      <dgm:spPr/>
    </dgm:pt>
    <dgm:pt modelId="{7EB93F50-D8CA-4CBE-8632-57060C748546}" type="pres">
      <dgm:prSet presAssocID="{6DEA5296-C863-4E6D-BC39-48102776A61E}" presName="bgRect" presStyleLbl="bgShp" presStyleIdx="2" presStyleCnt="7"/>
      <dgm:spPr/>
    </dgm:pt>
    <dgm:pt modelId="{6D848225-A646-4D96-93FF-2956E0C63D95}" type="pres">
      <dgm:prSet presAssocID="{6DEA5296-C863-4E6D-BC39-48102776A61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05F1902A-E4A3-40B7-9C7D-87A98BAF910A}" type="pres">
      <dgm:prSet presAssocID="{6DEA5296-C863-4E6D-BC39-48102776A61E}" presName="spaceRect" presStyleCnt="0"/>
      <dgm:spPr/>
    </dgm:pt>
    <dgm:pt modelId="{E42053C2-C07B-4CAF-B524-D52D8A2C18CB}" type="pres">
      <dgm:prSet presAssocID="{6DEA5296-C863-4E6D-BC39-48102776A61E}" presName="parTx" presStyleLbl="revTx" presStyleIdx="2" presStyleCnt="7">
        <dgm:presLayoutVars>
          <dgm:chMax val="0"/>
          <dgm:chPref val="0"/>
        </dgm:presLayoutVars>
      </dgm:prSet>
      <dgm:spPr/>
    </dgm:pt>
    <dgm:pt modelId="{CE4F37C8-29F4-4425-A51C-3210CBB4A626}" type="pres">
      <dgm:prSet presAssocID="{89312EB2-0B62-4F86-A2CE-42B3D9BD78AA}" presName="sibTrans" presStyleCnt="0"/>
      <dgm:spPr/>
    </dgm:pt>
    <dgm:pt modelId="{A4914681-A9E4-4060-8782-D00B1DF9A5C4}" type="pres">
      <dgm:prSet presAssocID="{2B1BB8BE-A965-4BE7-AD70-33C9123D1DF7}" presName="compNode" presStyleCnt="0"/>
      <dgm:spPr/>
    </dgm:pt>
    <dgm:pt modelId="{A57E4DB8-9D1A-428F-BD5B-7463E33249CE}" type="pres">
      <dgm:prSet presAssocID="{2B1BB8BE-A965-4BE7-AD70-33C9123D1DF7}" presName="bgRect" presStyleLbl="bgShp" presStyleIdx="3" presStyleCnt="7"/>
      <dgm:spPr/>
    </dgm:pt>
    <dgm:pt modelId="{0AE578A5-A5BC-477C-BC6B-8620C55EB6A9}" type="pres">
      <dgm:prSet presAssocID="{2B1BB8BE-A965-4BE7-AD70-33C9123D1DF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6194A28B-E844-4EEA-A2F3-4A87044C0857}" type="pres">
      <dgm:prSet presAssocID="{2B1BB8BE-A965-4BE7-AD70-33C9123D1DF7}" presName="spaceRect" presStyleCnt="0"/>
      <dgm:spPr/>
    </dgm:pt>
    <dgm:pt modelId="{AB647E97-1F2D-4178-9BF8-58448D14B782}" type="pres">
      <dgm:prSet presAssocID="{2B1BB8BE-A965-4BE7-AD70-33C9123D1DF7}" presName="parTx" presStyleLbl="revTx" presStyleIdx="3" presStyleCnt="7">
        <dgm:presLayoutVars>
          <dgm:chMax val="0"/>
          <dgm:chPref val="0"/>
        </dgm:presLayoutVars>
      </dgm:prSet>
      <dgm:spPr/>
    </dgm:pt>
    <dgm:pt modelId="{40602E6A-F11C-43BE-9946-F55EBE9E7175}" type="pres">
      <dgm:prSet presAssocID="{4A581520-E5BA-44E0-9BDB-D3164341C9FE}" presName="sibTrans" presStyleCnt="0"/>
      <dgm:spPr/>
    </dgm:pt>
    <dgm:pt modelId="{17739460-57F5-4A6C-BA7B-88D15CAD587E}" type="pres">
      <dgm:prSet presAssocID="{CB8F068A-85BE-4C7B-BABB-B8AE89FF0E5F}" presName="compNode" presStyleCnt="0"/>
      <dgm:spPr/>
    </dgm:pt>
    <dgm:pt modelId="{285A84CC-4DB4-4F68-96E2-7D498D1AE94F}" type="pres">
      <dgm:prSet presAssocID="{CB8F068A-85BE-4C7B-BABB-B8AE89FF0E5F}" presName="bgRect" presStyleLbl="bgShp" presStyleIdx="4" presStyleCnt="7"/>
      <dgm:spPr/>
    </dgm:pt>
    <dgm:pt modelId="{A4380E74-6296-4475-83EC-DF697D3C500C}" type="pres">
      <dgm:prSet presAssocID="{CB8F068A-85BE-4C7B-BABB-B8AE89FF0E5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rrow Circle"/>
        </a:ext>
      </dgm:extLst>
    </dgm:pt>
    <dgm:pt modelId="{12C60073-5B59-4DD2-9F61-FD52388A02EF}" type="pres">
      <dgm:prSet presAssocID="{CB8F068A-85BE-4C7B-BABB-B8AE89FF0E5F}" presName="spaceRect" presStyleCnt="0"/>
      <dgm:spPr/>
    </dgm:pt>
    <dgm:pt modelId="{44AF96D3-794F-48E5-9F7E-526897410594}" type="pres">
      <dgm:prSet presAssocID="{CB8F068A-85BE-4C7B-BABB-B8AE89FF0E5F}" presName="parTx" presStyleLbl="revTx" presStyleIdx="4" presStyleCnt="7">
        <dgm:presLayoutVars>
          <dgm:chMax val="0"/>
          <dgm:chPref val="0"/>
        </dgm:presLayoutVars>
      </dgm:prSet>
      <dgm:spPr/>
    </dgm:pt>
    <dgm:pt modelId="{4FB3B9BC-179E-48EB-A62C-1B1FCA9D666F}" type="pres">
      <dgm:prSet presAssocID="{C9ABD912-1DA7-499F-86BD-BF9BC0568636}" presName="sibTrans" presStyleCnt="0"/>
      <dgm:spPr/>
    </dgm:pt>
    <dgm:pt modelId="{9FF465E2-B7F6-4FF2-A3E4-D5B54B509836}" type="pres">
      <dgm:prSet presAssocID="{794F404B-EDA4-4C32-A595-25EE64C0ABC5}" presName="compNode" presStyleCnt="0"/>
      <dgm:spPr/>
    </dgm:pt>
    <dgm:pt modelId="{7BEABBEB-8BB2-48F0-8610-08B3DBFD6DF3}" type="pres">
      <dgm:prSet presAssocID="{794F404B-EDA4-4C32-A595-25EE64C0ABC5}" presName="bgRect" presStyleLbl="bgShp" presStyleIdx="5" presStyleCnt="7"/>
      <dgm:spPr/>
    </dgm:pt>
    <dgm:pt modelId="{615DAF31-5303-4974-9826-96DB325FCFBD}" type="pres">
      <dgm:prSet presAssocID="{794F404B-EDA4-4C32-A595-25EE64C0ABC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A6C135AA-CCBF-4A36-855C-F84E8F1EFD13}" type="pres">
      <dgm:prSet presAssocID="{794F404B-EDA4-4C32-A595-25EE64C0ABC5}" presName="spaceRect" presStyleCnt="0"/>
      <dgm:spPr/>
    </dgm:pt>
    <dgm:pt modelId="{146844BF-EEBD-4F94-A366-328ACC85ACC3}" type="pres">
      <dgm:prSet presAssocID="{794F404B-EDA4-4C32-A595-25EE64C0ABC5}" presName="parTx" presStyleLbl="revTx" presStyleIdx="5" presStyleCnt="7">
        <dgm:presLayoutVars>
          <dgm:chMax val="0"/>
          <dgm:chPref val="0"/>
        </dgm:presLayoutVars>
      </dgm:prSet>
      <dgm:spPr/>
    </dgm:pt>
    <dgm:pt modelId="{CD269E31-08BB-4C52-BBD9-415DFD036736}" type="pres">
      <dgm:prSet presAssocID="{717C15A7-4352-407E-B5DF-DA246C5C6ED2}" presName="sibTrans" presStyleCnt="0"/>
      <dgm:spPr/>
    </dgm:pt>
    <dgm:pt modelId="{B79A9F92-873E-4826-8DCF-FC5D64E3B872}" type="pres">
      <dgm:prSet presAssocID="{C2436F67-2A34-4619-A723-021BB9CF07AF}" presName="compNode" presStyleCnt="0"/>
      <dgm:spPr/>
    </dgm:pt>
    <dgm:pt modelId="{5B6E1810-10E6-4CF4-9553-DAD6D2A49CF6}" type="pres">
      <dgm:prSet presAssocID="{C2436F67-2A34-4619-A723-021BB9CF07AF}" presName="bgRect" presStyleLbl="bgShp" presStyleIdx="6" presStyleCnt="7"/>
      <dgm:spPr/>
    </dgm:pt>
    <dgm:pt modelId="{081DC545-726D-48F8-B973-CCF0188C1178}" type="pres">
      <dgm:prSet presAssocID="{C2436F67-2A34-4619-A723-021BB9CF07A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atistics"/>
        </a:ext>
      </dgm:extLst>
    </dgm:pt>
    <dgm:pt modelId="{16C6BEFE-33E8-4DDB-8DCA-920312666EA9}" type="pres">
      <dgm:prSet presAssocID="{C2436F67-2A34-4619-A723-021BB9CF07AF}" presName="spaceRect" presStyleCnt="0"/>
      <dgm:spPr/>
    </dgm:pt>
    <dgm:pt modelId="{AFDD3901-046C-419B-BE4B-F4F7B835405B}" type="pres">
      <dgm:prSet presAssocID="{C2436F67-2A34-4619-A723-021BB9CF07AF}" presName="parTx" presStyleLbl="revTx" presStyleIdx="6" presStyleCnt="7">
        <dgm:presLayoutVars>
          <dgm:chMax val="0"/>
          <dgm:chPref val="0"/>
        </dgm:presLayoutVars>
      </dgm:prSet>
      <dgm:spPr/>
    </dgm:pt>
  </dgm:ptLst>
  <dgm:cxnLst>
    <dgm:cxn modelId="{5BF65611-1051-4892-B1F1-92EA0BEB97DF}" type="presOf" srcId="{0958A0A3-D8B8-430D-929D-D38048EC10E4}" destId="{92848AD2-9B3A-4110-8DAF-BD147CC2ABA1}" srcOrd="0" destOrd="0" presId="urn:microsoft.com/office/officeart/2018/2/layout/IconVerticalSolidList"/>
    <dgm:cxn modelId="{A7735815-9292-41B4-A359-9F703D87C968}" srcId="{A20E1437-3DF0-482F-897A-904CFF8B00D2}" destId="{2B1BB8BE-A965-4BE7-AD70-33C9123D1DF7}" srcOrd="3" destOrd="0" parTransId="{ACA6F3AD-80D0-420D-8646-0DBBB4BAC75A}" sibTransId="{4A581520-E5BA-44E0-9BDB-D3164341C9FE}"/>
    <dgm:cxn modelId="{A8FEBC1C-B312-4A85-AAF8-6A75C93BCA38}" type="presOf" srcId="{A162DDBF-5C14-4B78-8007-925173F70B83}" destId="{576C8FC1-9DAC-4518-9CA8-22D31EBF2949}" srcOrd="0" destOrd="0" presId="urn:microsoft.com/office/officeart/2018/2/layout/IconVerticalSolidList"/>
    <dgm:cxn modelId="{3853A42C-434C-4850-9988-FDC286A0D8A1}" srcId="{A20E1437-3DF0-482F-897A-904CFF8B00D2}" destId="{CB8F068A-85BE-4C7B-BABB-B8AE89FF0E5F}" srcOrd="4" destOrd="0" parTransId="{A672FD5B-DFB7-4EB7-AADB-2EB29500A7C9}" sibTransId="{C9ABD912-1DA7-499F-86BD-BF9BC0568636}"/>
    <dgm:cxn modelId="{F1A5FE30-0A93-4C35-8152-15AF5C1D3E58}" type="presOf" srcId="{C2436F67-2A34-4619-A723-021BB9CF07AF}" destId="{AFDD3901-046C-419B-BE4B-F4F7B835405B}" srcOrd="0" destOrd="0" presId="urn:microsoft.com/office/officeart/2018/2/layout/IconVerticalSolidList"/>
    <dgm:cxn modelId="{315F7C60-6F09-4F01-8135-636161C78AD9}" srcId="{A20E1437-3DF0-482F-897A-904CFF8B00D2}" destId="{C2436F67-2A34-4619-A723-021BB9CF07AF}" srcOrd="6" destOrd="0" parTransId="{88826EEB-ED6D-42AE-825B-09F9A97EF671}" sibTransId="{306C043E-B1B6-4272-9B05-C4D3FD7A4E76}"/>
    <dgm:cxn modelId="{D8AD146C-511D-4EAF-8313-4471370621F8}" srcId="{A20E1437-3DF0-482F-897A-904CFF8B00D2}" destId="{A162DDBF-5C14-4B78-8007-925173F70B83}" srcOrd="0" destOrd="0" parTransId="{E0831D50-DEFA-42B6-A9B9-98F186098D4F}" sibTransId="{E703AFA9-B58C-4F18-8FD1-49BF64BED0F5}"/>
    <dgm:cxn modelId="{7FC3AE5A-744A-4A55-B2EC-5BC54926DEA4}" type="presOf" srcId="{A20E1437-3DF0-482F-897A-904CFF8B00D2}" destId="{B4E8B618-206C-4FC8-AF57-5807B8EE2EA9}" srcOrd="0" destOrd="0" presId="urn:microsoft.com/office/officeart/2018/2/layout/IconVerticalSolidList"/>
    <dgm:cxn modelId="{06B59180-0C39-4F58-A104-7B72B49A48D9}" type="presOf" srcId="{CB8F068A-85BE-4C7B-BABB-B8AE89FF0E5F}" destId="{44AF96D3-794F-48E5-9F7E-526897410594}" srcOrd="0" destOrd="0" presId="urn:microsoft.com/office/officeart/2018/2/layout/IconVerticalSolidList"/>
    <dgm:cxn modelId="{BF0B8A8D-85A2-4EF2-BB3A-880D5FD4B91C}" srcId="{A20E1437-3DF0-482F-897A-904CFF8B00D2}" destId="{0958A0A3-D8B8-430D-929D-D38048EC10E4}" srcOrd="1" destOrd="0" parTransId="{E2B53A75-AF8F-48E0-9340-DB186244DB22}" sibTransId="{BFC16398-D8AE-4873-A058-67BD93A90844}"/>
    <dgm:cxn modelId="{35FA12A7-37DA-4D41-B8BE-59C14AB5D55B}" srcId="{A20E1437-3DF0-482F-897A-904CFF8B00D2}" destId="{794F404B-EDA4-4C32-A595-25EE64C0ABC5}" srcOrd="5" destOrd="0" parTransId="{1206BE68-57B6-4405-A841-62F75B503C0C}" sibTransId="{717C15A7-4352-407E-B5DF-DA246C5C6ED2}"/>
    <dgm:cxn modelId="{337B36B8-251A-4F7B-A972-EA6F97D9814C}" type="presOf" srcId="{6DEA5296-C863-4E6D-BC39-48102776A61E}" destId="{E42053C2-C07B-4CAF-B524-D52D8A2C18CB}" srcOrd="0" destOrd="0" presId="urn:microsoft.com/office/officeart/2018/2/layout/IconVerticalSolidList"/>
    <dgm:cxn modelId="{759A11CB-535A-4745-9F15-7E3CB4F21271}" type="presOf" srcId="{2B1BB8BE-A965-4BE7-AD70-33C9123D1DF7}" destId="{AB647E97-1F2D-4178-9BF8-58448D14B782}" srcOrd="0" destOrd="0" presId="urn:microsoft.com/office/officeart/2018/2/layout/IconVerticalSolidList"/>
    <dgm:cxn modelId="{2CFDF5E8-EB3A-41C4-B6B8-39E78754EBDE}" type="presOf" srcId="{794F404B-EDA4-4C32-A595-25EE64C0ABC5}" destId="{146844BF-EEBD-4F94-A366-328ACC85ACC3}" srcOrd="0" destOrd="0" presId="urn:microsoft.com/office/officeart/2018/2/layout/IconVerticalSolidList"/>
    <dgm:cxn modelId="{5EE5D2F0-5800-4DD9-A220-17446AF9D3B5}" srcId="{A20E1437-3DF0-482F-897A-904CFF8B00D2}" destId="{6DEA5296-C863-4E6D-BC39-48102776A61E}" srcOrd="2" destOrd="0" parTransId="{A85249AA-121C-4681-9225-63A1E611C4F5}" sibTransId="{89312EB2-0B62-4F86-A2CE-42B3D9BD78AA}"/>
    <dgm:cxn modelId="{5BD147CF-F4DD-4804-87B3-65528556E457}" type="presParOf" srcId="{B4E8B618-206C-4FC8-AF57-5807B8EE2EA9}" destId="{91559FF9-FB7A-467E-BE91-4C874D3DD581}" srcOrd="0" destOrd="0" presId="urn:microsoft.com/office/officeart/2018/2/layout/IconVerticalSolidList"/>
    <dgm:cxn modelId="{AFA7FF9C-2DB0-4D39-846A-BCD3A428C9D9}" type="presParOf" srcId="{91559FF9-FB7A-467E-BE91-4C874D3DD581}" destId="{944A8077-A27A-4567-B60B-13DEAFC40098}" srcOrd="0" destOrd="0" presId="urn:microsoft.com/office/officeart/2018/2/layout/IconVerticalSolidList"/>
    <dgm:cxn modelId="{ECC5BE86-6C0F-4C11-9D34-82A21D74A93F}" type="presParOf" srcId="{91559FF9-FB7A-467E-BE91-4C874D3DD581}" destId="{449DB3A4-9A30-46D7-9C29-DC69E7C267C6}" srcOrd="1" destOrd="0" presId="urn:microsoft.com/office/officeart/2018/2/layout/IconVerticalSolidList"/>
    <dgm:cxn modelId="{489576DB-695E-4A3E-91F3-6EF9411BD64D}" type="presParOf" srcId="{91559FF9-FB7A-467E-BE91-4C874D3DD581}" destId="{C866F371-A8BF-425C-BBCE-159C0093E379}" srcOrd="2" destOrd="0" presId="urn:microsoft.com/office/officeart/2018/2/layout/IconVerticalSolidList"/>
    <dgm:cxn modelId="{25E42503-AA6F-407F-A57E-C9D6AB4DDC6A}" type="presParOf" srcId="{91559FF9-FB7A-467E-BE91-4C874D3DD581}" destId="{576C8FC1-9DAC-4518-9CA8-22D31EBF2949}" srcOrd="3" destOrd="0" presId="urn:microsoft.com/office/officeart/2018/2/layout/IconVerticalSolidList"/>
    <dgm:cxn modelId="{2C1D6B7A-C0F0-4DDA-9985-51B1392CF448}" type="presParOf" srcId="{B4E8B618-206C-4FC8-AF57-5807B8EE2EA9}" destId="{B2C2837B-8B94-4112-A2CB-AC00369A9F61}" srcOrd="1" destOrd="0" presId="urn:microsoft.com/office/officeart/2018/2/layout/IconVerticalSolidList"/>
    <dgm:cxn modelId="{7FA52363-53A1-438D-926E-FA3DD73CC554}" type="presParOf" srcId="{B4E8B618-206C-4FC8-AF57-5807B8EE2EA9}" destId="{FCEC62D3-6B18-4E48-BD14-57279C5EF2D7}" srcOrd="2" destOrd="0" presId="urn:microsoft.com/office/officeart/2018/2/layout/IconVerticalSolidList"/>
    <dgm:cxn modelId="{CABC600D-7CB1-44BE-83D6-4B5B719D2ED0}" type="presParOf" srcId="{FCEC62D3-6B18-4E48-BD14-57279C5EF2D7}" destId="{A88973C9-5F08-4FDC-96AE-30404D4550A1}" srcOrd="0" destOrd="0" presId="urn:microsoft.com/office/officeart/2018/2/layout/IconVerticalSolidList"/>
    <dgm:cxn modelId="{696DCDBC-FFF3-4D5E-A262-1AB953ACF9AC}" type="presParOf" srcId="{FCEC62D3-6B18-4E48-BD14-57279C5EF2D7}" destId="{A9204A94-20B0-4AAB-AE93-7DE683328382}" srcOrd="1" destOrd="0" presId="urn:microsoft.com/office/officeart/2018/2/layout/IconVerticalSolidList"/>
    <dgm:cxn modelId="{0A080B4F-38BE-4D63-A088-A258D61CC402}" type="presParOf" srcId="{FCEC62D3-6B18-4E48-BD14-57279C5EF2D7}" destId="{DDBD4B04-9BE3-4D9B-94E9-BD03A7AB51D7}" srcOrd="2" destOrd="0" presId="urn:microsoft.com/office/officeart/2018/2/layout/IconVerticalSolidList"/>
    <dgm:cxn modelId="{BE1E7C11-E981-49EA-988E-60DC4A6FADDC}" type="presParOf" srcId="{FCEC62D3-6B18-4E48-BD14-57279C5EF2D7}" destId="{92848AD2-9B3A-4110-8DAF-BD147CC2ABA1}" srcOrd="3" destOrd="0" presId="urn:microsoft.com/office/officeart/2018/2/layout/IconVerticalSolidList"/>
    <dgm:cxn modelId="{89E484A1-D25A-4C0C-AFE6-27F927DAC953}" type="presParOf" srcId="{B4E8B618-206C-4FC8-AF57-5807B8EE2EA9}" destId="{E18AD754-FE61-469E-BF5F-B6A05FEA069D}" srcOrd="3" destOrd="0" presId="urn:microsoft.com/office/officeart/2018/2/layout/IconVerticalSolidList"/>
    <dgm:cxn modelId="{AF460AA4-836F-48EC-AACA-592128F54C02}" type="presParOf" srcId="{B4E8B618-206C-4FC8-AF57-5807B8EE2EA9}" destId="{12D1FEFB-56BF-45B7-A800-9877040103A5}" srcOrd="4" destOrd="0" presId="urn:microsoft.com/office/officeart/2018/2/layout/IconVerticalSolidList"/>
    <dgm:cxn modelId="{0C3A8618-CF42-4632-A81D-599BDE04339C}" type="presParOf" srcId="{12D1FEFB-56BF-45B7-A800-9877040103A5}" destId="{7EB93F50-D8CA-4CBE-8632-57060C748546}" srcOrd="0" destOrd="0" presId="urn:microsoft.com/office/officeart/2018/2/layout/IconVerticalSolidList"/>
    <dgm:cxn modelId="{3F59A78D-8396-4AE2-A49D-061BE619E793}" type="presParOf" srcId="{12D1FEFB-56BF-45B7-A800-9877040103A5}" destId="{6D848225-A646-4D96-93FF-2956E0C63D95}" srcOrd="1" destOrd="0" presId="urn:microsoft.com/office/officeart/2018/2/layout/IconVerticalSolidList"/>
    <dgm:cxn modelId="{4998FBFC-EE0F-4DD2-BDA1-0DC6F86D38B4}" type="presParOf" srcId="{12D1FEFB-56BF-45B7-A800-9877040103A5}" destId="{05F1902A-E4A3-40B7-9C7D-87A98BAF910A}" srcOrd="2" destOrd="0" presId="urn:microsoft.com/office/officeart/2018/2/layout/IconVerticalSolidList"/>
    <dgm:cxn modelId="{E1B55303-B223-49FD-9F06-0A28E8C5B797}" type="presParOf" srcId="{12D1FEFB-56BF-45B7-A800-9877040103A5}" destId="{E42053C2-C07B-4CAF-B524-D52D8A2C18CB}" srcOrd="3" destOrd="0" presId="urn:microsoft.com/office/officeart/2018/2/layout/IconVerticalSolidList"/>
    <dgm:cxn modelId="{236CA07A-6F0C-4193-A4F2-1014A82E3AF0}" type="presParOf" srcId="{B4E8B618-206C-4FC8-AF57-5807B8EE2EA9}" destId="{CE4F37C8-29F4-4425-A51C-3210CBB4A626}" srcOrd="5" destOrd="0" presId="urn:microsoft.com/office/officeart/2018/2/layout/IconVerticalSolidList"/>
    <dgm:cxn modelId="{CE89C443-1BC6-455B-A27D-A20DC5EFBA6E}" type="presParOf" srcId="{B4E8B618-206C-4FC8-AF57-5807B8EE2EA9}" destId="{A4914681-A9E4-4060-8782-D00B1DF9A5C4}" srcOrd="6" destOrd="0" presId="urn:microsoft.com/office/officeart/2018/2/layout/IconVerticalSolidList"/>
    <dgm:cxn modelId="{714BCD34-D924-441A-929B-0C8826797C40}" type="presParOf" srcId="{A4914681-A9E4-4060-8782-D00B1DF9A5C4}" destId="{A57E4DB8-9D1A-428F-BD5B-7463E33249CE}" srcOrd="0" destOrd="0" presId="urn:microsoft.com/office/officeart/2018/2/layout/IconVerticalSolidList"/>
    <dgm:cxn modelId="{B7725DBD-FA27-4865-A160-6DE739593101}" type="presParOf" srcId="{A4914681-A9E4-4060-8782-D00B1DF9A5C4}" destId="{0AE578A5-A5BC-477C-BC6B-8620C55EB6A9}" srcOrd="1" destOrd="0" presId="urn:microsoft.com/office/officeart/2018/2/layout/IconVerticalSolidList"/>
    <dgm:cxn modelId="{91EBF283-9929-44C3-9A48-734723C8B2CF}" type="presParOf" srcId="{A4914681-A9E4-4060-8782-D00B1DF9A5C4}" destId="{6194A28B-E844-4EEA-A2F3-4A87044C0857}" srcOrd="2" destOrd="0" presId="urn:microsoft.com/office/officeart/2018/2/layout/IconVerticalSolidList"/>
    <dgm:cxn modelId="{7C6C8A3D-D49D-407A-9E64-2686BDA16330}" type="presParOf" srcId="{A4914681-A9E4-4060-8782-D00B1DF9A5C4}" destId="{AB647E97-1F2D-4178-9BF8-58448D14B782}" srcOrd="3" destOrd="0" presId="urn:microsoft.com/office/officeart/2018/2/layout/IconVerticalSolidList"/>
    <dgm:cxn modelId="{3A214D36-4B87-4525-9F56-7FAA107E694D}" type="presParOf" srcId="{B4E8B618-206C-4FC8-AF57-5807B8EE2EA9}" destId="{40602E6A-F11C-43BE-9946-F55EBE9E7175}" srcOrd="7" destOrd="0" presId="urn:microsoft.com/office/officeart/2018/2/layout/IconVerticalSolidList"/>
    <dgm:cxn modelId="{D774F37A-5569-4DE9-9377-9AECAA584EE4}" type="presParOf" srcId="{B4E8B618-206C-4FC8-AF57-5807B8EE2EA9}" destId="{17739460-57F5-4A6C-BA7B-88D15CAD587E}" srcOrd="8" destOrd="0" presId="urn:microsoft.com/office/officeart/2018/2/layout/IconVerticalSolidList"/>
    <dgm:cxn modelId="{B761B229-B234-4C94-85D3-ED051CB51507}" type="presParOf" srcId="{17739460-57F5-4A6C-BA7B-88D15CAD587E}" destId="{285A84CC-4DB4-4F68-96E2-7D498D1AE94F}" srcOrd="0" destOrd="0" presId="urn:microsoft.com/office/officeart/2018/2/layout/IconVerticalSolidList"/>
    <dgm:cxn modelId="{26E89996-23BE-4DFD-A89E-236726DECD21}" type="presParOf" srcId="{17739460-57F5-4A6C-BA7B-88D15CAD587E}" destId="{A4380E74-6296-4475-83EC-DF697D3C500C}" srcOrd="1" destOrd="0" presId="urn:microsoft.com/office/officeart/2018/2/layout/IconVerticalSolidList"/>
    <dgm:cxn modelId="{D45BC1FE-A873-445E-B78F-B3E11BF64284}" type="presParOf" srcId="{17739460-57F5-4A6C-BA7B-88D15CAD587E}" destId="{12C60073-5B59-4DD2-9F61-FD52388A02EF}" srcOrd="2" destOrd="0" presId="urn:microsoft.com/office/officeart/2018/2/layout/IconVerticalSolidList"/>
    <dgm:cxn modelId="{10F21F99-944F-4F5F-9245-4F1A9987AEE1}" type="presParOf" srcId="{17739460-57F5-4A6C-BA7B-88D15CAD587E}" destId="{44AF96D3-794F-48E5-9F7E-526897410594}" srcOrd="3" destOrd="0" presId="urn:microsoft.com/office/officeart/2018/2/layout/IconVerticalSolidList"/>
    <dgm:cxn modelId="{487F76F8-6C1B-467A-805D-B8FA51FCCE86}" type="presParOf" srcId="{B4E8B618-206C-4FC8-AF57-5807B8EE2EA9}" destId="{4FB3B9BC-179E-48EB-A62C-1B1FCA9D666F}" srcOrd="9" destOrd="0" presId="urn:microsoft.com/office/officeart/2018/2/layout/IconVerticalSolidList"/>
    <dgm:cxn modelId="{31E38D42-737D-41F4-9E56-4714B6FF064A}" type="presParOf" srcId="{B4E8B618-206C-4FC8-AF57-5807B8EE2EA9}" destId="{9FF465E2-B7F6-4FF2-A3E4-D5B54B509836}" srcOrd="10" destOrd="0" presId="urn:microsoft.com/office/officeart/2018/2/layout/IconVerticalSolidList"/>
    <dgm:cxn modelId="{DCAD3E3F-17C8-4080-831D-8F2A6B530655}" type="presParOf" srcId="{9FF465E2-B7F6-4FF2-A3E4-D5B54B509836}" destId="{7BEABBEB-8BB2-48F0-8610-08B3DBFD6DF3}" srcOrd="0" destOrd="0" presId="urn:microsoft.com/office/officeart/2018/2/layout/IconVerticalSolidList"/>
    <dgm:cxn modelId="{F886DA85-C763-47EC-9D50-4CF5CC425C00}" type="presParOf" srcId="{9FF465E2-B7F6-4FF2-A3E4-D5B54B509836}" destId="{615DAF31-5303-4974-9826-96DB325FCFBD}" srcOrd="1" destOrd="0" presId="urn:microsoft.com/office/officeart/2018/2/layout/IconVerticalSolidList"/>
    <dgm:cxn modelId="{30929DF6-A7D1-496F-9EBD-94B3213E0A85}" type="presParOf" srcId="{9FF465E2-B7F6-4FF2-A3E4-D5B54B509836}" destId="{A6C135AA-CCBF-4A36-855C-F84E8F1EFD13}" srcOrd="2" destOrd="0" presId="urn:microsoft.com/office/officeart/2018/2/layout/IconVerticalSolidList"/>
    <dgm:cxn modelId="{DB9DF265-B35A-4ED3-86B2-466E6B9E2038}" type="presParOf" srcId="{9FF465E2-B7F6-4FF2-A3E4-D5B54B509836}" destId="{146844BF-EEBD-4F94-A366-328ACC85ACC3}" srcOrd="3" destOrd="0" presId="urn:microsoft.com/office/officeart/2018/2/layout/IconVerticalSolidList"/>
    <dgm:cxn modelId="{CFF740AC-E965-4FF5-AEA9-2CF0CE21C140}" type="presParOf" srcId="{B4E8B618-206C-4FC8-AF57-5807B8EE2EA9}" destId="{CD269E31-08BB-4C52-BBD9-415DFD036736}" srcOrd="11" destOrd="0" presId="urn:microsoft.com/office/officeart/2018/2/layout/IconVerticalSolidList"/>
    <dgm:cxn modelId="{5982E86D-BFC6-40B9-A06D-5E145AC6A8FC}" type="presParOf" srcId="{B4E8B618-206C-4FC8-AF57-5807B8EE2EA9}" destId="{B79A9F92-873E-4826-8DCF-FC5D64E3B872}" srcOrd="12" destOrd="0" presId="urn:microsoft.com/office/officeart/2018/2/layout/IconVerticalSolidList"/>
    <dgm:cxn modelId="{B1CDE2E3-32F6-47B4-B19B-23B0A27564B5}" type="presParOf" srcId="{B79A9F92-873E-4826-8DCF-FC5D64E3B872}" destId="{5B6E1810-10E6-4CF4-9553-DAD6D2A49CF6}" srcOrd="0" destOrd="0" presId="urn:microsoft.com/office/officeart/2018/2/layout/IconVerticalSolidList"/>
    <dgm:cxn modelId="{4114754B-4B1D-4143-92B6-6C0B0FAC3C52}" type="presParOf" srcId="{B79A9F92-873E-4826-8DCF-FC5D64E3B872}" destId="{081DC545-726D-48F8-B973-CCF0188C1178}" srcOrd="1" destOrd="0" presId="urn:microsoft.com/office/officeart/2018/2/layout/IconVerticalSolidList"/>
    <dgm:cxn modelId="{DB769B76-2AFF-4139-BB77-7548AECFD4DC}" type="presParOf" srcId="{B79A9F92-873E-4826-8DCF-FC5D64E3B872}" destId="{16C6BEFE-33E8-4DDB-8DCA-920312666EA9}" srcOrd="2" destOrd="0" presId="urn:microsoft.com/office/officeart/2018/2/layout/IconVerticalSolidList"/>
    <dgm:cxn modelId="{EA79161C-1281-4E7D-A5B2-4D7FBE1B6ACF}" type="presParOf" srcId="{B79A9F92-873E-4826-8DCF-FC5D64E3B872}" destId="{AFDD3901-046C-419B-BE4B-F4F7B83540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A8077-A27A-4567-B60B-13DEAFC40098}">
      <dsp:nvSpPr>
        <dsp:cNvPr id="0" name=""/>
        <dsp:cNvSpPr/>
      </dsp:nvSpPr>
      <dsp:spPr>
        <a:xfrm>
          <a:off x="0" y="371"/>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9DB3A4-9A30-46D7-9C29-DC69E7C267C6}">
      <dsp:nvSpPr>
        <dsp:cNvPr id="0" name=""/>
        <dsp:cNvSpPr/>
      </dsp:nvSpPr>
      <dsp:spPr>
        <a:xfrm>
          <a:off x="154872" y="115566"/>
          <a:ext cx="281587" cy="281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6C8FC1-9DAC-4518-9CA8-22D31EBF2949}">
      <dsp:nvSpPr>
        <dsp:cNvPr id="0" name=""/>
        <dsp:cNvSpPr/>
      </dsp:nvSpPr>
      <dsp:spPr>
        <a:xfrm>
          <a:off x="591332" y="371"/>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90000"/>
            </a:lnSpc>
            <a:spcBef>
              <a:spcPct val="0"/>
            </a:spcBef>
            <a:spcAft>
              <a:spcPct val="35000"/>
            </a:spcAft>
            <a:buNone/>
          </a:pPr>
          <a:r>
            <a:rPr lang="en-US" sz="1600" kern="1200" dirty="0"/>
            <a:t>Company Introduction</a:t>
          </a:r>
        </a:p>
      </dsp:txBody>
      <dsp:txXfrm>
        <a:off x="591332" y="371"/>
        <a:ext cx="7295367" cy="511976"/>
      </dsp:txXfrm>
    </dsp:sp>
    <dsp:sp modelId="{A88973C9-5F08-4FDC-96AE-30404D4550A1}">
      <dsp:nvSpPr>
        <dsp:cNvPr id="0" name=""/>
        <dsp:cNvSpPr/>
      </dsp:nvSpPr>
      <dsp:spPr>
        <a:xfrm>
          <a:off x="0" y="640342"/>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04A94-20B0-4AAB-AE93-7DE683328382}">
      <dsp:nvSpPr>
        <dsp:cNvPr id="0" name=""/>
        <dsp:cNvSpPr/>
      </dsp:nvSpPr>
      <dsp:spPr>
        <a:xfrm>
          <a:off x="154872" y="755537"/>
          <a:ext cx="281587" cy="281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48AD2-9B3A-4110-8DAF-BD147CC2ABA1}">
      <dsp:nvSpPr>
        <dsp:cNvPr id="0" name=""/>
        <dsp:cNvSpPr/>
      </dsp:nvSpPr>
      <dsp:spPr>
        <a:xfrm>
          <a:off x="591332" y="640342"/>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90000"/>
            </a:lnSpc>
            <a:spcBef>
              <a:spcPct val="0"/>
            </a:spcBef>
            <a:spcAft>
              <a:spcPct val="35000"/>
            </a:spcAft>
            <a:buNone/>
          </a:pPr>
          <a:r>
            <a:rPr lang="en-US" sz="1600" kern="1200"/>
            <a:t>Problem Background</a:t>
          </a:r>
        </a:p>
      </dsp:txBody>
      <dsp:txXfrm>
        <a:off x="591332" y="640342"/>
        <a:ext cx="7295367" cy="511976"/>
      </dsp:txXfrm>
    </dsp:sp>
    <dsp:sp modelId="{7EB93F50-D8CA-4CBE-8632-57060C748546}">
      <dsp:nvSpPr>
        <dsp:cNvPr id="0" name=""/>
        <dsp:cNvSpPr/>
      </dsp:nvSpPr>
      <dsp:spPr>
        <a:xfrm>
          <a:off x="0" y="1280313"/>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848225-A646-4D96-93FF-2956E0C63D95}">
      <dsp:nvSpPr>
        <dsp:cNvPr id="0" name=""/>
        <dsp:cNvSpPr/>
      </dsp:nvSpPr>
      <dsp:spPr>
        <a:xfrm>
          <a:off x="154872" y="1395507"/>
          <a:ext cx="281587" cy="281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2053C2-C07B-4CAF-B524-D52D8A2C18CB}">
      <dsp:nvSpPr>
        <dsp:cNvPr id="0" name=""/>
        <dsp:cNvSpPr/>
      </dsp:nvSpPr>
      <dsp:spPr>
        <a:xfrm>
          <a:off x="591332" y="1280313"/>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90000"/>
            </a:lnSpc>
            <a:spcBef>
              <a:spcPct val="0"/>
            </a:spcBef>
            <a:spcAft>
              <a:spcPct val="35000"/>
            </a:spcAft>
            <a:buNone/>
          </a:pPr>
          <a:r>
            <a:rPr lang="en-US" sz="1600" kern="1200"/>
            <a:t>IAP Project</a:t>
          </a:r>
        </a:p>
      </dsp:txBody>
      <dsp:txXfrm>
        <a:off x="591332" y="1280313"/>
        <a:ext cx="7295367" cy="511976"/>
      </dsp:txXfrm>
    </dsp:sp>
    <dsp:sp modelId="{A57E4DB8-9D1A-428F-BD5B-7463E33249CE}">
      <dsp:nvSpPr>
        <dsp:cNvPr id="0" name=""/>
        <dsp:cNvSpPr/>
      </dsp:nvSpPr>
      <dsp:spPr>
        <a:xfrm>
          <a:off x="0" y="1920283"/>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E578A5-A5BC-477C-BC6B-8620C55EB6A9}">
      <dsp:nvSpPr>
        <dsp:cNvPr id="0" name=""/>
        <dsp:cNvSpPr/>
      </dsp:nvSpPr>
      <dsp:spPr>
        <a:xfrm>
          <a:off x="154872" y="2035478"/>
          <a:ext cx="281587" cy="281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647E97-1F2D-4178-9BF8-58448D14B782}">
      <dsp:nvSpPr>
        <dsp:cNvPr id="0" name=""/>
        <dsp:cNvSpPr/>
      </dsp:nvSpPr>
      <dsp:spPr>
        <a:xfrm>
          <a:off x="591332" y="1920283"/>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90000"/>
            </a:lnSpc>
            <a:spcBef>
              <a:spcPct val="0"/>
            </a:spcBef>
            <a:spcAft>
              <a:spcPct val="35000"/>
            </a:spcAft>
            <a:buNone/>
          </a:pPr>
          <a:r>
            <a:rPr lang="en-US" sz="1600" kern="1200"/>
            <a:t>Solution &amp; Design</a:t>
          </a:r>
        </a:p>
      </dsp:txBody>
      <dsp:txXfrm>
        <a:off x="591332" y="1920283"/>
        <a:ext cx="7295367" cy="511976"/>
      </dsp:txXfrm>
    </dsp:sp>
    <dsp:sp modelId="{285A84CC-4DB4-4F68-96E2-7D498D1AE94F}">
      <dsp:nvSpPr>
        <dsp:cNvPr id="0" name=""/>
        <dsp:cNvSpPr/>
      </dsp:nvSpPr>
      <dsp:spPr>
        <a:xfrm>
          <a:off x="0" y="2560254"/>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380E74-6296-4475-83EC-DF697D3C500C}">
      <dsp:nvSpPr>
        <dsp:cNvPr id="0" name=""/>
        <dsp:cNvSpPr/>
      </dsp:nvSpPr>
      <dsp:spPr>
        <a:xfrm>
          <a:off x="154872" y="2675449"/>
          <a:ext cx="281587" cy="2815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AF96D3-794F-48E5-9F7E-526897410594}">
      <dsp:nvSpPr>
        <dsp:cNvPr id="0" name=""/>
        <dsp:cNvSpPr/>
      </dsp:nvSpPr>
      <dsp:spPr>
        <a:xfrm>
          <a:off x="591332" y="2560254"/>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90000"/>
            </a:lnSpc>
            <a:spcBef>
              <a:spcPct val="0"/>
            </a:spcBef>
            <a:spcAft>
              <a:spcPct val="35000"/>
            </a:spcAft>
            <a:buNone/>
          </a:pPr>
          <a:r>
            <a:rPr lang="en-US" sz="1600" kern="1200"/>
            <a:t>Implementation</a:t>
          </a:r>
        </a:p>
      </dsp:txBody>
      <dsp:txXfrm>
        <a:off x="591332" y="2560254"/>
        <a:ext cx="7295367" cy="511976"/>
      </dsp:txXfrm>
    </dsp:sp>
    <dsp:sp modelId="{7BEABBEB-8BB2-48F0-8610-08B3DBFD6DF3}">
      <dsp:nvSpPr>
        <dsp:cNvPr id="0" name=""/>
        <dsp:cNvSpPr/>
      </dsp:nvSpPr>
      <dsp:spPr>
        <a:xfrm>
          <a:off x="0" y="3200224"/>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DAF31-5303-4974-9826-96DB325FCFBD}">
      <dsp:nvSpPr>
        <dsp:cNvPr id="0" name=""/>
        <dsp:cNvSpPr/>
      </dsp:nvSpPr>
      <dsp:spPr>
        <a:xfrm>
          <a:off x="154872" y="3315419"/>
          <a:ext cx="281587" cy="2815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844BF-EEBD-4F94-A366-328ACC85ACC3}">
      <dsp:nvSpPr>
        <dsp:cNvPr id="0" name=""/>
        <dsp:cNvSpPr/>
      </dsp:nvSpPr>
      <dsp:spPr>
        <a:xfrm>
          <a:off x="591332" y="3200224"/>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90000"/>
            </a:lnSpc>
            <a:spcBef>
              <a:spcPct val="0"/>
            </a:spcBef>
            <a:spcAft>
              <a:spcPct val="35000"/>
            </a:spcAft>
            <a:buNone/>
          </a:pPr>
          <a:r>
            <a:rPr lang="en-US" sz="1600" kern="1200"/>
            <a:t>Performance &amp; Validation</a:t>
          </a:r>
        </a:p>
      </dsp:txBody>
      <dsp:txXfrm>
        <a:off x="591332" y="3200224"/>
        <a:ext cx="7295367" cy="511976"/>
      </dsp:txXfrm>
    </dsp:sp>
    <dsp:sp modelId="{5B6E1810-10E6-4CF4-9553-DAD6D2A49CF6}">
      <dsp:nvSpPr>
        <dsp:cNvPr id="0" name=""/>
        <dsp:cNvSpPr/>
      </dsp:nvSpPr>
      <dsp:spPr>
        <a:xfrm>
          <a:off x="0" y="3840195"/>
          <a:ext cx="7886700" cy="5119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DC545-726D-48F8-B973-CCF0188C1178}">
      <dsp:nvSpPr>
        <dsp:cNvPr id="0" name=""/>
        <dsp:cNvSpPr/>
      </dsp:nvSpPr>
      <dsp:spPr>
        <a:xfrm>
          <a:off x="154872" y="3955390"/>
          <a:ext cx="281587" cy="28158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DD3901-046C-419B-BE4B-F4F7B835405B}">
      <dsp:nvSpPr>
        <dsp:cNvPr id="0" name=""/>
        <dsp:cNvSpPr/>
      </dsp:nvSpPr>
      <dsp:spPr>
        <a:xfrm>
          <a:off x="591332" y="3840195"/>
          <a:ext cx="7295367" cy="511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84" tIns="54184" rIns="54184" bIns="54184" numCol="1" spcCol="1270" anchor="ctr" anchorCtr="0">
          <a:noAutofit/>
        </a:bodyPr>
        <a:lstStyle/>
        <a:p>
          <a:pPr marL="0" lvl="0" indent="0" algn="l" defTabSz="711200">
            <a:lnSpc>
              <a:spcPct val="90000"/>
            </a:lnSpc>
            <a:spcBef>
              <a:spcPct val="0"/>
            </a:spcBef>
            <a:spcAft>
              <a:spcPct val="35000"/>
            </a:spcAft>
            <a:buNone/>
          </a:pPr>
          <a:r>
            <a:rPr lang="en-US" sz="1600" kern="1200" dirty="0"/>
            <a:t>Findings &amp; Recommendation</a:t>
          </a:r>
        </a:p>
      </dsp:txBody>
      <dsp:txXfrm>
        <a:off x="591332" y="3840195"/>
        <a:ext cx="7295367" cy="5119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F7785D-07CA-4176-BAE6-5A3990FE86B2}" type="datetimeFigureOut">
              <a:rPr lang="en-SG" smtClean="0"/>
              <a:pPr/>
              <a:t>11/5/2020</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22EB6-64F9-499C-BC7B-26AF40F75582}" type="slidenum">
              <a:rPr lang="en-SG" smtClean="0"/>
              <a:pPr/>
              <a:t>‹#›</a:t>
            </a:fld>
            <a:endParaRPr lang="en-SG"/>
          </a:p>
        </p:txBody>
      </p:sp>
    </p:spTree>
    <p:extLst>
      <p:ext uri="{BB962C8B-B14F-4D97-AF65-F5344CB8AC3E}">
        <p14:creationId xmlns:p14="http://schemas.microsoft.com/office/powerpoint/2010/main" val="80404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6EF2-114B-4DFF-9AEC-335D32FD7F4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A49138C-11BF-4A56-B9CF-E7374505C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899F097-9246-4012-B67F-5FCEE93F94F4}"/>
              </a:ext>
            </a:extLst>
          </p:cNvPr>
          <p:cNvSpPr>
            <a:spLocks noGrp="1"/>
          </p:cNvSpPr>
          <p:nvPr>
            <p:ph type="dt" sz="half" idx="10"/>
          </p:nvPr>
        </p:nvSpPr>
        <p:spPr/>
        <p:txBody>
          <a:bodyPr/>
          <a:lstStyle/>
          <a:p>
            <a:fld id="{E098603C-0FF3-478A-AD04-6D5423BC3FDC}" type="datetimeFigureOut">
              <a:rPr lang="en-SG" smtClean="0"/>
              <a:t>11/5/2020</a:t>
            </a:fld>
            <a:endParaRPr lang="en-SG" dirty="0"/>
          </a:p>
        </p:txBody>
      </p:sp>
      <p:sp>
        <p:nvSpPr>
          <p:cNvPr id="5" name="Footer Placeholder 4">
            <a:extLst>
              <a:ext uri="{FF2B5EF4-FFF2-40B4-BE49-F238E27FC236}">
                <a16:creationId xmlns:a16="http://schemas.microsoft.com/office/drawing/2014/main" id="{ACEF5EB3-A6CB-4013-970E-973AA5588E72}"/>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FCE76D88-2CCF-47B3-B469-C63AC47EAB47}"/>
              </a:ext>
            </a:extLst>
          </p:cNvPr>
          <p:cNvSpPr>
            <a:spLocks noGrp="1"/>
          </p:cNvSpPr>
          <p:nvPr>
            <p:ph type="sldNum" sz="quarter" idx="12"/>
          </p:nvPr>
        </p:nvSpPr>
        <p:spPr/>
        <p:txBody>
          <a:bodyPr/>
          <a:lstStyle/>
          <a:p>
            <a:fld id="{288807EC-BDD7-421B-9CBE-BABE47C3F40B}" type="slidenum">
              <a:rPr lang="en-SG" smtClean="0"/>
              <a:t>‹#›</a:t>
            </a:fld>
            <a:endParaRPr lang="en-SG" dirty="0"/>
          </a:p>
        </p:txBody>
      </p:sp>
    </p:spTree>
    <p:extLst>
      <p:ext uri="{BB962C8B-B14F-4D97-AF65-F5344CB8AC3E}">
        <p14:creationId xmlns:p14="http://schemas.microsoft.com/office/powerpoint/2010/main" val="324834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F84B9-375D-48C3-B809-B1CC2D265BC8}" type="datetime1">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30158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53FE1-3DDB-4FD0-951A-8B215637674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865691E-BF23-454A-8C6E-E303F3C131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E985C40-D1E7-4335-A6F3-DF6AAC33FF3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098603C-0FF3-478A-AD04-6D5423BC3FDC}" type="datetimeFigureOut">
              <a:rPr lang="en-SG" smtClean="0"/>
              <a:t>11/5/2020</a:t>
            </a:fld>
            <a:endParaRPr lang="en-SG" dirty="0"/>
          </a:p>
        </p:txBody>
      </p:sp>
      <p:sp>
        <p:nvSpPr>
          <p:cNvPr id="5" name="Footer Placeholder 4">
            <a:extLst>
              <a:ext uri="{FF2B5EF4-FFF2-40B4-BE49-F238E27FC236}">
                <a16:creationId xmlns:a16="http://schemas.microsoft.com/office/drawing/2014/main" id="{98D45557-1758-47B4-8097-5EF60346ECC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C2C968FF-A955-415F-9656-ADB1C32ADC3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8807EC-BDD7-421B-9CBE-BABE47C3F40B}" type="slidenum">
              <a:rPr lang="en-SG" smtClean="0"/>
              <a:t>‹#›</a:t>
            </a:fld>
            <a:endParaRPr lang="en-SG" dirty="0"/>
          </a:p>
        </p:txBody>
      </p:sp>
    </p:spTree>
    <p:extLst>
      <p:ext uri="{BB962C8B-B14F-4D97-AF65-F5344CB8AC3E}">
        <p14:creationId xmlns:p14="http://schemas.microsoft.com/office/powerpoint/2010/main" val="223508383"/>
      </p:ext>
    </p:extLst>
  </p:cSld>
  <p:clrMap bg1="lt1" tx1="dk1" bg2="lt2" tx2="dk2" accent1="accent1" accent2="accent2" accent3="accent3" accent4="accent4" accent5="accent5" accent6="accent6" hlink="hlink" folHlink="folHlink"/>
  <p:sldLayoutIdLst>
    <p:sldLayoutId id="2147483650" r:id="rId1"/>
    <p:sldLayoutId id="214748388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jp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8" name="Group 12">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550" y="3985"/>
            <a:ext cx="7329573" cy="6858000"/>
            <a:chOff x="1303402" y="36937"/>
            <a:chExt cx="9772765" cy="6858000"/>
          </a:xfrm>
        </p:grpSpPr>
        <p:sp>
          <p:nvSpPr>
            <p:cNvPr id="14" name="Freeform: Shape 13">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4">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6">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18">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p:cNvSpPr>
            <a:spLocks noGrp="1"/>
          </p:cNvSpPr>
          <p:nvPr>
            <p:ph type="ctrTitle"/>
          </p:nvPr>
        </p:nvSpPr>
        <p:spPr>
          <a:xfrm>
            <a:off x="2284026" y="2043663"/>
            <a:ext cx="4578895" cy="2031055"/>
          </a:xfrm>
        </p:spPr>
        <p:txBody>
          <a:bodyPr>
            <a:noAutofit/>
          </a:bodyPr>
          <a:lstStyle/>
          <a:p>
            <a:r>
              <a:rPr lang="en-IN" sz="4000" dirty="0">
                <a:solidFill>
                  <a:schemeClr val="tx2"/>
                </a:solidFill>
              </a:rPr>
              <a:t>COVID-19 PNEUMONIA PREDICTION USING CHEST X-RAYS</a:t>
            </a:r>
            <a:endParaRPr lang="en-SG" sz="4000" dirty="0">
              <a:solidFill>
                <a:schemeClr val="tx2"/>
              </a:solidFill>
            </a:endParaRPr>
          </a:p>
        </p:txBody>
      </p:sp>
      <p:sp>
        <p:nvSpPr>
          <p:cNvPr id="3" name="Subtitle 2"/>
          <p:cNvSpPr>
            <a:spLocks noGrp="1"/>
          </p:cNvSpPr>
          <p:nvPr>
            <p:ph type="subTitle" idx="1"/>
          </p:nvPr>
        </p:nvSpPr>
        <p:spPr>
          <a:xfrm>
            <a:off x="2284026" y="4160126"/>
            <a:ext cx="4578895" cy="682079"/>
          </a:xfrm>
        </p:spPr>
        <p:txBody>
          <a:bodyPr>
            <a:normAutofit fontScale="25000" lnSpcReduction="20000"/>
          </a:bodyPr>
          <a:lstStyle/>
          <a:p>
            <a:r>
              <a:rPr lang="en-US" sz="6400" dirty="0">
                <a:solidFill>
                  <a:schemeClr val="tx2"/>
                </a:solidFill>
              </a:rPr>
              <a:t>PADMINI RAMESH</a:t>
            </a:r>
          </a:p>
          <a:p>
            <a:r>
              <a:rPr lang="en-US" sz="6400" dirty="0">
                <a:solidFill>
                  <a:schemeClr val="tx2"/>
                </a:solidFill>
              </a:rPr>
              <a:t>SIDHANT NAVERIA</a:t>
            </a:r>
            <a:endParaRPr lang="en-SG" sz="6400" dirty="0">
              <a:solidFill>
                <a:schemeClr val="tx2"/>
              </a:solidFill>
            </a:endParaRPr>
          </a:p>
          <a:p>
            <a:r>
              <a:rPr lang="en-SG" sz="6400" dirty="0">
                <a:solidFill>
                  <a:schemeClr val="tx2"/>
                </a:solidFill>
              </a:rPr>
              <a:t>INSTITIUTE FOR INFOCOMM RESEARCH</a:t>
            </a:r>
          </a:p>
          <a:p>
            <a:r>
              <a:rPr lang="en-SG" sz="6400" dirty="0">
                <a:solidFill>
                  <a:schemeClr val="tx2"/>
                </a:solidFill>
              </a:rPr>
              <a:t>QIAN PEISHENG</a:t>
            </a:r>
          </a:p>
          <a:p>
            <a:r>
              <a:rPr lang="en-SG" sz="6400" dirty="0">
                <a:solidFill>
                  <a:schemeClr val="tx2"/>
                </a:solidFill>
              </a:rPr>
              <a:t>qian_peisheng@i2r.a-star.edu.s</a:t>
            </a:r>
            <a:endParaRPr lang="en-US" sz="6400" dirty="0">
              <a:solidFill>
                <a:schemeClr val="tx2"/>
              </a:solidFill>
            </a:endParaRPr>
          </a:p>
          <a:p>
            <a:r>
              <a:rPr lang="en-US" sz="400" dirty="0">
                <a:solidFill>
                  <a:schemeClr val="tx2"/>
                </a:solidFill>
              </a:rPr>
              <a:t>:</a:t>
            </a:r>
            <a:endParaRPr lang="en-SG" sz="400" dirty="0">
              <a:solidFill>
                <a:schemeClr val="tx2"/>
              </a:solidFill>
            </a:endParaRPr>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B6F15528-21DE-4FAA-801E-634DDDAF4B2B}" type="slidenum">
              <a:rPr lang="en-US"/>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2FD50D0-1315-48C4-BB87-7646B049A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A83E95F-11F0-4EF3-B911-EC4A265F08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39" name="Freeform 44">
              <a:extLst>
                <a:ext uri="{FF2B5EF4-FFF2-40B4-BE49-F238E27FC236}">
                  <a16:creationId xmlns:a16="http://schemas.microsoft.com/office/drawing/2014/main" id="{4A5621C8-F0D7-4928-9BC5-B15B318AF6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5">
              <a:extLst>
                <a:ext uri="{FF2B5EF4-FFF2-40B4-BE49-F238E27FC236}">
                  <a16:creationId xmlns:a16="http://schemas.microsoft.com/office/drawing/2014/main" id="{3F55EE6D-8E4E-47F0-B7BC-D45AECE433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6">
              <a:extLst>
                <a:ext uri="{FF2B5EF4-FFF2-40B4-BE49-F238E27FC236}">
                  <a16:creationId xmlns:a16="http://schemas.microsoft.com/office/drawing/2014/main" id="{C2EC5D6B-2D05-4DDF-9E09-8814EA4921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7">
              <a:extLst>
                <a:ext uri="{FF2B5EF4-FFF2-40B4-BE49-F238E27FC236}">
                  <a16:creationId xmlns:a16="http://schemas.microsoft.com/office/drawing/2014/main" id="{F7890FC4-3706-4665-B92A-D37982414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5B29EAEC-4EE8-4823-BBB4-9012708C82B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5460" y="759805"/>
            <a:ext cx="7729890" cy="1325563"/>
          </a:xfrm>
        </p:spPr>
        <p:txBody>
          <a:bodyPr>
            <a:normAutofit/>
          </a:bodyPr>
          <a:lstStyle/>
          <a:p>
            <a:r>
              <a:rPr lang="en-US" sz="3500">
                <a:solidFill>
                  <a:srgbClr val="FFFFFF"/>
                </a:solidFill>
              </a:rPr>
              <a:t>Solution &amp; Design </a:t>
            </a:r>
            <a:endParaRPr lang="en-SG" sz="3500">
              <a:solidFill>
                <a:srgbClr val="FFFFFF"/>
              </a:solidFill>
            </a:endParaRPr>
          </a:p>
        </p:txBody>
      </p:sp>
      <p:sp>
        <p:nvSpPr>
          <p:cNvPr id="3" name="Content Placeholder 2"/>
          <p:cNvSpPr>
            <a:spLocks noGrp="1"/>
          </p:cNvSpPr>
          <p:nvPr>
            <p:ph idx="1"/>
          </p:nvPr>
        </p:nvSpPr>
        <p:spPr>
          <a:xfrm>
            <a:off x="1068678" y="2543175"/>
            <a:ext cx="3479660" cy="3363846"/>
          </a:xfrm>
        </p:spPr>
        <p:txBody>
          <a:bodyPr anchor="ctr">
            <a:normAutofit fontScale="92500" lnSpcReduction="20000"/>
          </a:bodyPr>
          <a:lstStyle/>
          <a:p>
            <a:r>
              <a:rPr lang="en-US" sz="1700" dirty="0"/>
              <a:t>Covid-19 classification</a:t>
            </a:r>
          </a:p>
          <a:p>
            <a:pPr lvl="1"/>
            <a:r>
              <a:rPr lang="en-US" sz="1700" dirty="0"/>
              <a:t>Using the dataset having output from previous stage, classification is done</a:t>
            </a:r>
          </a:p>
          <a:p>
            <a:pPr lvl="1"/>
            <a:r>
              <a:rPr lang="en-US" sz="1700" dirty="0"/>
              <a:t>For classification 3 different models are used and results are compared.</a:t>
            </a:r>
          </a:p>
          <a:p>
            <a:pPr lvl="1"/>
            <a:r>
              <a:rPr lang="en-US" sz="1700" dirty="0"/>
              <a:t>Resnet18 , Residual Attention network, Inception V3.</a:t>
            </a:r>
          </a:p>
          <a:p>
            <a:pPr lvl="1"/>
            <a:r>
              <a:rPr lang="en-US" sz="1700" dirty="0"/>
              <a:t>For each model 2 approaches are followed. First feeding the full images to the classification model and second splitting the image into right lung and left lung, then feed both the images to the model.</a:t>
            </a:r>
          </a:p>
          <a:p>
            <a:pPr>
              <a:buNone/>
            </a:pPr>
            <a:endParaRPr lang="en-US" sz="1100" dirty="0"/>
          </a:p>
        </p:txBody>
      </p:sp>
      <p:pic>
        <p:nvPicPr>
          <p:cNvPr id="8" name="Picture 7" descr="A picture containing film, water, waterfall&#10;&#10;Description automatically generated">
            <a:extLst>
              <a:ext uri="{FF2B5EF4-FFF2-40B4-BE49-F238E27FC236}">
                <a16:creationId xmlns:a16="http://schemas.microsoft.com/office/drawing/2014/main" id="{E6CA8039-8735-4F44-A2CF-1F9D90E2E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3783" y="2365087"/>
            <a:ext cx="1987779" cy="2092398"/>
          </a:xfrm>
          <a:prstGeom prst="rect">
            <a:avLst/>
          </a:prstGeom>
        </p:spPr>
      </p:pic>
      <p:pic>
        <p:nvPicPr>
          <p:cNvPr id="6" name="Picture 5" descr="A picture containing film&#10;&#10;Description automatically generated">
            <a:extLst>
              <a:ext uri="{FF2B5EF4-FFF2-40B4-BE49-F238E27FC236}">
                <a16:creationId xmlns:a16="http://schemas.microsoft.com/office/drawing/2014/main" id="{24139E3B-5941-410A-AEB5-1F3A9E1269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891" r="2184" b="3"/>
          <a:stretch/>
        </p:blipFill>
        <p:spPr>
          <a:xfrm>
            <a:off x="5848490" y="4645400"/>
            <a:ext cx="1993072" cy="1971803"/>
          </a:xfrm>
          <a:prstGeom prst="rect">
            <a:avLst/>
          </a:prstGeom>
        </p:spPr>
      </p:pic>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10</a:t>
            </a:fld>
            <a:endParaRPr lang="en-US"/>
          </a:p>
        </p:txBody>
      </p:sp>
    </p:spTree>
    <p:extLst>
      <p:ext uri="{BB962C8B-B14F-4D97-AF65-F5344CB8AC3E}">
        <p14:creationId xmlns:p14="http://schemas.microsoft.com/office/powerpoint/2010/main" val="1075238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Solution &amp; Design </a:t>
            </a:r>
            <a:endParaRPr lang="en-SG"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dirty="0"/>
              <a:t>Issues and challenges</a:t>
            </a:r>
          </a:p>
          <a:p>
            <a:pPr lvl="1"/>
            <a:r>
              <a:rPr lang="en-US" sz="2100" dirty="0"/>
              <a:t>Biggest issue was the size of the dataset. To solve it augmentation and public dataset was used</a:t>
            </a:r>
          </a:p>
          <a:p>
            <a:pPr lvl="1"/>
            <a:r>
              <a:rPr lang="en-US" sz="2100" dirty="0"/>
              <a:t>First time we worked with medical images</a:t>
            </a:r>
          </a:p>
          <a:p>
            <a:pPr lvl="1"/>
            <a:r>
              <a:rPr lang="en-US" sz="2100" dirty="0"/>
              <a:t>As dataset was very small, overfitting became big headache. To overcome it, we saved the best model according to the accuracy on validation set.</a:t>
            </a:r>
          </a:p>
          <a:p>
            <a:pPr lvl="1"/>
            <a:endParaRPr lang="en-US" sz="2100" dirty="0"/>
          </a:p>
          <a:p>
            <a:pPr>
              <a:buNone/>
            </a:pPr>
            <a:endParaRPr lang="en-US" sz="2100" dirty="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11</a:t>
            </a:fld>
            <a:endParaRPr lang="en-US"/>
          </a:p>
        </p:txBody>
      </p:sp>
    </p:spTree>
    <p:extLst>
      <p:ext uri="{BB962C8B-B14F-4D97-AF65-F5344CB8AC3E}">
        <p14:creationId xmlns:p14="http://schemas.microsoft.com/office/powerpoint/2010/main" val="370488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Solution &amp; Design </a:t>
            </a:r>
            <a:endParaRPr lang="en-SG"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dirty="0"/>
              <a:t>Scope of work</a:t>
            </a:r>
          </a:p>
          <a:p>
            <a:pPr lvl="1"/>
            <a:r>
              <a:rPr lang="en-US" sz="2100" dirty="0"/>
              <a:t>Sidhant was responsible for implementation of object detection model and Residual attention model</a:t>
            </a:r>
          </a:p>
          <a:p>
            <a:pPr lvl="1"/>
            <a:r>
              <a:rPr lang="en-US" sz="2100" dirty="0"/>
              <a:t>Padmini was responsible for implementation of  Resnet18 and Inception V3.</a:t>
            </a:r>
          </a:p>
          <a:p>
            <a:pPr lvl="1"/>
            <a:r>
              <a:rPr lang="en-US" sz="2100" dirty="0"/>
              <a:t>Both worked together in researching past research papers on </a:t>
            </a:r>
            <a:r>
              <a:rPr lang="en-IN" sz="2100" dirty="0"/>
              <a:t>PNEUMONIA</a:t>
            </a:r>
            <a:r>
              <a:rPr lang="en-US" sz="2100" dirty="0"/>
              <a:t>  detection and classification</a:t>
            </a:r>
          </a:p>
          <a:p>
            <a:pPr lvl="1"/>
            <a:r>
              <a:rPr lang="en-US" sz="2100" dirty="0"/>
              <a:t>Both worked together in familiarizing with medical imaging and analysis</a:t>
            </a:r>
          </a:p>
          <a:p>
            <a:pPr lvl="1"/>
            <a:endParaRPr lang="en-US" sz="2100" dirty="0"/>
          </a:p>
          <a:p>
            <a:pPr>
              <a:buNone/>
            </a:pPr>
            <a:endParaRPr lang="en-US" sz="2100" dirty="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12</a:t>
            </a:fld>
            <a:endParaRPr lang="en-US"/>
          </a:p>
        </p:txBody>
      </p:sp>
    </p:spTree>
    <p:extLst>
      <p:ext uri="{BB962C8B-B14F-4D97-AF65-F5344CB8AC3E}">
        <p14:creationId xmlns:p14="http://schemas.microsoft.com/office/powerpoint/2010/main" val="3210032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Implementation</a:t>
            </a:r>
            <a:endParaRPr lang="en-SG"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lnSpcReduction="10000"/>
          </a:bodyPr>
          <a:lstStyle/>
          <a:p>
            <a:r>
              <a:rPr lang="en-US" sz="2100" dirty="0" err="1"/>
              <a:t>Pytorch</a:t>
            </a:r>
            <a:r>
              <a:rPr lang="en-US" sz="2100" dirty="0"/>
              <a:t> (Python) is used to implement the code for the models.</a:t>
            </a:r>
          </a:p>
          <a:p>
            <a:r>
              <a:rPr lang="en-US" sz="2100" dirty="0"/>
              <a:t>Matplotlib is used for graphs, </a:t>
            </a:r>
            <a:r>
              <a:rPr lang="en-US" sz="2100" dirty="0" err="1"/>
              <a:t>numpy</a:t>
            </a:r>
            <a:r>
              <a:rPr lang="en-US" sz="2100" dirty="0"/>
              <a:t> is used for mathematical operations and PIL is used for reading the images</a:t>
            </a:r>
          </a:p>
          <a:p>
            <a:r>
              <a:rPr lang="en-US" sz="2100" dirty="0"/>
              <a:t>Different research papers were used for implementation purposes </a:t>
            </a:r>
            <a:r>
              <a:rPr lang="en-US" sz="2100" dirty="0" err="1"/>
              <a:t>eg</a:t>
            </a:r>
            <a:r>
              <a:rPr lang="en-US" sz="2100" dirty="0"/>
              <a:t>-for splitting  the images we refer “</a:t>
            </a:r>
            <a:r>
              <a:rPr lang="en-IN" sz="2100" dirty="0"/>
              <a:t>Automated chest x-ray screening: can lung symmetry help detect pulmonary abnormalities</a:t>
            </a:r>
            <a:r>
              <a:rPr lang="en-US" sz="2100" dirty="0"/>
              <a:t>”.</a:t>
            </a:r>
          </a:p>
          <a:p>
            <a:endParaRPr lang="en-US" sz="2100" dirty="0"/>
          </a:p>
          <a:p>
            <a:endParaRPr lang="en-US" sz="2100" dirty="0"/>
          </a:p>
          <a:p>
            <a:r>
              <a:rPr lang="en-SG" sz="2100" dirty="0"/>
              <a:t>                                              </a:t>
            </a:r>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13</a:t>
            </a:fld>
            <a:endParaRPr lang="en-US"/>
          </a:p>
        </p:txBody>
      </p:sp>
      <p:pic>
        <p:nvPicPr>
          <p:cNvPr id="8" name="Picture 7" descr="A picture containing drawing&#10;&#10;Description automatically generated">
            <a:extLst>
              <a:ext uri="{FF2B5EF4-FFF2-40B4-BE49-F238E27FC236}">
                <a16:creationId xmlns:a16="http://schemas.microsoft.com/office/drawing/2014/main" id="{DD8E4B3A-A232-40EB-B189-C6F71DEC6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147" y="5229969"/>
            <a:ext cx="977402" cy="977402"/>
          </a:xfrm>
          <a:prstGeom prst="rect">
            <a:avLst/>
          </a:prstGeom>
        </p:spPr>
      </p:pic>
      <p:pic>
        <p:nvPicPr>
          <p:cNvPr id="12" name="Picture 11" descr="A close up of a logo&#10;&#10;Description automatically generated">
            <a:extLst>
              <a:ext uri="{FF2B5EF4-FFF2-40B4-BE49-F238E27FC236}">
                <a16:creationId xmlns:a16="http://schemas.microsoft.com/office/drawing/2014/main" id="{4AE0539A-2371-4044-9D7F-945FBA08DD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1441" y="5098749"/>
            <a:ext cx="1397447" cy="1359055"/>
          </a:xfrm>
          <a:prstGeom prst="rect">
            <a:avLst/>
          </a:prstGeom>
        </p:spPr>
      </p:pic>
      <p:pic>
        <p:nvPicPr>
          <p:cNvPr id="16" name="Picture 15" descr="A picture containing sign, clock&#10;&#10;Description automatically generated">
            <a:extLst>
              <a:ext uri="{FF2B5EF4-FFF2-40B4-BE49-F238E27FC236}">
                <a16:creationId xmlns:a16="http://schemas.microsoft.com/office/drawing/2014/main" id="{632EFAEF-A2A6-4ED3-8CBD-EF3DFBA7CA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4421" y="4760032"/>
            <a:ext cx="1917276" cy="1917276"/>
          </a:xfrm>
          <a:prstGeom prst="rect">
            <a:avLst/>
          </a:prstGeom>
        </p:spPr>
      </p:pic>
      <p:pic>
        <p:nvPicPr>
          <p:cNvPr id="20" name="Picture 19" descr="A close up of a logo&#10;&#10;Description automatically generated">
            <a:extLst>
              <a:ext uri="{FF2B5EF4-FFF2-40B4-BE49-F238E27FC236}">
                <a16:creationId xmlns:a16="http://schemas.microsoft.com/office/drawing/2014/main" id="{891FF788-D0CD-4954-B329-B8AFBC9ED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3575" y="4943701"/>
            <a:ext cx="1758851" cy="17588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Performance &amp; Validation</a:t>
            </a:r>
            <a:endParaRPr lang="en-SG"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a:t>The model was tested on a set of normal and covid-19 images.</a:t>
            </a:r>
          </a:p>
          <a:p>
            <a:r>
              <a:rPr lang="en-US" sz="2100"/>
              <a:t>The metrics used for evaluation are as follows:</a:t>
            </a:r>
          </a:p>
          <a:p>
            <a:pPr>
              <a:buFont typeface="Wingdings" panose="05000000000000000000" pitchFamily="2" charset="2"/>
              <a:buChar char="Ø"/>
            </a:pPr>
            <a:r>
              <a:rPr lang="en-US" sz="2100"/>
              <a:t>Accuracy</a:t>
            </a:r>
          </a:p>
          <a:p>
            <a:pPr>
              <a:buFont typeface="Wingdings" panose="05000000000000000000" pitchFamily="2" charset="2"/>
              <a:buChar char="Ø"/>
            </a:pPr>
            <a:r>
              <a:rPr lang="en-US" sz="2100"/>
              <a:t>Precision</a:t>
            </a:r>
          </a:p>
          <a:p>
            <a:pPr>
              <a:buFont typeface="Wingdings" panose="05000000000000000000" pitchFamily="2" charset="2"/>
              <a:buChar char="Ø"/>
            </a:pPr>
            <a:r>
              <a:rPr lang="en-US" sz="2100"/>
              <a:t>Recall</a:t>
            </a:r>
          </a:p>
          <a:p>
            <a:pPr>
              <a:buFont typeface="Wingdings" panose="05000000000000000000" pitchFamily="2" charset="2"/>
              <a:buChar char="Ø"/>
            </a:pPr>
            <a:r>
              <a:rPr lang="en-US" sz="2100"/>
              <a:t>F1-score</a:t>
            </a:r>
          </a:p>
          <a:p>
            <a:pPr>
              <a:buFont typeface="Wingdings" panose="05000000000000000000" pitchFamily="2" charset="2"/>
              <a:buChar char="Ø"/>
            </a:pPr>
            <a:r>
              <a:rPr lang="en-US" sz="2100"/>
              <a:t>ROC curve</a:t>
            </a:r>
          </a:p>
          <a:p>
            <a:pPr marL="0" indent="0">
              <a:buNone/>
            </a:pPr>
            <a:endParaRPr lang="en-US" sz="210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1" name="Content Placeholder 7">
            <a:extLst>
              <a:ext uri="{FF2B5EF4-FFF2-40B4-BE49-F238E27FC236}">
                <a16:creationId xmlns:a16="http://schemas.microsoft.com/office/drawing/2014/main" id="{91B864C4-06BF-4F46-99FE-CD2A0F1490D4}"/>
              </a:ext>
            </a:extLst>
          </p:cNvPr>
          <p:cNvGraphicFramePr>
            <a:graphicFrameLocks/>
          </p:cNvGraphicFramePr>
          <p:nvPr>
            <p:extLst>
              <p:ext uri="{D42A27DB-BD31-4B8C-83A1-F6EECF244321}">
                <p14:modId xmlns:p14="http://schemas.microsoft.com/office/powerpoint/2010/main" val="2661162565"/>
              </p:ext>
            </p:extLst>
          </p:nvPr>
        </p:nvGraphicFramePr>
        <p:xfrm>
          <a:off x="1676400" y="2057400"/>
          <a:ext cx="7391400" cy="3962401"/>
        </p:xfrm>
        <a:graphic>
          <a:graphicData uri="http://schemas.openxmlformats.org/drawingml/2006/table">
            <a:tbl>
              <a:tblPr firstRow="1" bandRow="1">
                <a:noFill/>
                <a:tableStyleId>{5C22544A-7EE6-4342-B048-85BDC9FD1C3A}</a:tableStyleId>
              </a:tblPr>
              <a:tblGrid>
                <a:gridCol w="1061630">
                  <a:extLst>
                    <a:ext uri="{9D8B030D-6E8A-4147-A177-3AD203B41FA5}">
                      <a16:colId xmlns:a16="http://schemas.microsoft.com/office/drawing/2014/main" val="663619396"/>
                    </a:ext>
                  </a:extLst>
                </a:gridCol>
                <a:gridCol w="995770">
                  <a:extLst>
                    <a:ext uri="{9D8B030D-6E8A-4147-A177-3AD203B41FA5}">
                      <a16:colId xmlns:a16="http://schemas.microsoft.com/office/drawing/2014/main" val="3317754182"/>
                    </a:ext>
                  </a:extLst>
                </a:gridCol>
                <a:gridCol w="780876">
                  <a:extLst>
                    <a:ext uri="{9D8B030D-6E8A-4147-A177-3AD203B41FA5}">
                      <a16:colId xmlns:a16="http://schemas.microsoft.com/office/drawing/2014/main" val="1809529212"/>
                    </a:ext>
                  </a:extLst>
                </a:gridCol>
                <a:gridCol w="702219">
                  <a:extLst>
                    <a:ext uri="{9D8B030D-6E8A-4147-A177-3AD203B41FA5}">
                      <a16:colId xmlns:a16="http://schemas.microsoft.com/office/drawing/2014/main" val="1143307406"/>
                    </a:ext>
                  </a:extLst>
                </a:gridCol>
                <a:gridCol w="702219">
                  <a:extLst>
                    <a:ext uri="{9D8B030D-6E8A-4147-A177-3AD203B41FA5}">
                      <a16:colId xmlns:a16="http://schemas.microsoft.com/office/drawing/2014/main" val="122249600"/>
                    </a:ext>
                  </a:extLst>
                </a:gridCol>
                <a:gridCol w="874492">
                  <a:extLst>
                    <a:ext uri="{9D8B030D-6E8A-4147-A177-3AD203B41FA5}">
                      <a16:colId xmlns:a16="http://schemas.microsoft.com/office/drawing/2014/main" val="2800648236"/>
                    </a:ext>
                  </a:extLst>
                </a:gridCol>
                <a:gridCol w="869756">
                  <a:extLst>
                    <a:ext uri="{9D8B030D-6E8A-4147-A177-3AD203B41FA5}">
                      <a16:colId xmlns:a16="http://schemas.microsoft.com/office/drawing/2014/main" val="451613031"/>
                    </a:ext>
                  </a:extLst>
                </a:gridCol>
                <a:gridCol w="702219">
                  <a:extLst>
                    <a:ext uri="{9D8B030D-6E8A-4147-A177-3AD203B41FA5}">
                      <a16:colId xmlns:a16="http://schemas.microsoft.com/office/drawing/2014/main" val="135066467"/>
                    </a:ext>
                  </a:extLst>
                </a:gridCol>
                <a:gridCol w="702219">
                  <a:extLst>
                    <a:ext uri="{9D8B030D-6E8A-4147-A177-3AD203B41FA5}">
                      <a16:colId xmlns:a16="http://schemas.microsoft.com/office/drawing/2014/main" val="327815707"/>
                    </a:ext>
                  </a:extLst>
                </a:gridCol>
              </a:tblGrid>
              <a:tr h="586307">
                <a:tc>
                  <a:txBody>
                    <a:bodyPr/>
                    <a:lstStyle/>
                    <a:p>
                      <a:pPr algn="l" fontAlgn="b"/>
                      <a:r>
                        <a:rPr lang="en-SG" sz="700" b="1" u="none" strike="noStrike">
                          <a:solidFill>
                            <a:srgbClr val="FFFFFF"/>
                          </a:solidFill>
                          <a:effectLst/>
                        </a:rPr>
                        <a:t> </a:t>
                      </a:r>
                      <a:endParaRPr lang="en-SG" sz="700" b="1" i="0" u="none" strike="noStrike">
                        <a:solidFill>
                          <a:srgbClr val="FFFFFF"/>
                        </a:solidFill>
                        <a:effectLst/>
                        <a:latin typeface="Calibri" panose="020F0502020204030204" pitchFamily="34" charset="0"/>
                      </a:endParaRPr>
                    </a:p>
                  </a:txBody>
                  <a:tcPr marL="106336" marR="63802" marT="63802" marB="63802"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gridSpan="4">
                  <a:txBody>
                    <a:bodyPr/>
                    <a:lstStyle/>
                    <a:p>
                      <a:pPr algn="ctr" fontAlgn="ctr"/>
                      <a:r>
                        <a:rPr lang="en-SG" sz="1500" b="1" u="none" strike="noStrike" dirty="0">
                          <a:solidFill>
                            <a:srgbClr val="FFFFFF"/>
                          </a:solidFill>
                          <a:effectLst/>
                        </a:rPr>
                        <a:t>FULL LUNGS</a:t>
                      </a:r>
                      <a:endParaRPr lang="en-SG" sz="1500" b="1" i="0" u="none" strike="noStrike" dirty="0">
                        <a:solidFill>
                          <a:srgbClr val="FFFFFF"/>
                        </a:solidFill>
                        <a:effectLst/>
                        <a:latin typeface="Calibri" panose="020F0502020204030204" pitchFamily="34" charset="0"/>
                      </a:endParaRPr>
                    </a:p>
                  </a:txBody>
                  <a:tcPr marL="106336" marR="63802" marT="63802" marB="63802"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SG"/>
                    </a:p>
                  </a:txBody>
                  <a:tcPr/>
                </a:tc>
                <a:tc hMerge="1">
                  <a:txBody>
                    <a:bodyPr/>
                    <a:lstStyle/>
                    <a:p>
                      <a:endParaRPr lang="en-SG"/>
                    </a:p>
                  </a:txBody>
                  <a:tcPr/>
                </a:tc>
                <a:tc hMerge="1">
                  <a:txBody>
                    <a:bodyPr/>
                    <a:lstStyle/>
                    <a:p>
                      <a:endParaRPr lang="en-SG"/>
                    </a:p>
                  </a:txBody>
                  <a:tcPr/>
                </a:tc>
                <a:tc gridSpan="4">
                  <a:txBody>
                    <a:bodyPr/>
                    <a:lstStyle/>
                    <a:p>
                      <a:pPr algn="ctr" fontAlgn="ctr"/>
                      <a:r>
                        <a:rPr lang="en-SG" sz="1500" b="1" u="none" strike="noStrike" dirty="0">
                          <a:solidFill>
                            <a:srgbClr val="FFFFFF"/>
                          </a:solidFill>
                          <a:effectLst/>
                        </a:rPr>
                        <a:t>SPLIT LUNG IMAGES</a:t>
                      </a:r>
                      <a:endParaRPr lang="en-SG" sz="1500" b="1" i="0" u="none" strike="noStrike" dirty="0">
                        <a:solidFill>
                          <a:srgbClr val="FFFFFF"/>
                        </a:solidFill>
                        <a:effectLst/>
                        <a:latin typeface="Calibri" panose="020F0502020204030204" pitchFamily="34" charset="0"/>
                      </a:endParaRPr>
                    </a:p>
                  </a:txBody>
                  <a:tcPr marL="106336" marR="63802" marT="63802" marB="63802"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691075952"/>
                  </a:ext>
                </a:extLst>
              </a:tr>
              <a:tr h="844024">
                <a:tc>
                  <a:txBody>
                    <a:bodyPr/>
                    <a:lstStyle/>
                    <a:p>
                      <a:pPr algn="l" fontAlgn="b"/>
                      <a:r>
                        <a:rPr lang="en-SG" sz="1300" b="1" u="none" strike="noStrike" dirty="0">
                          <a:solidFill>
                            <a:schemeClr val="tx1">
                              <a:lumMod val="85000"/>
                              <a:lumOff val="15000"/>
                            </a:schemeClr>
                          </a:solidFill>
                          <a:effectLst/>
                        </a:rPr>
                        <a:t>MODELS</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ACCURACY</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PRECISION </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RECALL</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F1-SCORE</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ACCUARCY</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PRECISION</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RECALL</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SG" sz="1300" b="1" u="none" strike="noStrike" dirty="0">
                          <a:solidFill>
                            <a:schemeClr val="tx1">
                              <a:lumMod val="85000"/>
                              <a:lumOff val="15000"/>
                            </a:schemeClr>
                          </a:solidFill>
                          <a:effectLst/>
                        </a:rPr>
                        <a:t>F1-SCORE</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434277948"/>
                  </a:ext>
                </a:extLst>
              </a:tr>
              <a:tr h="1101739">
                <a:tc>
                  <a:txBody>
                    <a:bodyPr/>
                    <a:lstStyle/>
                    <a:p>
                      <a:pPr algn="l" fontAlgn="b"/>
                      <a:r>
                        <a:rPr lang="en-SG" sz="1300" b="1" u="none" strike="noStrike" dirty="0">
                          <a:solidFill>
                            <a:schemeClr val="tx1">
                              <a:lumMod val="85000"/>
                              <a:lumOff val="15000"/>
                            </a:schemeClr>
                          </a:solidFill>
                          <a:effectLst/>
                        </a:rPr>
                        <a:t>RESIDUAL ATTENTION NETWORK</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83.3</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0.88888</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0.8275</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0.857</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91.6</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0.9595</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0.88</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SG" sz="1300" b="1" u="none" strike="noStrike" dirty="0">
                          <a:solidFill>
                            <a:schemeClr val="tx1">
                              <a:lumMod val="85000"/>
                              <a:lumOff val="15000"/>
                            </a:schemeClr>
                          </a:solidFill>
                          <a:effectLst/>
                        </a:rPr>
                        <a:t>0.928</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362914789"/>
                  </a:ext>
                </a:extLst>
              </a:tr>
              <a:tr h="586307">
                <a:tc>
                  <a:txBody>
                    <a:bodyPr/>
                    <a:lstStyle/>
                    <a:p>
                      <a:pPr algn="l" fontAlgn="b"/>
                      <a:r>
                        <a:rPr lang="en-SG" sz="1300" b="1" u="none" strike="noStrike" dirty="0">
                          <a:solidFill>
                            <a:schemeClr val="tx1">
                              <a:lumMod val="85000"/>
                              <a:lumOff val="15000"/>
                            </a:schemeClr>
                          </a:solidFill>
                          <a:effectLst/>
                        </a:rPr>
                        <a:t>RESNET-18</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70.83</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0.6522</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0.7143</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0.6818</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79.17</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0.7826</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0.7826</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SG" sz="1300" u="none" strike="noStrike" dirty="0">
                          <a:solidFill>
                            <a:schemeClr val="tx1">
                              <a:lumMod val="85000"/>
                              <a:lumOff val="15000"/>
                            </a:schemeClr>
                          </a:solidFill>
                          <a:effectLst/>
                        </a:rPr>
                        <a:t>0.7826</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204044540"/>
                  </a:ext>
                </a:extLst>
              </a:tr>
              <a:tr h="844024">
                <a:tc>
                  <a:txBody>
                    <a:bodyPr/>
                    <a:lstStyle/>
                    <a:p>
                      <a:pPr algn="l" fontAlgn="b"/>
                      <a:r>
                        <a:rPr lang="en-SG" sz="1300" b="1" u="none" strike="noStrike" dirty="0">
                          <a:solidFill>
                            <a:schemeClr val="tx1">
                              <a:lumMod val="85000"/>
                              <a:lumOff val="15000"/>
                            </a:schemeClr>
                          </a:solidFill>
                          <a:effectLst/>
                        </a:rPr>
                        <a:t>INCEPTION -V3</a:t>
                      </a:r>
                      <a:endParaRPr lang="en-SG" sz="1300" b="1"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56.2</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0.5217</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0.5455</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0.5333</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66.67</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0.3478</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0.8889</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SG" sz="1300" u="none" strike="noStrike" dirty="0">
                          <a:solidFill>
                            <a:schemeClr val="tx1">
                              <a:lumMod val="85000"/>
                              <a:lumOff val="15000"/>
                            </a:schemeClr>
                          </a:solidFill>
                          <a:effectLst/>
                        </a:rPr>
                        <a:t>0.5</a:t>
                      </a:r>
                      <a:endParaRPr lang="en-SG" sz="1300" b="0" i="0" u="none" strike="noStrike" dirty="0">
                        <a:solidFill>
                          <a:schemeClr val="tx1">
                            <a:lumMod val="85000"/>
                            <a:lumOff val="15000"/>
                          </a:schemeClr>
                        </a:solidFill>
                        <a:effectLst/>
                        <a:latin typeface="Calibri" panose="020F0502020204030204" pitchFamily="34" charset="0"/>
                      </a:endParaRPr>
                    </a:p>
                  </a:txBody>
                  <a:tcPr marL="106336" marR="63802" marT="63802" marB="63802" anchor="b">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812203986"/>
                  </a:ext>
                </a:extLst>
              </a:tr>
            </a:tbl>
          </a:graphicData>
        </a:graphic>
      </p:graphicFrame>
      <p:sp>
        <p:nvSpPr>
          <p:cNvPr id="9" name="Rectangle 8">
            <a:extLst>
              <a:ext uri="{FF2B5EF4-FFF2-40B4-BE49-F238E27FC236}">
                <a16:creationId xmlns:a16="http://schemas.microsoft.com/office/drawing/2014/main" id="{6F65A2D3-E440-4A97-82F0-84ABD525CC53}"/>
              </a:ext>
            </a:extLst>
          </p:cNvPr>
          <p:cNvSpPr/>
          <p:nvPr/>
        </p:nvSpPr>
        <p:spPr>
          <a:xfrm>
            <a:off x="2286000" y="685800"/>
            <a:ext cx="6172200" cy="9906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METRICES</a:t>
            </a:r>
          </a:p>
        </p:txBody>
      </p:sp>
    </p:spTree>
    <p:extLst>
      <p:ext uri="{BB962C8B-B14F-4D97-AF65-F5344CB8AC3E}">
        <p14:creationId xmlns:p14="http://schemas.microsoft.com/office/powerpoint/2010/main" val="30104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584931-94EC-4631-898F-5189795191E8}"/>
              </a:ext>
            </a:extLst>
          </p:cNvPr>
          <p:cNvSpPr>
            <a:spLocks noGrp="1"/>
          </p:cNvSpPr>
          <p:nvPr>
            <p:ph type="title"/>
          </p:nvPr>
        </p:nvSpPr>
        <p:spPr>
          <a:xfrm>
            <a:off x="628650" y="108802"/>
            <a:ext cx="7886700" cy="1325563"/>
          </a:xfrm>
        </p:spPr>
        <p:txBody>
          <a:bodyPr/>
          <a:lstStyle/>
          <a:p>
            <a:r>
              <a:rPr lang="en-SG" dirty="0"/>
              <a:t>ROC CURVES</a:t>
            </a:r>
          </a:p>
        </p:txBody>
      </p:sp>
      <p:pic>
        <p:nvPicPr>
          <p:cNvPr id="7" name="Content Placeholder 6" descr="A close up of a map&#10;&#10;Description automatically generated">
            <a:extLst>
              <a:ext uri="{FF2B5EF4-FFF2-40B4-BE49-F238E27FC236}">
                <a16:creationId xmlns:a16="http://schemas.microsoft.com/office/drawing/2014/main" id="{D22E9615-F264-480F-B3D6-89F84927A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970" y="1083336"/>
            <a:ext cx="2513870" cy="1602309"/>
          </a:xfrm>
        </p:spPr>
      </p:pic>
      <p:pic>
        <p:nvPicPr>
          <p:cNvPr id="9" name="Picture 8" descr="A screenshot of a map&#10;&#10;Description automatically generated">
            <a:extLst>
              <a:ext uri="{FF2B5EF4-FFF2-40B4-BE49-F238E27FC236}">
                <a16:creationId xmlns:a16="http://schemas.microsoft.com/office/drawing/2014/main" id="{E448E0BE-344F-44D6-B3CD-7649F1554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840" y="1086362"/>
            <a:ext cx="2556212" cy="1587631"/>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23CE5F8C-0FC5-462D-A8CA-B7CB2784AD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0200" y="2710207"/>
            <a:ext cx="1762040" cy="1818696"/>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0E682A6C-EDAA-4E06-9856-9D7EE8D1F3A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3526" y="2777093"/>
            <a:ext cx="1762040" cy="1826676"/>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091B1431-6816-4D82-A449-BB88896FDC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9182" y="4633621"/>
            <a:ext cx="1684075" cy="1738051"/>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D499FD64-753B-4A14-930B-9FBD901C76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61491" y="4739054"/>
            <a:ext cx="1684075" cy="1681448"/>
          </a:xfrm>
          <a:prstGeom prst="rect">
            <a:avLst/>
          </a:prstGeom>
        </p:spPr>
      </p:pic>
      <p:sp>
        <p:nvSpPr>
          <p:cNvPr id="2" name="TextBox 1">
            <a:extLst>
              <a:ext uri="{FF2B5EF4-FFF2-40B4-BE49-F238E27FC236}">
                <a16:creationId xmlns:a16="http://schemas.microsoft.com/office/drawing/2014/main" id="{4C35B102-59D8-42FB-A3B8-9D00651ADA75}"/>
              </a:ext>
            </a:extLst>
          </p:cNvPr>
          <p:cNvSpPr txBox="1"/>
          <p:nvPr/>
        </p:nvSpPr>
        <p:spPr>
          <a:xfrm>
            <a:off x="6324600" y="1524000"/>
            <a:ext cx="2556212" cy="646331"/>
          </a:xfrm>
          <a:prstGeom prst="rect">
            <a:avLst/>
          </a:prstGeom>
          <a:noFill/>
        </p:spPr>
        <p:txBody>
          <a:bodyPr wrap="square" rtlCol="0">
            <a:spAutoFit/>
          </a:bodyPr>
          <a:lstStyle/>
          <a:p>
            <a:r>
              <a:rPr lang="en-US" dirty="0"/>
              <a:t>RESIDUAL ATTENTION NETWORK</a:t>
            </a:r>
            <a:endParaRPr lang="en-SG" dirty="0"/>
          </a:p>
        </p:txBody>
      </p:sp>
      <p:sp>
        <p:nvSpPr>
          <p:cNvPr id="3" name="TextBox 2">
            <a:extLst>
              <a:ext uri="{FF2B5EF4-FFF2-40B4-BE49-F238E27FC236}">
                <a16:creationId xmlns:a16="http://schemas.microsoft.com/office/drawing/2014/main" id="{36CD673D-AE00-481D-9998-51503BBA1E1E}"/>
              </a:ext>
            </a:extLst>
          </p:cNvPr>
          <p:cNvSpPr txBox="1"/>
          <p:nvPr/>
        </p:nvSpPr>
        <p:spPr>
          <a:xfrm>
            <a:off x="6477000" y="3429000"/>
            <a:ext cx="1762040" cy="369332"/>
          </a:xfrm>
          <a:prstGeom prst="rect">
            <a:avLst/>
          </a:prstGeom>
          <a:noFill/>
        </p:spPr>
        <p:txBody>
          <a:bodyPr wrap="square" rtlCol="0">
            <a:spAutoFit/>
          </a:bodyPr>
          <a:lstStyle/>
          <a:p>
            <a:r>
              <a:rPr lang="en-US" dirty="0"/>
              <a:t>RESNET 18</a:t>
            </a:r>
            <a:endParaRPr lang="en-SG" dirty="0"/>
          </a:p>
        </p:txBody>
      </p:sp>
      <p:sp>
        <p:nvSpPr>
          <p:cNvPr id="6" name="TextBox 5">
            <a:extLst>
              <a:ext uri="{FF2B5EF4-FFF2-40B4-BE49-F238E27FC236}">
                <a16:creationId xmlns:a16="http://schemas.microsoft.com/office/drawing/2014/main" id="{1A22618A-2070-43FC-A119-83E0A976F7DC}"/>
              </a:ext>
            </a:extLst>
          </p:cNvPr>
          <p:cNvSpPr txBox="1"/>
          <p:nvPr/>
        </p:nvSpPr>
        <p:spPr>
          <a:xfrm>
            <a:off x="6477000" y="5212081"/>
            <a:ext cx="1905000" cy="369332"/>
          </a:xfrm>
          <a:prstGeom prst="rect">
            <a:avLst/>
          </a:prstGeom>
          <a:noFill/>
        </p:spPr>
        <p:txBody>
          <a:bodyPr wrap="square" rtlCol="0">
            <a:spAutoFit/>
          </a:bodyPr>
          <a:lstStyle/>
          <a:p>
            <a:r>
              <a:rPr lang="en-US" dirty="0"/>
              <a:t>INCEPTION V3</a:t>
            </a:r>
            <a:endParaRPr lang="en-SG" dirty="0"/>
          </a:p>
        </p:txBody>
      </p:sp>
    </p:spTree>
    <p:extLst>
      <p:ext uri="{BB962C8B-B14F-4D97-AF65-F5344CB8AC3E}">
        <p14:creationId xmlns:p14="http://schemas.microsoft.com/office/powerpoint/2010/main" val="3495861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US" sz="3500">
                <a:solidFill>
                  <a:srgbClr val="FFFFFF"/>
                </a:solidFill>
              </a:rPr>
              <a:t>Findings &amp; Recommendations</a:t>
            </a:r>
            <a:endParaRPr lang="en-SG"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a:t>It is observed that when the lungs were split using bi-lateral symmetry, performances were observed to be better.</a:t>
            </a:r>
          </a:p>
          <a:p>
            <a:r>
              <a:rPr lang="en-US" sz="2100"/>
              <a:t>Residual attention networks proved to give good performance in both the cases.</a:t>
            </a:r>
          </a:p>
          <a:p>
            <a:r>
              <a:rPr lang="en-US" sz="2100"/>
              <a:t>Thus, the project successfully classifies the image and puts out the probability of the image to contain covid-19.</a:t>
            </a:r>
          </a:p>
          <a:p>
            <a:r>
              <a:rPr lang="en-US" sz="2100"/>
              <a:t>Conclusively it can be stated that this model can be used by radiologists  to prioritize the suspected cases.</a:t>
            </a:r>
          </a:p>
          <a:p>
            <a:pPr marL="0" indent="0">
              <a:buNone/>
            </a:pPr>
            <a:endParaRPr lang="en-SG" sz="210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83EC0453-724B-4413-A87F-A54B364E4337}"/>
              </a:ext>
            </a:extLst>
          </p:cNvPr>
          <p:cNvSpPr>
            <a:spLocks noGrp="1"/>
          </p:cNvSpPr>
          <p:nvPr>
            <p:ph type="title"/>
          </p:nvPr>
        </p:nvSpPr>
        <p:spPr>
          <a:xfrm>
            <a:off x="718879" y="800392"/>
            <a:ext cx="7698523" cy="1212102"/>
          </a:xfrm>
        </p:spPr>
        <p:txBody>
          <a:bodyPr>
            <a:normAutofit/>
          </a:bodyPr>
          <a:lstStyle/>
          <a:p>
            <a:r>
              <a:rPr lang="en-SG" sz="3500">
                <a:solidFill>
                  <a:srgbClr val="FFFFFF"/>
                </a:solidFill>
              </a:rPr>
              <a:t>CONTINUED…</a:t>
            </a:r>
          </a:p>
        </p:txBody>
      </p:sp>
      <p:sp>
        <p:nvSpPr>
          <p:cNvPr id="5" name="Content Placeholder 4">
            <a:extLst>
              <a:ext uri="{FF2B5EF4-FFF2-40B4-BE49-F238E27FC236}">
                <a16:creationId xmlns:a16="http://schemas.microsoft.com/office/drawing/2014/main" id="{2C067750-7A3E-493B-BF33-8D57E6A925FE}"/>
              </a:ext>
            </a:extLst>
          </p:cNvPr>
          <p:cNvSpPr>
            <a:spLocks noGrp="1"/>
          </p:cNvSpPr>
          <p:nvPr>
            <p:ph idx="1"/>
          </p:nvPr>
        </p:nvSpPr>
        <p:spPr>
          <a:xfrm>
            <a:off x="987573" y="2633116"/>
            <a:ext cx="7281746" cy="3567173"/>
          </a:xfrm>
        </p:spPr>
        <p:txBody>
          <a:bodyPr anchor="ctr">
            <a:normAutofit fontScale="92500" lnSpcReduction="20000"/>
          </a:bodyPr>
          <a:lstStyle/>
          <a:p>
            <a:r>
              <a:rPr lang="en-US" sz="2100" dirty="0"/>
              <a:t>Uniqueness involves usage of bilateral symmetry(splitting of lungs into two parts) which has achieved good metrics.</a:t>
            </a:r>
          </a:p>
          <a:p>
            <a:r>
              <a:rPr lang="en-US" sz="2100" dirty="0"/>
              <a:t>Little changes has been done to Residual attention network, by making 2 separate branches for left- right lung and concatenate the output from both branches</a:t>
            </a:r>
          </a:p>
          <a:p>
            <a:r>
              <a:rPr lang="en-US" sz="2100" dirty="0"/>
              <a:t>This </a:t>
            </a:r>
            <a:r>
              <a:rPr lang="en-US" sz="2100" dirty="0" err="1"/>
              <a:t>Mtech</a:t>
            </a:r>
            <a:r>
              <a:rPr lang="en-US" sz="2100" dirty="0"/>
              <a:t> program has provided basic knowledge required by any organization in order to undertake any Machine learning/AI projects.</a:t>
            </a:r>
          </a:p>
          <a:p>
            <a:r>
              <a:rPr lang="en-US" sz="2100" dirty="0"/>
              <a:t>Guidance provided by professors has helped us in grasping the industrial requirements quickly and thus this project was completed successfully on time.</a:t>
            </a:r>
          </a:p>
          <a:p>
            <a:r>
              <a:rPr lang="en-US" sz="2100" dirty="0"/>
              <a:t>Graduate certificate programs such as Pattern recognition system and Intelligent Sensing systems has laid the foundation of processes such as detection , classification and other major deep learning models.</a:t>
            </a:r>
          </a:p>
          <a:p>
            <a:endParaRPr lang="en-SG" sz="2100" dirty="0"/>
          </a:p>
        </p:txBody>
      </p:sp>
    </p:spTree>
    <p:extLst>
      <p:ext uri="{BB962C8B-B14F-4D97-AF65-F5344CB8AC3E}">
        <p14:creationId xmlns:p14="http://schemas.microsoft.com/office/powerpoint/2010/main" val="812135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497976B1-6690-4577-9BBB-DF072A835DD3}"/>
              </a:ext>
            </a:extLst>
          </p:cNvPr>
          <p:cNvSpPr>
            <a:spLocks noGrp="1"/>
          </p:cNvSpPr>
          <p:nvPr>
            <p:ph type="title"/>
          </p:nvPr>
        </p:nvSpPr>
        <p:spPr>
          <a:xfrm>
            <a:off x="718879" y="800392"/>
            <a:ext cx="7698523" cy="1212102"/>
          </a:xfrm>
        </p:spPr>
        <p:txBody>
          <a:bodyPr>
            <a:normAutofit/>
          </a:bodyPr>
          <a:lstStyle/>
          <a:p>
            <a:r>
              <a:rPr lang="en-SG" sz="3500">
                <a:solidFill>
                  <a:srgbClr val="FFFFFF"/>
                </a:solidFill>
              </a:rPr>
              <a:t>FUTURE WORK</a:t>
            </a:r>
          </a:p>
        </p:txBody>
      </p:sp>
      <p:sp>
        <p:nvSpPr>
          <p:cNvPr id="5" name="Content Placeholder 4">
            <a:extLst>
              <a:ext uri="{FF2B5EF4-FFF2-40B4-BE49-F238E27FC236}">
                <a16:creationId xmlns:a16="http://schemas.microsoft.com/office/drawing/2014/main" id="{509583C6-D3FE-49FC-8518-BB2430E97615}"/>
              </a:ext>
            </a:extLst>
          </p:cNvPr>
          <p:cNvSpPr>
            <a:spLocks noGrp="1"/>
          </p:cNvSpPr>
          <p:nvPr>
            <p:ph idx="1"/>
          </p:nvPr>
        </p:nvSpPr>
        <p:spPr>
          <a:xfrm>
            <a:off x="1025718" y="2490436"/>
            <a:ext cx="7281746" cy="3567173"/>
          </a:xfrm>
        </p:spPr>
        <p:txBody>
          <a:bodyPr anchor="ctr">
            <a:normAutofit/>
          </a:bodyPr>
          <a:lstStyle/>
          <a:p>
            <a:r>
              <a:rPr lang="en-SG" sz="2100"/>
              <a:t>Given the availability of more data, the model can be trained to improvise the accuracy.</a:t>
            </a:r>
          </a:p>
          <a:p>
            <a:r>
              <a:rPr lang="en-SG" sz="2100"/>
              <a:t>The classification model usage  can be extended to CT scan images as well.</a:t>
            </a:r>
          </a:p>
          <a:p>
            <a:r>
              <a:rPr lang="en-SG" sz="2100"/>
              <a:t>Explore few other classification models such as Inception v4, ResNeXt etc.,.</a:t>
            </a:r>
          </a:p>
          <a:p>
            <a:pPr marL="0" indent="0">
              <a:buNone/>
            </a:pPr>
            <a:endParaRPr lang="en-SG" sz="2100"/>
          </a:p>
        </p:txBody>
      </p:sp>
    </p:spTree>
    <p:extLst>
      <p:ext uri="{BB962C8B-B14F-4D97-AF65-F5344CB8AC3E}">
        <p14:creationId xmlns:p14="http://schemas.microsoft.com/office/powerpoint/2010/main" val="69113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normAutofit/>
          </a:bodyPr>
          <a:lstStyle/>
          <a:p>
            <a:pPr algn="ctr"/>
            <a:r>
              <a:rPr lang="en-US"/>
              <a:t>Agenda</a:t>
            </a:r>
            <a:endParaRPr lang="en-SG"/>
          </a:p>
        </p:txBody>
      </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B6F15528-21DE-4FAA-801E-634DDDAF4B2B}" type="slidenum">
              <a:rPr lang="en-US"/>
              <a:pPr>
                <a:spcAft>
                  <a:spcPts val="600"/>
                </a:spcAft>
              </a:pPr>
              <a:t>2</a:t>
            </a:fld>
            <a:endParaRPr lang="en-US"/>
          </a:p>
        </p:txBody>
      </p:sp>
      <p:graphicFrame>
        <p:nvGraphicFramePr>
          <p:cNvPr id="6" name="Content Placeholder 2">
            <a:extLst>
              <a:ext uri="{FF2B5EF4-FFF2-40B4-BE49-F238E27FC236}">
                <a16:creationId xmlns:a16="http://schemas.microsoft.com/office/drawing/2014/main" id="{065E0321-AE76-41D9-A856-F25E8FF3FBD9}"/>
              </a:ext>
            </a:extLst>
          </p:cNvPr>
          <p:cNvGraphicFramePr>
            <a:graphicFrameLocks noGrp="1"/>
          </p:cNvGraphicFramePr>
          <p:nvPr>
            <p:ph idx="1"/>
            <p:extLst>
              <p:ext uri="{D42A27DB-BD31-4B8C-83A1-F6EECF244321}">
                <p14:modId xmlns:p14="http://schemas.microsoft.com/office/powerpoint/2010/main" val="3290795099"/>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1368" y="2766218"/>
            <a:ext cx="7886700" cy="1325563"/>
          </a:xfrm>
        </p:spPr>
        <p:txBody>
          <a:bodyPr>
            <a:normAutofit/>
          </a:bodyPr>
          <a:lstStyle/>
          <a:p>
            <a:pPr algn="ctr"/>
            <a:r>
              <a:rPr lang="en-US" sz="4800" b="1" dirty="0"/>
              <a:t>DEMO + Q&amp;A</a:t>
            </a:r>
            <a:endParaRPr lang="en-SG" sz="48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39"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DA25692-A6FC-435A-A1AD-7E569F2250D5}"/>
              </a:ext>
            </a:extLst>
          </p:cNvPr>
          <p:cNvSpPr>
            <a:spLocks noGrp="1"/>
          </p:cNvSpPr>
          <p:nvPr>
            <p:ph type="title"/>
          </p:nvPr>
        </p:nvSpPr>
        <p:spPr>
          <a:xfrm>
            <a:off x="785460" y="759805"/>
            <a:ext cx="7729890" cy="1325563"/>
          </a:xfrm>
        </p:spPr>
        <p:txBody>
          <a:bodyPr>
            <a:normAutofit/>
          </a:bodyPr>
          <a:lstStyle/>
          <a:p>
            <a:r>
              <a:rPr lang="en-US" sz="3500">
                <a:solidFill>
                  <a:srgbClr val="FFFFFF"/>
                </a:solidFill>
              </a:rPr>
              <a:t>COMPANY BACKGROUND</a:t>
            </a:r>
            <a:endParaRPr lang="en-SG" sz="3500">
              <a:solidFill>
                <a:srgbClr val="FFFFFF"/>
              </a:solidFill>
            </a:endParaRPr>
          </a:p>
        </p:txBody>
      </p:sp>
      <p:sp>
        <p:nvSpPr>
          <p:cNvPr id="3" name="Content Placeholder 2">
            <a:extLst>
              <a:ext uri="{FF2B5EF4-FFF2-40B4-BE49-F238E27FC236}">
                <a16:creationId xmlns:a16="http://schemas.microsoft.com/office/drawing/2014/main" id="{D9CADF8D-89B3-4988-9C8C-334B6D66CF26}"/>
              </a:ext>
            </a:extLst>
          </p:cNvPr>
          <p:cNvSpPr>
            <a:spLocks noGrp="1"/>
          </p:cNvSpPr>
          <p:nvPr>
            <p:ph idx="1"/>
          </p:nvPr>
        </p:nvSpPr>
        <p:spPr>
          <a:xfrm>
            <a:off x="1068678" y="2494450"/>
            <a:ext cx="3501154" cy="3876502"/>
          </a:xfrm>
        </p:spPr>
        <p:txBody>
          <a:bodyPr>
            <a:noAutofit/>
          </a:bodyPr>
          <a:lstStyle/>
          <a:p>
            <a:r>
              <a:rPr lang="en-US" sz="1100" dirty="0"/>
              <a:t>The primary operation of A-STAR is to advance the economy and improve lives by amplifying proficiency in the fields of </a:t>
            </a:r>
            <a:r>
              <a:rPr lang="en-SG" sz="1100" dirty="0"/>
              <a:t>intensive biomedical, research, scientific and engineering.</a:t>
            </a:r>
          </a:p>
          <a:p>
            <a:r>
              <a:rPr lang="en-SG" sz="1100" dirty="0"/>
              <a:t>I2R in </a:t>
            </a:r>
            <a:r>
              <a:rPr lang="en-SG" sz="1100" dirty="0" err="1"/>
              <a:t>Fusionopolis</a:t>
            </a:r>
            <a:r>
              <a:rPr lang="en-SG" sz="1100" dirty="0"/>
              <a:t> One was established on 17 </a:t>
            </a:r>
            <a:r>
              <a:rPr lang="en-SG" sz="1100" dirty="0" err="1"/>
              <a:t>th</a:t>
            </a:r>
            <a:r>
              <a:rPr lang="en-SG" sz="1100" dirty="0"/>
              <a:t> October  2008.</a:t>
            </a:r>
          </a:p>
          <a:p>
            <a:r>
              <a:rPr lang="en-SG" sz="1100" dirty="0"/>
              <a:t>Their principle work can be extended to the following fields:</a:t>
            </a:r>
          </a:p>
          <a:p>
            <a:pPr marL="0" indent="0">
              <a:buNone/>
            </a:pPr>
            <a:r>
              <a:rPr lang="en-SG" sz="1100" dirty="0"/>
              <a:t>Machine intellection, Cyber security ,Aural and Language Intelligence, Robotics   and  Autonomous System, healthcare and </a:t>
            </a:r>
            <a:r>
              <a:rPr lang="en-SG" sz="1100" dirty="0" err="1"/>
              <a:t>medtech</a:t>
            </a:r>
            <a:r>
              <a:rPr lang="en-SG" sz="1100" dirty="0"/>
              <a:t>, Neuromorphic Computing.</a:t>
            </a:r>
          </a:p>
          <a:p>
            <a:r>
              <a:rPr lang="en-SG" sz="1100" dirty="0"/>
              <a:t>Experimentations undertaken under the machine intellection department involves learning with 10x fewer </a:t>
            </a:r>
            <a:r>
              <a:rPr lang="en-SG" sz="1100" dirty="0" err="1"/>
              <a:t>labeled</a:t>
            </a:r>
            <a:r>
              <a:rPr lang="en-SG" sz="1100" dirty="0"/>
              <a:t> samples.</a:t>
            </a:r>
          </a:p>
          <a:p>
            <a:r>
              <a:rPr lang="en-SG" sz="1100" dirty="0"/>
              <a:t>They also incorporate knowledge graphs into deep learning, online learning, white-box learning and transfer learning.</a:t>
            </a:r>
          </a:p>
          <a:p>
            <a:r>
              <a:rPr lang="en-SG" sz="1100" dirty="0"/>
              <a:t>Their exercises also embody data driven optimization, and deep learning on encrypted data.</a:t>
            </a:r>
          </a:p>
          <a:p>
            <a:endParaRPr lang="en-SG" sz="1100" dirty="0"/>
          </a:p>
        </p:txBody>
      </p:sp>
      <p:pic>
        <p:nvPicPr>
          <p:cNvPr id="19" name="Picture 18" descr="A picture containing drawing&#10;&#10;Description automatically generated">
            <a:extLst>
              <a:ext uri="{FF2B5EF4-FFF2-40B4-BE49-F238E27FC236}">
                <a16:creationId xmlns:a16="http://schemas.microsoft.com/office/drawing/2014/main" id="{24579475-1886-4DB9-B8D3-5C0D3D9F82B0}"/>
              </a:ext>
            </a:extLst>
          </p:cNvPr>
          <p:cNvPicPr>
            <a:picLocks noChangeAspect="1"/>
          </p:cNvPicPr>
          <p:nvPr/>
        </p:nvPicPr>
        <p:blipFill rotWithShape="1">
          <a:blip r:embed="rId2"/>
          <a:srcRect l="36303" r="13890"/>
          <a:stretch/>
        </p:blipFill>
        <p:spPr>
          <a:xfrm>
            <a:off x="4669471" y="2506633"/>
            <a:ext cx="4167247" cy="3092087"/>
          </a:xfrm>
          <a:prstGeom prst="rect">
            <a:avLst/>
          </a:prstGeom>
        </p:spPr>
      </p:pic>
    </p:spTree>
    <p:extLst>
      <p:ext uri="{BB962C8B-B14F-4D97-AF65-F5344CB8AC3E}">
        <p14:creationId xmlns:p14="http://schemas.microsoft.com/office/powerpoint/2010/main" val="260590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2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78E11E2-B24D-4737-AF67-B9393F23422C}"/>
              </a:ext>
            </a:extLst>
          </p:cNvPr>
          <p:cNvSpPr>
            <a:spLocks noGrp="1"/>
          </p:cNvSpPr>
          <p:nvPr>
            <p:ph type="title"/>
          </p:nvPr>
        </p:nvSpPr>
        <p:spPr>
          <a:xfrm>
            <a:off x="785460" y="759805"/>
            <a:ext cx="7729890" cy="1325563"/>
          </a:xfrm>
        </p:spPr>
        <p:txBody>
          <a:bodyPr>
            <a:normAutofit/>
          </a:bodyPr>
          <a:lstStyle/>
          <a:p>
            <a:r>
              <a:rPr lang="en-US" sz="3500" dirty="0">
                <a:solidFill>
                  <a:srgbClr val="FFFFFF"/>
                </a:solidFill>
              </a:rPr>
              <a:t>PROBLEM BACKGROUND</a:t>
            </a:r>
            <a:endParaRPr lang="en-SG" sz="3500" dirty="0">
              <a:solidFill>
                <a:srgbClr val="FFFFFF"/>
              </a:solidFill>
            </a:endParaRPr>
          </a:p>
        </p:txBody>
      </p:sp>
      <p:sp>
        <p:nvSpPr>
          <p:cNvPr id="3" name="Content Placeholder 2">
            <a:extLst>
              <a:ext uri="{FF2B5EF4-FFF2-40B4-BE49-F238E27FC236}">
                <a16:creationId xmlns:a16="http://schemas.microsoft.com/office/drawing/2014/main" id="{E4B378B9-9917-410D-8C84-4EDC8D642649}"/>
              </a:ext>
            </a:extLst>
          </p:cNvPr>
          <p:cNvSpPr>
            <a:spLocks noGrp="1"/>
          </p:cNvSpPr>
          <p:nvPr>
            <p:ph idx="1"/>
          </p:nvPr>
        </p:nvSpPr>
        <p:spPr>
          <a:xfrm>
            <a:off x="1068678" y="2494450"/>
            <a:ext cx="3040158" cy="3563159"/>
          </a:xfrm>
        </p:spPr>
        <p:txBody>
          <a:bodyPr>
            <a:normAutofit/>
          </a:bodyPr>
          <a:lstStyle/>
          <a:p>
            <a:r>
              <a:rPr lang="en-US" sz="1100"/>
              <a:t>COVID-19 is an infectious disease caused by SARS-CoV2 which is closely related to the SARS virus.</a:t>
            </a:r>
          </a:p>
          <a:p>
            <a:r>
              <a:rPr lang="en-SG" sz="1100"/>
              <a:t>The first patient was discovered on December 30 ,2019 by Dr.Li examined a patient’s report which showed  a positive result with a high confidence level for SARS coronavirus tests.</a:t>
            </a:r>
          </a:p>
          <a:p>
            <a:r>
              <a:rPr lang="en-SG" sz="1100"/>
              <a:t>According to the statistics provided by WHO, globally </a:t>
            </a:r>
            <a:r>
              <a:rPr lang="en-SG" sz="1100" b="1"/>
              <a:t>3,588,773</a:t>
            </a:r>
            <a:r>
              <a:rPr lang="en-SG"/>
              <a:t> </a:t>
            </a:r>
            <a:r>
              <a:rPr lang="en-SG" sz="1100"/>
              <a:t> confirmed cases have been reported as on ,May 6 2020.</a:t>
            </a:r>
          </a:p>
          <a:p>
            <a:r>
              <a:rPr lang="en-SG" sz="1100"/>
              <a:t>The total number days for incubation as prescribed for suspected patients is 14.</a:t>
            </a:r>
          </a:p>
          <a:p>
            <a:r>
              <a:rPr lang="en-SG" sz="1100"/>
              <a:t>The above mentioned virus can spread asymptomatically.</a:t>
            </a:r>
          </a:p>
          <a:p>
            <a:pPr marL="0" indent="0">
              <a:buNone/>
            </a:pPr>
            <a:endParaRPr lang="en-SG" sz="1000" dirty="0"/>
          </a:p>
          <a:p>
            <a:pPr marL="0" indent="0">
              <a:buNone/>
            </a:pPr>
            <a:r>
              <a:rPr lang="en-SG" sz="1000" dirty="0"/>
              <a:t> </a:t>
            </a:r>
          </a:p>
        </p:txBody>
      </p:sp>
      <p:sp>
        <p:nvSpPr>
          <p:cNvPr id="4" name="Right Brace 3">
            <a:extLst>
              <a:ext uri="{FF2B5EF4-FFF2-40B4-BE49-F238E27FC236}">
                <a16:creationId xmlns:a16="http://schemas.microsoft.com/office/drawing/2014/main" id="{C5186B5F-0782-49E9-A491-0412F9379A1E}"/>
              </a:ext>
            </a:extLst>
          </p:cNvPr>
          <p:cNvSpPr/>
          <p:nvPr/>
        </p:nvSpPr>
        <p:spPr>
          <a:xfrm>
            <a:off x="5052061" y="2015491"/>
            <a:ext cx="34289" cy="342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sz="1350"/>
          </a:p>
        </p:txBody>
      </p:sp>
      <p:pic>
        <p:nvPicPr>
          <p:cNvPr id="5" name="Picture 4">
            <a:extLst>
              <a:ext uri="{FF2B5EF4-FFF2-40B4-BE49-F238E27FC236}">
                <a16:creationId xmlns:a16="http://schemas.microsoft.com/office/drawing/2014/main" id="{166358C1-D226-42F2-AE19-8F49B019FDC4}"/>
              </a:ext>
            </a:extLst>
          </p:cNvPr>
          <p:cNvPicPr>
            <a:picLocks noChangeAspect="1"/>
          </p:cNvPicPr>
          <p:nvPr/>
        </p:nvPicPr>
        <p:blipFill>
          <a:blip r:embed="rId2"/>
          <a:stretch>
            <a:fillRect/>
          </a:stretch>
        </p:blipFill>
        <p:spPr>
          <a:xfrm>
            <a:off x="4108836" y="2695354"/>
            <a:ext cx="4735786" cy="2882201"/>
          </a:xfrm>
          <a:prstGeom prst="rect">
            <a:avLst/>
          </a:prstGeom>
        </p:spPr>
      </p:pic>
    </p:spTree>
    <p:extLst>
      <p:ext uri="{BB962C8B-B14F-4D97-AF65-F5344CB8AC3E}">
        <p14:creationId xmlns:p14="http://schemas.microsoft.com/office/powerpoint/2010/main" val="31623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24"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8650E41-0823-41F0-809F-9C67403E8666}"/>
              </a:ext>
            </a:extLst>
          </p:cNvPr>
          <p:cNvSpPr>
            <a:spLocks noGrp="1"/>
          </p:cNvSpPr>
          <p:nvPr>
            <p:ph type="title"/>
          </p:nvPr>
        </p:nvSpPr>
        <p:spPr>
          <a:xfrm>
            <a:off x="785460" y="759805"/>
            <a:ext cx="7729890" cy="1325563"/>
          </a:xfrm>
        </p:spPr>
        <p:txBody>
          <a:bodyPr>
            <a:normAutofit/>
          </a:bodyPr>
          <a:lstStyle/>
          <a:p>
            <a:r>
              <a:rPr lang="en-US" sz="3500">
                <a:solidFill>
                  <a:srgbClr val="FFFFFF"/>
                </a:solidFill>
              </a:rPr>
              <a:t>PROBLEM BACKGROUND</a:t>
            </a:r>
            <a:endParaRPr lang="en-SG" sz="3500">
              <a:solidFill>
                <a:srgbClr val="FFFFFF"/>
              </a:solidFill>
            </a:endParaRPr>
          </a:p>
        </p:txBody>
      </p:sp>
      <p:sp>
        <p:nvSpPr>
          <p:cNvPr id="3" name="Content Placeholder 2">
            <a:extLst>
              <a:ext uri="{FF2B5EF4-FFF2-40B4-BE49-F238E27FC236}">
                <a16:creationId xmlns:a16="http://schemas.microsoft.com/office/drawing/2014/main" id="{483598C1-B38E-4674-BF60-E8E6B1BE472F}"/>
              </a:ext>
            </a:extLst>
          </p:cNvPr>
          <p:cNvSpPr>
            <a:spLocks noGrp="1"/>
          </p:cNvSpPr>
          <p:nvPr>
            <p:ph idx="1"/>
          </p:nvPr>
        </p:nvSpPr>
        <p:spPr>
          <a:xfrm>
            <a:off x="3971676" y="2494450"/>
            <a:ext cx="4103647" cy="3563159"/>
          </a:xfrm>
        </p:spPr>
        <p:txBody>
          <a:bodyPr>
            <a:normAutofit/>
          </a:bodyPr>
          <a:lstStyle/>
          <a:p>
            <a:r>
              <a:rPr lang="en-US" sz="1500"/>
              <a:t>Chest X-Ray/CT scan are considered as routine imaging tool for COVID-19 diagnosis.</a:t>
            </a:r>
          </a:p>
          <a:p>
            <a:r>
              <a:rPr lang="en-US" sz="1500"/>
              <a:t>Following are the challenges faced while examining the X-ray images:</a:t>
            </a:r>
          </a:p>
          <a:p>
            <a:pPr>
              <a:buFont typeface="Wingdings" panose="05000000000000000000" pitchFamily="2" charset="2"/>
              <a:buChar char="Ø"/>
            </a:pPr>
            <a:r>
              <a:rPr lang="en-US" sz="1500"/>
              <a:t>Everyday clinicians are exposed to reading high volumes of images during each shift.</a:t>
            </a:r>
          </a:p>
          <a:p>
            <a:pPr>
              <a:buFont typeface="Wingdings" panose="05000000000000000000" pitchFamily="2" charset="2"/>
              <a:buChar char="Ø"/>
            </a:pPr>
            <a:r>
              <a:rPr lang="en-US" sz="1500"/>
              <a:t>Tiredness , distractions are few factors that might lead them to miss important details in an image.</a:t>
            </a:r>
          </a:p>
          <a:p>
            <a:pPr>
              <a:buFont typeface="Wingdings" panose="05000000000000000000" pitchFamily="2" charset="2"/>
              <a:buChar char="Ø"/>
            </a:pPr>
            <a:r>
              <a:rPr lang="en-US" sz="1500"/>
              <a:t>This is when the idea of using an automated image analysis tools comes into picture.</a:t>
            </a:r>
          </a:p>
          <a:p>
            <a:pPr>
              <a:buFont typeface="Wingdings" panose="05000000000000000000" pitchFamily="2" charset="2"/>
              <a:buChar char="Ø"/>
            </a:pPr>
            <a:r>
              <a:rPr lang="en-US" sz="1500"/>
              <a:t>This project proposes to develop a model to detect covid-19 from chest radiographs.</a:t>
            </a:r>
          </a:p>
          <a:p>
            <a:pPr>
              <a:buFont typeface="Wingdings" panose="05000000000000000000" pitchFamily="2" charset="2"/>
              <a:buChar char="Ø"/>
            </a:pPr>
            <a:endParaRPr lang="en-US" sz="1500"/>
          </a:p>
          <a:p>
            <a:pPr>
              <a:buFont typeface="Wingdings" panose="05000000000000000000" pitchFamily="2" charset="2"/>
              <a:buChar char="Ø"/>
            </a:pPr>
            <a:endParaRPr lang="en-SG" sz="1500"/>
          </a:p>
        </p:txBody>
      </p:sp>
      <p:pic>
        <p:nvPicPr>
          <p:cNvPr id="19" name="Picture 18">
            <a:extLst>
              <a:ext uri="{FF2B5EF4-FFF2-40B4-BE49-F238E27FC236}">
                <a16:creationId xmlns:a16="http://schemas.microsoft.com/office/drawing/2014/main" id="{959E50C9-0538-4CA5-9488-4B26859CF52A}"/>
              </a:ext>
            </a:extLst>
          </p:cNvPr>
          <p:cNvPicPr>
            <a:picLocks noChangeAspect="1"/>
          </p:cNvPicPr>
          <p:nvPr/>
        </p:nvPicPr>
        <p:blipFill rotWithShape="1">
          <a:blip r:embed="rId2"/>
          <a:srcRect b="1067"/>
          <a:stretch/>
        </p:blipFill>
        <p:spPr>
          <a:xfrm>
            <a:off x="306110" y="2904417"/>
            <a:ext cx="3664394" cy="2718972"/>
          </a:xfrm>
          <a:prstGeom prst="rect">
            <a:avLst/>
          </a:prstGeom>
        </p:spPr>
      </p:pic>
    </p:spTree>
    <p:extLst>
      <p:ext uri="{BB962C8B-B14F-4D97-AF65-F5344CB8AC3E}">
        <p14:creationId xmlns:p14="http://schemas.microsoft.com/office/powerpoint/2010/main" val="305531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5460" y="759805"/>
            <a:ext cx="7729890" cy="1325563"/>
          </a:xfrm>
        </p:spPr>
        <p:txBody>
          <a:bodyPr>
            <a:normAutofit/>
          </a:bodyPr>
          <a:lstStyle/>
          <a:p>
            <a:r>
              <a:rPr lang="en-IN" sz="3500">
                <a:solidFill>
                  <a:srgbClr val="FFFFFF"/>
                </a:solidFill>
              </a:rPr>
              <a:t>COVID-19 PNEUMONIA PREDICTION USING CHEST X-RAYS</a:t>
            </a:r>
            <a:endParaRPr lang="en-SG" sz="3500">
              <a:solidFill>
                <a:srgbClr val="FFFFFF"/>
              </a:solidFill>
            </a:endParaRPr>
          </a:p>
        </p:txBody>
      </p:sp>
      <p:sp>
        <p:nvSpPr>
          <p:cNvPr id="3" name="Content Placeholder 2"/>
          <p:cNvSpPr>
            <a:spLocks noGrp="1"/>
          </p:cNvSpPr>
          <p:nvPr>
            <p:ph idx="1"/>
          </p:nvPr>
        </p:nvSpPr>
        <p:spPr>
          <a:xfrm>
            <a:off x="1068678" y="2494451"/>
            <a:ext cx="4570122" cy="3727834"/>
          </a:xfrm>
        </p:spPr>
        <p:txBody>
          <a:bodyPr>
            <a:normAutofit lnSpcReduction="10000"/>
          </a:bodyPr>
          <a:lstStyle/>
          <a:p>
            <a:r>
              <a:rPr lang="en-US" sz="1800" dirty="0"/>
              <a:t>Prediction can be done using CT images or X Rays. Our project focuses on X Rays image only</a:t>
            </a:r>
          </a:p>
          <a:p>
            <a:pPr lvl="1"/>
            <a:r>
              <a:rPr lang="en-US" sz="1800" dirty="0"/>
              <a:t>Main objective of this project is to facilitate healthcare workers in analyzing X Ray images and prioritize the cases according to the prediction.</a:t>
            </a:r>
          </a:p>
          <a:p>
            <a:pPr lvl="1"/>
            <a:r>
              <a:rPr lang="en-US" sz="1800" dirty="0"/>
              <a:t>Project can be divided in 2 parts: lungs detection and </a:t>
            </a:r>
            <a:r>
              <a:rPr lang="en-US" sz="1800" dirty="0" err="1"/>
              <a:t>covid</a:t>
            </a:r>
            <a:r>
              <a:rPr lang="en-US" sz="1800" dirty="0"/>
              <a:t> 19 classification</a:t>
            </a:r>
          </a:p>
          <a:p>
            <a:pPr lvl="1"/>
            <a:r>
              <a:rPr lang="en-US" sz="1800" dirty="0"/>
              <a:t>We have experimented with different classification models and done the comparison to get the best accuracy</a:t>
            </a:r>
          </a:p>
          <a:p>
            <a:pPr lvl="1"/>
            <a:r>
              <a:rPr lang="en-US" sz="1800" dirty="0"/>
              <a:t>Models are compared for full lung images and left- right split of lungs</a:t>
            </a:r>
          </a:p>
          <a:p>
            <a:pPr marL="457200" lvl="1" indent="0">
              <a:buNone/>
            </a:pPr>
            <a:endParaRPr lang="en-SG" sz="1300" dirty="0"/>
          </a:p>
        </p:txBody>
      </p:sp>
      <p:pic>
        <p:nvPicPr>
          <p:cNvPr id="2050" name="Picture 2" descr="Covid-19 | New Scientist">
            <a:extLst>
              <a:ext uri="{FF2B5EF4-FFF2-40B4-BE49-F238E27FC236}">
                <a16:creationId xmlns:a16="http://schemas.microsoft.com/office/drawing/2014/main" id="{926FDB18-EA3D-4D52-946B-6DA9DDD7BD4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174" r="15356"/>
          <a:stretch/>
        </p:blipFill>
        <p:spPr bwMode="auto">
          <a:xfrm>
            <a:off x="6007262" y="2494451"/>
            <a:ext cx="2410140" cy="2384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r>
              <a:rPr lang="en-IN" sz="3500" dirty="0">
                <a:solidFill>
                  <a:srgbClr val="FFFFFF"/>
                </a:solidFill>
              </a:rPr>
              <a:t>COVID-19 PNEUMONIA PREDICTION USING CHEST X-RAYS </a:t>
            </a:r>
            <a:r>
              <a:rPr lang="en-IN" sz="3500" dirty="0" err="1">
                <a:solidFill>
                  <a:srgbClr val="FFFFFF"/>
                </a:solidFill>
              </a:rPr>
              <a:t>conti</a:t>
            </a:r>
            <a:r>
              <a:rPr lang="en-IN" sz="3500" dirty="0">
                <a:solidFill>
                  <a:srgbClr val="FFFFFF"/>
                </a:solidFill>
              </a:rPr>
              <a:t>.</a:t>
            </a:r>
            <a:endParaRPr lang="en-SG" sz="3500" dirty="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dirty="0"/>
              <a:t>Challenges and Issues </a:t>
            </a:r>
          </a:p>
          <a:p>
            <a:pPr lvl="1"/>
            <a:r>
              <a:rPr lang="en-US" sz="2100" dirty="0"/>
              <a:t>Biggest challenge was the small size and unbalanced dataset.</a:t>
            </a:r>
          </a:p>
          <a:p>
            <a:pPr lvl="1"/>
            <a:r>
              <a:rPr lang="en-US" sz="2100" dirty="0"/>
              <a:t>At first place mean and standard deviation of image net was used as we were trying transfer learning for some case, but results were not promising.</a:t>
            </a:r>
          </a:p>
          <a:p>
            <a:pPr lvl="1"/>
            <a:r>
              <a:rPr lang="en-US" sz="2100" dirty="0"/>
              <a:t> As dataset was very small, overfitting became big headache. To overcome it, we saved the best model according to the accuracy on validation set.</a:t>
            </a:r>
          </a:p>
          <a:p>
            <a:pPr marL="457200" lvl="1" indent="0">
              <a:buNone/>
            </a:pPr>
            <a:endParaRPr lang="en-SG" sz="2100" dirty="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7</a:t>
            </a:fld>
            <a:endParaRPr lang="en-US"/>
          </a:p>
        </p:txBody>
      </p:sp>
    </p:spTree>
    <p:extLst>
      <p:ext uri="{BB962C8B-B14F-4D97-AF65-F5344CB8AC3E}">
        <p14:creationId xmlns:p14="http://schemas.microsoft.com/office/powerpoint/2010/main" val="215360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5460" y="759805"/>
            <a:ext cx="7729890" cy="1325563"/>
          </a:xfrm>
        </p:spPr>
        <p:txBody>
          <a:bodyPr>
            <a:normAutofit/>
          </a:bodyPr>
          <a:lstStyle/>
          <a:p>
            <a:r>
              <a:rPr lang="en-US" sz="3500">
                <a:solidFill>
                  <a:srgbClr val="FFFFFF"/>
                </a:solidFill>
              </a:rPr>
              <a:t>Solution &amp; Design </a:t>
            </a:r>
            <a:endParaRPr lang="en-SG" sz="3500">
              <a:solidFill>
                <a:srgbClr val="FFFFFF"/>
              </a:solidFill>
            </a:endParaRPr>
          </a:p>
        </p:txBody>
      </p:sp>
      <p:sp>
        <p:nvSpPr>
          <p:cNvPr id="3" name="Content Placeholder 2"/>
          <p:cNvSpPr>
            <a:spLocks noGrp="1"/>
          </p:cNvSpPr>
          <p:nvPr>
            <p:ph idx="1"/>
          </p:nvPr>
        </p:nvSpPr>
        <p:spPr>
          <a:xfrm>
            <a:off x="1015704" y="2333867"/>
            <a:ext cx="3655722" cy="1541458"/>
          </a:xfrm>
        </p:spPr>
        <p:txBody>
          <a:bodyPr>
            <a:normAutofit/>
          </a:bodyPr>
          <a:lstStyle/>
          <a:p>
            <a:r>
              <a:rPr lang="en-US" sz="2100" dirty="0"/>
              <a:t>Solution is divided in 2 parts:</a:t>
            </a:r>
          </a:p>
          <a:p>
            <a:pPr lvl="1"/>
            <a:r>
              <a:rPr lang="en-US" sz="1800" dirty="0"/>
              <a:t>Lungs detection</a:t>
            </a:r>
          </a:p>
          <a:p>
            <a:pPr lvl="1"/>
            <a:r>
              <a:rPr lang="en-US" sz="1800" dirty="0"/>
              <a:t>Covid-19 classification.</a:t>
            </a:r>
          </a:p>
          <a:p>
            <a:pPr>
              <a:buNone/>
            </a:pPr>
            <a:endParaRPr lang="en-US" sz="2100" dirty="0"/>
          </a:p>
        </p:txBody>
      </p:sp>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8</a:t>
            </a:fld>
            <a:endParaRPr lang="en-US"/>
          </a:p>
        </p:txBody>
      </p:sp>
      <p:pic>
        <p:nvPicPr>
          <p:cNvPr id="12" name="Picture 11">
            <a:extLst>
              <a:ext uri="{FF2B5EF4-FFF2-40B4-BE49-F238E27FC236}">
                <a16:creationId xmlns:a16="http://schemas.microsoft.com/office/drawing/2014/main" id="{9AC043D3-4333-4A2A-AC72-7B3DD7B2DFBC}"/>
              </a:ext>
            </a:extLst>
          </p:cNvPr>
          <p:cNvPicPr>
            <a:picLocks noChangeAspect="1"/>
          </p:cNvPicPr>
          <p:nvPr/>
        </p:nvPicPr>
        <p:blipFill>
          <a:blip r:embed="rId2"/>
          <a:stretch>
            <a:fillRect/>
          </a:stretch>
        </p:blipFill>
        <p:spPr>
          <a:xfrm>
            <a:off x="0" y="3385085"/>
            <a:ext cx="9144000" cy="34347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2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5460" y="759805"/>
            <a:ext cx="7729890" cy="1325563"/>
          </a:xfrm>
        </p:spPr>
        <p:txBody>
          <a:bodyPr>
            <a:normAutofit/>
          </a:bodyPr>
          <a:lstStyle/>
          <a:p>
            <a:r>
              <a:rPr lang="en-US" sz="3500">
                <a:solidFill>
                  <a:srgbClr val="FFFFFF"/>
                </a:solidFill>
              </a:rPr>
              <a:t>Solution &amp; Design </a:t>
            </a:r>
            <a:endParaRPr lang="en-SG" sz="3500">
              <a:solidFill>
                <a:srgbClr val="FFFFFF"/>
              </a:solidFill>
            </a:endParaRPr>
          </a:p>
        </p:txBody>
      </p:sp>
      <p:sp>
        <p:nvSpPr>
          <p:cNvPr id="3" name="Content Placeholder 2"/>
          <p:cNvSpPr>
            <a:spLocks noGrp="1"/>
          </p:cNvSpPr>
          <p:nvPr>
            <p:ph idx="1"/>
          </p:nvPr>
        </p:nvSpPr>
        <p:spPr>
          <a:xfrm>
            <a:off x="1068678" y="2494450"/>
            <a:ext cx="4341522" cy="3727835"/>
          </a:xfrm>
        </p:spPr>
        <p:txBody>
          <a:bodyPr>
            <a:normAutofit/>
          </a:bodyPr>
          <a:lstStyle/>
          <a:p>
            <a:r>
              <a:rPr lang="en-US" sz="1600" dirty="0"/>
              <a:t>Lungs detection</a:t>
            </a:r>
          </a:p>
          <a:p>
            <a:pPr lvl="1"/>
            <a:r>
              <a:rPr lang="en-US" sz="1600" dirty="0"/>
              <a:t>First step is do the lungs detection</a:t>
            </a:r>
          </a:p>
          <a:p>
            <a:pPr lvl="1"/>
            <a:r>
              <a:rPr lang="en-US" sz="1600" dirty="0"/>
              <a:t>For the object detection part, we have used Facebook AI’s Detectron2 with a backbone as Faster RCNN.</a:t>
            </a:r>
          </a:p>
          <a:p>
            <a:pPr lvl="1"/>
            <a:r>
              <a:rPr lang="en-IN" sz="1600" dirty="0"/>
              <a:t>Detectron2 is Facebook AI Research's next generation software system that implements state-of-the-art object detection algorithms</a:t>
            </a:r>
          </a:p>
          <a:p>
            <a:pPr lvl="1"/>
            <a:r>
              <a:rPr lang="en-IN" sz="1600" dirty="0"/>
              <a:t>It can be used as a library to support different projects on top of it</a:t>
            </a:r>
          </a:p>
          <a:p>
            <a:pPr lvl="1"/>
            <a:r>
              <a:rPr lang="en-IN" sz="1600" dirty="0"/>
              <a:t>It trains much faster.</a:t>
            </a:r>
            <a:endParaRPr lang="en-US" sz="1600" dirty="0"/>
          </a:p>
          <a:p>
            <a:pPr>
              <a:buNone/>
            </a:pPr>
            <a:endParaRPr lang="en-US" sz="1300" dirty="0"/>
          </a:p>
        </p:txBody>
      </p:sp>
      <p:pic>
        <p:nvPicPr>
          <p:cNvPr id="7" name="Picture 6">
            <a:extLst>
              <a:ext uri="{FF2B5EF4-FFF2-40B4-BE49-F238E27FC236}">
                <a16:creationId xmlns:a16="http://schemas.microsoft.com/office/drawing/2014/main" id="{70747241-12CC-41DE-8BB8-37EEA4BB49B3}"/>
              </a:ext>
            </a:extLst>
          </p:cNvPr>
          <p:cNvPicPr>
            <a:picLocks noChangeAspect="1"/>
          </p:cNvPicPr>
          <p:nvPr/>
        </p:nvPicPr>
        <p:blipFill rotWithShape="1">
          <a:blip r:embed="rId2"/>
          <a:srcRect l="913" r="1551" b="5"/>
          <a:stretch/>
        </p:blipFill>
        <p:spPr>
          <a:xfrm>
            <a:off x="5515380" y="2743200"/>
            <a:ext cx="2660591" cy="2590800"/>
          </a:xfrm>
          <a:prstGeom prst="rect">
            <a:avLst/>
          </a:prstGeom>
        </p:spPr>
      </p:pic>
      <p:sp>
        <p:nvSpPr>
          <p:cNvPr id="4" name="Slide Number Placeholder 3"/>
          <p:cNvSpPr>
            <a:spLocks noGrp="1"/>
          </p:cNvSpPr>
          <p:nvPr>
            <p:ph type="sldNum" sz="quarter" idx="12"/>
          </p:nvPr>
        </p:nvSpPr>
        <p:spPr>
          <a:xfrm>
            <a:off x="8030718" y="6382512"/>
            <a:ext cx="514350" cy="320040"/>
          </a:xfrm>
        </p:spPr>
        <p:txBody>
          <a:bodyPr>
            <a:normAutofit/>
          </a:bodyPr>
          <a:lstStyle/>
          <a:p>
            <a:pPr>
              <a:spcAft>
                <a:spcPts val="600"/>
              </a:spcAft>
            </a:pPr>
            <a:fld id="{B6F15528-21DE-4FAA-801E-634DDDAF4B2B}" type="slidenum">
              <a:rPr lang="en-US" smtClean="0"/>
              <a:pPr>
                <a:spcAft>
                  <a:spcPts val="600"/>
                </a:spcAft>
              </a:pPr>
              <a:t>9</a:t>
            </a:fld>
            <a:endParaRPr lang="en-US"/>
          </a:p>
        </p:txBody>
      </p:sp>
    </p:spTree>
    <p:extLst>
      <p:ext uri="{BB962C8B-B14F-4D97-AF65-F5344CB8AC3E}">
        <p14:creationId xmlns:p14="http://schemas.microsoft.com/office/powerpoint/2010/main" val="1301699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1197</Words>
  <Application>Microsoft Office PowerPoint</Application>
  <PresentationFormat>On-screen Show (4:3)</PresentationFormat>
  <Paragraphs>165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COVID-19 PNEUMONIA PREDICTION USING CHEST X-RAYS</vt:lpstr>
      <vt:lpstr>Agenda</vt:lpstr>
      <vt:lpstr>COMPANY BACKGROUND</vt:lpstr>
      <vt:lpstr>PROBLEM BACKGROUND</vt:lpstr>
      <vt:lpstr>PROBLEM BACKGROUND</vt:lpstr>
      <vt:lpstr>COVID-19 PNEUMONIA PREDICTION USING CHEST X-RAYS</vt:lpstr>
      <vt:lpstr>COVID-19 PNEUMONIA PREDICTION USING CHEST X-RAYS conti.</vt:lpstr>
      <vt:lpstr>Solution &amp; Design </vt:lpstr>
      <vt:lpstr>Solution &amp; Design </vt:lpstr>
      <vt:lpstr>Solution &amp; Design </vt:lpstr>
      <vt:lpstr>Solution &amp; Design </vt:lpstr>
      <vt:lpstr>Solution &amp; Design </vt:lpstr>
      <vt:lpstr>Implementation</vt:lpstr>
      <vt:lpstr>Performance &amp; Validation</vt:lpstr>
      <vt:lpstr>PowerPoint Presentation</vt:lpstr>
      <vt:lpstr>ROC CURVES</vt:lpstr>
      <vt:lpstr>Findings &amp; Recommendations</vt:lpstr>
      <vt:lpstr>CONTINUED…</vt:lpstr>
      <vt:lpstr>FUTURE WORK</vt:lpstr>
      <vt:lpstr>DEMO +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PNEUMONIA PREDICTION USING CHEST X-RAYS</dc:title>
  <dc:creator>Padmini Ramesh</dc:creator>
  <cp:lastModifiedBy>Padmini Ramesh</cp:lastModifiedBy>
  <cp:revision>9</cp:revision>
  <dcterms:created xsi:type="dcterms:W3CDTF">2020-05-11T06:31:51Z</dcterms:created>
  <dcterms:modified xsi:type="dcterms:W3CDTF">2020-05-11T12:28:02Z</dcterms:modified>
</cp:coreProperties>
</file>