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6" r:id="rId1"/>
    <p:sldMasterId id="2147483828" r:id="rId2"/>
    <p:sldMasterId id="2147483840" r:id="rId3"/>
    <p:sldMasterId id="2147483852" r:id="rId4"/>
    <p:sldMasterId id="2147483864" r:id="rId5"/>
    <p:sldMasterId id="2147483876" r:id="rId6"/>
    <p:sldMasterId id="2147483888" r:id="rId7"/>
    <p:sldMasterId id="2147483900" r:id="rId8"/>
    <p:sldMasterId id="2147483912" r:id="rId9"/>
    <p:sldMasterId id="2147483924" r:id="rId10"/>
    <p:sldMasterId id="2147483936" r:id="rId11"/>
    <p:sldMasterId id="2147483948" r:id="rId12"/>
    <p:sldMasterId id="2147483960" r:id="rId13"/>
    <p:sldMasterId id="2147483972" r:id="rId14"/>
    <p:sldMasterId id="2147484198" r:id="rId15"/>
  </p:sldMasterIdLst>
  <p:notesMasterIdLst>
    <p:notesMasterId r:id="rId29"/>
  </p:notesMasterIdLst>
  <p:handoutMasterIdLst>
    <p:handoutMasterId r:id="rId30"/>
  </p:handoutMasterIdLst>
  <p:sldIdLst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7" r:id="rId23"/>
    <p:sldId id="391" r:id="rId24"/>
    <p:sldId id="392" r:id="rId25"/>
    <p:sldId id="393" r:id="rId26"/>
    <p:sldId id="394" r:id="rId27"/>
    <p:sldId id="395" r:id="rId28"/>
  </p:sldIdLst>
  <p:sldSz cx="13004800" cy="97536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EB6"/>
    <a:srgbClr val="B51753"/>
    <a:srgbClr val="43A0A7"/>
    <a:srgbClr val="3B8B91"/>
    <a:srgbClr val="357D83"/>
    <a:srgbClr val="3399FF"/>
    <a:srgbClr val="0000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1" autoAdjust="0"/>
    <p:restoredTop sz="94444" autoAdjust="0"/>
  </p:normalViewPr>
  <p:slideViewPr>
    <p:cSldViewPr>
      <p:cViewPr varScale="1">
        <p:scale>
          <a:sx n="55" d="100"/>
          <a:sy n="55" d="100"/>
        </p:scale>
        <p:origin x="1306" y="43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hangingPunct="1">
              <a:defRPr sz="1300"/>
            </a:lvl1pPr>
          </a:lstStyle>
          <a:p>
            <a:pPr>
              <a:defRPr/>
            </a:pPr>
            <a:r>
              <a:rPr lang="en-US"/>
              <a:t>School of Engineering &amp; Technology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28125F27-7924-4326-A585-67C5CA7233D1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C7A100DB-4E74-4FB2-8ABD-7092DA3AF2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718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hangingPunct="1">
              <a:defRPr sz="13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r>
              <a:rPr lang="en-US"/>
              <a:t>School of Engineering &amp; Technology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hangingPunct="1">
              <a:defRPr sz="13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fld id="{A5EF5327-60B6-4513-A97C-1D151EB3EB98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hangingPunct="1">
              <a:defRPr sz="13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31D0F6E7-57E6-4F82-B6DB-0B78967D4F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35173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10483" y="2010741"/>
            <a:ext cx="299110" cy="299110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30046" tIns="65023" rIns="130046" bIns="65023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46238" y="1912938"/>
            <a:ext cx="90487" cy="904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30046" tIns="65023" rIns="130046" bIns="65023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037419" y="511855"/>
            <a:ext cx="10533888" cy="2093773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2037419" y="2631202"/>
            <a:ext cx="10533888" cy="2492587"/>
          </a:xfrm>
        </p:spPr>
        <p:txBody>
          <a:bodyPr tIns="0"/>
          <a:lstStyle>
            <a:lvl1pPr marL="39014" indent="0" algn="l">
              <a:buNone/>
              <a:defRPr sz="37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B3BDEB5-21BE-4196-AA11-9092C303413C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C764944-C5B7-48D6-B1ED-F475B7EAA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64042A7-7EE0-4F71-BA51-7A1EB736E935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E2A515E-3E39-4365-9B98-DF9661207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46438" y="0"/>
            <a:ext cx="9753600" cy="97536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3251200" y="0"/>
            <a:ext cx="107950" cy="97536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89523" y="4003067"/>
            <a:ext cx="299110" cy="299110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30046" tIns="65023" rIns="130046" bIns="65023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24238" y="3905250"/>
            <a:ext cx="92075" cy="9048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30046" tIns="65023" rIns="130046" bIns="65023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046" y="3698240"/>
            <a:ext cx="9103360" cy="3251200"/>
          </a:xfrm>
        </p:spPr>
        <p:txBody>
          <a:bodyPr anchor="t"/>
          <a:lstStyle>
            <a:lvl1pPr algn="l">
              <a:lnSpc>
                <a:spcPts val="6400"/>
              </a:lnSpc>
              <a:buNone/>
              <a:defRPr sz="57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046" y="1517227"/>
            <a:ext cx="9103360" cy="2147146"/>
          </a:xfrm>
        </p:spPr>
        <p:txBody>
          <a:bodyPr anchor="b"/>
          <a:lstStyle>
            <a:lvl1pPr marL="26009" indent="0">
              <a:lnSpc>
                <a:spcPts val="3271"/>
              </a:lnSpc>
              <a:spcBef>
                <a:spcPts val="0"/>
              </a:spcBef>
              <a:buNone/>
              <a:defRPr sz="28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747BE73-9272-4E7D-BD0B-5B5123F9D54D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B05125-ACAC-42EB-9BF3-18B31522F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754" y="390144"/>
            <a:ext cx="10663936" cy="1625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41754" y="2167467"/>
            <a:ext cx="5201920" cy="6632448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03770" y="2167467"/>
            <a:ext cx="5201920" cy="6632448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B8BA07-7811-470C-A03E-FF3137DA5A6E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D6FD9E8-0C80-4830-885A-F2D3695FD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7339145"/>
            <a:ext cx="11704320" cy="1625600"/>
          </a:xfrm>
        </p:spPr>
        <p:txBody>
          <a:bodyPr/>
          <a:lstStyle>
            <a:lvl1pPr algn="ctr">
              <a:defRPr sz="64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466884"/>
            <a:ext cx="5722112" cy="910336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91032" indent="0" algn="l">
              <a:lnSpc>
                <a:spcPct val="100000"/>
              </a:lnSpc>
              <a:spcBef>
                <a:spcPts val="142"/>
              </a:spcBef>
              <a:buNone/>
              <a:defRPr sz="2700" b="0">
                <a:solidFill>
                  <a:schemeClr val="tx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32448" y="466884"/>
            <a:ext cx="5722112" cy="910336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91032" indent="0" algn="l">
              <a:lnSpc>
                <a:spcPct val="100000"/>
              </a:lnSpc>
              <a:spcBef>
                <a:spcPts val="142"/>
              </a:spcBef>
              <a:buNone/>
              <a:defRPr sz="2700" b="0">
                <a:solidFill>
                  <a:schemeClr val="tx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50240" y="1378611"/>
            <a:ext cx="5722112" cy="585216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559198" indent="-390138">
              <a:lnSpc>
                <a:spcPct val="100000"/>
              </a:lnSpc>
              <a:spcBef>
                <a:spcPts val="996"/>
              </a:spcBef>
              <a:defRPr sz="3400"/>
            </a:lvl1pPr>
            <a:lvl2pPr>
              <a:lnSpc>
                <a:spcPct val="100000"/>
              </a:lnSpc>
              <a:spcBef>
                <a:spcPts val="996"/>
              </a:spcBef>
              <a:defRPr sz="2800"/>
            </a:lvl2pPr>
            <a:lvl3pPr>
              <a:lnSpc>
                <a:spcPct val="100000"/>
              </a:lnSpc>
              <a:spcBef>
                <a:spcPts val="996"/>
              </a:spcBef>
              <a:defRPr sz="2600"/>
            </a:lvl3pPr>
            <a:lvl4pPr>
              <a:lnSpc>
                <a:spcPct val="100000"/>
              </a:lnSpc>
              <a:spcBef>
                <a:spcPts val="996"/>
              </a:spcBef>
              <a:defRPr sz="2300"/>
            </a:lvl4pPr>
            <a:lvl5pPr>
              <a:lnSpc>
                <a:spcPct val="100000"/>
              </a:lnSpc>
              <a:spcBef>
                <a:spcPts val="996"/>
              </a:spcBef>
              <a:defRPr sz="23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2448" y="1378611"/>
            <a:ext cx="5722112" cy="585216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559198" indent="-390138">
              <a:lnSpc>
                <a:spcPct val="100000"/>
              </a:lnSpc>
              <a:spcBef>
                <a:spcPts val="996"/>
              </a:spcBef>
              <a:defRPr sz="3400"/>
            </a:lvl1pPr>
            <a:lvl2pPr>
              <a:lnSpc>
                <a:spcPct val="100000"/>
              </a:lnSpc>
              <a:spcBef>
                <a:spcPts val="996"/>
              </a:spcBef>
              <a:defRPr sz="2800"/>
            </a:lvl2pPr>
            <a:lvl3pPr>
              <a:lnSpc>
                <a:spcPct val="100000"/>
              </a:lnSpc>
              <a:spcBef>
                <a:spcPts val="996"/>
              </a:spcBef>
              <a:defRPr sz="2600"/>
            </a:lvl3pPr>
            <a:lvl4pPr>
              <a:lnSpc>
                <a:spcPct val="100000"/>
              </a:lnSpc>
              <a:spcBef>
                <a:spcPts val="996"/>
              </a:spcBef>
              <a:defRPr sz="2300"/>
            </a:lvl4pPr>
            <a:lvl5pPr>
              <a:lnSpc>
                <a:spcPct val="100000"/>
              </a:lnSpc>
              <a:spcBef>
                <a:spcPts val="996"/>
              </a:spcBef>
              <a:defRPr sz="23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FD344DF-F2D8-47D3-A1A2-F2BA0FADDC8A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5F8F286-D16D-4C14-B8C1-AEB3377F72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754" y="390144"/>
            <a:ext cx="10663936" cy="1625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989FE42-4D97-47DA-9957-FC4B88B7382D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A1C867-080A-4421-B3AD-97329B9D2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3038" y="0"/>
            <a:ext cx="11561762" cy="97536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443038" y="0"/>
            <a:ext cx="104775" cy="97536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BE39010-9E70-434F-A0A0-C5EA2E7FE0D2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55CA93D-A4F4-438E-AA12-7363D9CB7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08307"/>
            <a:ext cx="5418667" cy="1652693"/>
          </a:xfrm>
          <a:ln>
            <a:noFill/>
          </a:ln>
        </p:spPr>
        <p:txBody>
          <a:bodyPr anchor="b"/>
          <a:lstStyle>
            <a:lvl1pPr algn="l">
              <a:lnSpc>
                <a:spcPts val="2844"/>
              </a:lnSpc>
              <a:buNone/>
              <a:defRPr sz="31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50240" y="2001016"/>
            <a:ext cx="5418667" cy="993422"/>
          </a:xfrm>
        </p:spPr>
        <p:txBody>
          <a:bodyPr/>
          <a:lstStyle>
            <a:lvl1pPr marL="65023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0240" y="3034454"/>
            <a:ext cx="11595947" cy="5678312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3528399-7386-45A7-8834-486F4B94D802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1526C98-457C-495A-885B-B51F77EFA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3733" y="1517227"/>
            <a:ext cx="6502400" cy="65024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130046" tIns="390138" rIns="130046" bIns="65023">
            <a:normAutofit/>
          </a:bodyPr>
          <a:lstStyle/>
          <a:p>
            <a:pPr indent="-403143" eaLnBrk="1" hangingPunct="1">
              <a:lnSpc>
                <a:spcPts val="4267"/>
              </a:lnSpc>
              <a:spcBef>
                <a:spcPts val="853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4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563563" y="1357313"/>
            <a:ext cx="976312" cy="290512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7116763" y="1331913"/>
            <a:ext cx="922337" cy="290512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2474" y="1517227"/>
            <a:ext cx="3901440" cy="2817707"/>
          </a:xfrm>
        </p:spPr>
        <p:txBody>
          <a:bodyPr anchor="b">
            <a:noAutofit/>
          </a:bodyPr>
          <a:lstStyle>
            <a:lvl1pPr algn="l">
              <a:buNone/>
              <a:defRPr sz="30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2107" y="1625605"/>
            <a:ext cx="6285653" cy="4998444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390138">
            <a:normAutofit/>
          </a:bodyPr>
          <a:lstStyle>
            <a:lvl1pPr marL="0" indent="0" algn="l" eaLnBrk="1" latinLnBrk="0" hangingPunct="1">
              <a:buNone/>
              <a:defRPr sz="46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2107" y="6827520"/>
            <a:ext cx="6285653" cy="1083733"/>
          </a:xfrm>
        </p:spPr>
        <p:txBody>
          <a:bodyPr anchor="ctr"/>
          <a:lstStyle>
            <a:lvl1pPr marL="0" indent="0" algn="l">
              <a:lnSpc>
                <a:spcPts val="2276"/>
              </a:lnSpc>
              <a:spcBef>
                <a:spcPts val="0"/>
              </a:spcBef>
              <a:buNone/>
              <a:defRPr sz="2000">
                <a:solidFill>
                  <a:srgbClr val="777777"/>
                </a:solidFill>
              </a:defRPr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C5DB0DE-08A5-43FF-9FCD-FB364DA9D449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D714D2-3A5C-4C10-82C3-6BCA2647EE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95A56A-3571-4FE4-B376-55F94E1FCB76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2C08728-4636-4AE1-87CF-7D261829F0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390598"/>
            <a:ext cx="2600960" cy="83221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0" y="390600"/>
            <a:ext cx="7911253" cy="83221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0AA1504-0073-45D4-9420-14AEEB73A9D9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0F4B8-5C48-49EB-A75F-18DE72FA2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4" r:id="rId4"/>
    <p:sldLayoutId id="2147484225" r:id="rId5"/>
    <p:sldLayoutId id="2147484226" r:id="rId6"/>
    <p:sldLayoutId id="2147484227" r:id="rId7"/>
    <p:sldLayoutId id="2147484228" r:id="rId8"/>
    <p:sldLayoutId id="2147484229" r:id="rId9"/>
    <p:sldLayoutId id="2147484230" r:id="rId10"/>
    <p:sldLayoutId id="2147484231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21" r:id="rId2"/>
    <p:sldLayoutId id="2147484322" r:id="rId3"/>
    <p:sldLayoutId id="2147484323" r:id="rId4"/>
    <p:sldLayoutId id="2147484324" r:id="rId5"/>
    <p:sldLayoutId id="2147484325" r:id="rId6"/>
    <p:sldLayoutId id="2147484326" r:id="rId7"/>
    <p:sldLayoutId id="2147484327" r:id="rId8"/>
    <p:sldLayoutId id="2147484328" r:id="rId9"/>
    <p:sldLayoutId id="2147484329" r:id="rId10"/>
    <p:sldLayoutId id="2147484330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1" r:id="rId1"/>
    <p:sldLayoutId id="2147484332" r:id="rId2"/>
    <p:sldLayoutId id="2147484333" r:id="rId3"/>
    <p:sldLayoutId id="2147484334" r:id="rId4"/>
    <p:sldLayoutId id="2147484335" r:id="rId5"/>
    <p:sldLayoutId id="2147484336" r:id="rId6"/>
    <p:sldLayoutId id="2147484337" r:id="rId7"/>
    <p:sldLayoutId id="2147484338" r:id="rId8"/>
    <p:sldLayoutId id="2147484339" r:id="rId9"/>
    <p:sldLayoutId id="2147484340" r:id="rId10"/>
    <p:sldLayoutId id="2147484341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2995613" indent="-493713" algn="l" rtl="0" eaLnBrk="1" fontAlgn="base" hangingPunct="1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eaLnBrk="1" fontAlgn="base" hangingPunct="1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eaLnBrk="1" fontAlgn="base" hangingPunct="1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eaLnBrk="1" fontAlgn="base" hangingPunct="1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43" r:id="rId2"/>
    <p:sldLayoutId id="2147484344" r:id="rId3"/>
    <p:sldLayoutId id="2147484345" r:id="rId4"/>
    <p:sldLayoutId id="2147484346" r:id="rId5"/>
    <p:sldLayoutId id="2147484347" r:id="rId6"/>
    <p:sldLayoutId id="2147484348" r:id="rId7"/>
    <p:sldLayoutId id="2147484349" r:id="rId8"/>
    <p:sldLayoutId id="2147484350" r:id="rId9"/>
    <p:sldLayoutId id="2147484351" r:id="rId10"/>
    <p:sldLayoutId id="2147484352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2995613" indent="-493713" algn="l" rtl="0" eaLnBrk="1" fontAlgn="base" hangingPunct="1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eaLnBrk="1" fontAlgn="base" hangingPunct="1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eaLnBrk="1" fontAlgn="base" hangingPunct="1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eaLnBrk="1" fontAlgn="base" hangingPunct="1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54" r:id="rId2"/>
    <p:sldLayoutId id="2147484355" r:id="rId3"/>
    <p:sldLayoutId id="2147484356" r:id="rId4"/>
    <p:sldLayoutId id="2147484357" r:id="rId5"/>
    <p:sldLayoutId id="2147484358" r:id="rId6"/>
    <p:sldLayoutId id="2147484359" r:id="rId7"/>
    <p:sldLayoutId id="2147484360" r:id="rId8"/>
    <p:sldLayoutId id="2147484361" r:id="rId9"/>
    <p:sldLayoutId id="2147484362" r:id="rId10"/>
    <p:sldLayoutId id="2147484363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2995613" indent="-493713" algn="l" rtl="0" eaLnBrk="1" fontAlgn="base" hangingPunct="1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eaLnBrk="1" fontAlgn="base" hangingPunct="1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eaLnBrk="1" fontAlgn="base" hangingPunct="1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eaLnBrk="1" fontAlgn="base" hangingPunct="1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2995613" indent="-493713" algn="l" rtl="0" eaLnBrk="1" fontAlgn="base" hangingPunct="1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eaLnBrk="1" fontAlgn="base" hangingPunct="1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eaLnBrk="1" fontAlgn="base" hangingPunct="1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eaLnBrk="1" fontAlgn="base" hangingPunct="1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160463" y="-1160463"/>
            <a:ext cx="2330451" cy="2330451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9713" y="30163"/>
            <a:ext cx="2420937" cy="242093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60098" y="1500554"/>
            <a:ext cx="1601020" cy="1568176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39863" y="0"/>
            <a:ext cx="11564937" cy="97536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2041525" y="390525"/>
            <a:ext cx="10664825" cy="1625600"/>
          </a:xfrm>
          <a:prstGeom prst="rect">
            <a:avLst/>
          </a:prstGeom>
        </p:spPr>
        <p:txBody>
          <a:bodyPr lIns="130046" tIns="65023" rIns="130046" bIns="65023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345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2041525" y="2058988"/>
            <a:ext cx="10664825" cy="68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094288" y="8967788"/>
            <a:ext cx="3033712" cy="677862"/>
          </a:xfrm>
          <a:prstGeom prst="rect">
            <a:avLst/>
          </a:prstGeom>
        </p:spPr>
        <p:txBody>
          <a:bodyPr lIns="130046" tIns="65023" rIns="130046" bIns="65023" anchor="b"/>
          <a:lstStyle>
            <a:lvl1pPr algn="r" eaLnBrk="1" latinLnBrk="0" hangingPunct="1">
              <a:defRPr kumimoji="0" sz="1700" smtClean="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DF934E36-D68C-41C0-B698-58393200FF86}" type="datetimeFigureOut">
              <a:rPr lang="en-US"/>
              <a:pPr>
                <a:defRPr/>
              </a:pPr>
              <a:t>9/8/2025</a:t>
            </a:fld>
            <a:endParaRPr lang="en-US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128000" y="8967788"/>
            <a:ext cx="4117975" cy="677862"/>
          </a:xfrm>
          <a:prstGeom prst="rect">
            <a:avLst/>
          </a:prstGeom>
        </p:spPr>
        <p:txBody>
          <a:bodyPr lIns="130046" tIns="65023" rIns="130046" bIns="65023" anchor="b"/>
          <a:lstStyle>
            <a:lvl1pPr eaLnBrk="1" latinLnBrk="0" hangingPunct="1">
              <a:defRPr kumimoji="0" sz="1700">
                <a:solidFill>
                  <a:schemeClr val="bg2">
                    <a:shade val="5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2250738" y="8967788"/>
            <a:ext cx="649287" cy="677862"/>
          </a:xfrm>
          <a:prstGeom prst="rect">
            <a:avLst/>
          </a:prstGeom>
        </p:spPr>
        <p:txBody>
          <a:bodyPr lIns="130046" tIns="65023" rIns="130046" bIns="65023" anchor="b"/>
          <a:lstStyle>
            <a:lvl1pPr algn="ctr" eaLnBrk="1" latinLnBrk="0" hangingPunct="1">
              <a:defRPr kumimoji="0" sz="17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0AF91225-6B8A-4A10-AFA6-F845D109664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443038" y="0"/>
            <a:ext cx="104775" cy="97536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61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6100">
          <a:solidFill>
            <a:srgbClr val="572314"/>
          </a:solidFill>
          <a:latin typeface="Gill Sans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6100">
          <a:solidFill>
            <a:srgbClr val="572314"/>
          </a:solidFill>
          <a:latin typeface="Gill Sans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6100">
          <a:solidFill>
            <a:srgbClr val="572314"/>
          </a:solidFill>
          <a:latin typeface="Gill Sans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61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1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1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1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1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519113" indent="-401638" algn="l" rtl="0" fontAlgn="base">
        <a:spcBef>
          <a:spcPts val="8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909638" indent="-336550" algn="l" rtl="0" fontAlgn="base">
        <a:spcBef>
          <a:spcPts val="788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260475" indent="-3238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1560513" indent="-246063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6263" indent="-2587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5758" indent="-260092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4864" indent="-260092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2730965" indent="-260092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071" indent="-260092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39" r:id="rId8"/>
    <p:sldLayoutId id="2147484240" r:id="rId9"/>
    <p:sldLayoutId id="2147484241" r:id="rId10"/>
    <p:sldLayoutId id="2147484242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30734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31242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270000"/>
            <a:ext cx="10464800" cy="721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55" r:id="rId2"/>
    <p:sldLayoutId id="2147484256" r:id="rId3"/>
    <p:sldLayoutId id="2147484257" r:id="rId4"/>
    <p:sldLayoutId id="2147484258" r:id="rId5"/>
    <p:sldLayoutId id="2147484259" r:id="rId6"/>
    <p:sldLayoutId id="2147484260" r:id="rId7"/>
    <p:sldLayoutId id="2147484261" r:id="rId8"/>
    <p:sldLayoutId id="2147484262" r:id="rId9"/>
    <p:sldLayoutId id="2147484263" r:id="rId10"/>
    <p:sldLayoutId id="2147484264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82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727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171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616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3073400" indent="-571500" algn="l" rtl="0" eaLnBrk="1" fontAlgn="base" hangingPunct="1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eaLnBrk="1" fontAlgn="base" hangingPunct="1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eaLnBrk="1" fontAlgn="base" hangingPunct="1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eaLnBrk="1" fontAlgn="base" hangingPunct="1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9" r:id="rId2"/>
    <p:sldLayoutId id="2147484300" r:id="rId3"/>
    <p:sldLayoutId id="2147484301" r:id="rId4"/>
    <p:sldLayoutId id="2147484302" r:id="rId5"/>
    <p:sldLayoutId id="2147484303" r:id="rId6"/>
    <p:sldLayoutId id="2147484304" r:id="rId7"/>
    <p:sldLayoutId id="2147484305" r:id="rId8"/>
    <p:sldLayoutId id="2147484306" r:id="rId9"/>
    <p:sldLayoutId id="2147484307" r:id="rId10"/>
    <p:sldLayoutId id="2147484308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31242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2"/>
          <a:srcRect t="18021" b="16660"/>
          <a:stretch>
            <a:fillRect/>
          </a:stretch>
        </p:blipFill>
        <p:spPr bwMode="auto">
          <a:xfrm>
            <a:off x="4273550" y="304800"/>
            <a:ext cx="5048250" cy="196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3"/>
          <p:cNvSpPr txBox="1">
            <a:spLocks noChangeArrowheads="1"/>
          </p:cNvSpPr>
          <p:nvPr/>
        </p:nvSpPr>
        <p:spPr bwMode="auto">
          <a:xfrm>
            <a:off x="1676400" y="2270125"/>
            <a:ext cx="10693400" cy="1143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defRPr/>
            </a:pPr>
            <a:br>
              <a:rPr lang="en-US" altLang="en-US" sz="4200" b="1" kern="0" dirty="0">
                <a:solidFill>
                  <a:srgbClr val="C00000"/>
                </a:solidFill>
                <a:latin typeface="Calibri" panose="020F0502020204030204" pitchFamily="34" charset="0"/>
              </a:rPr>
            </a:br>
            <a:br>
              <a:rPr lang="en-US" altLang="en-US" sz="4200" b="1" kern="0" dirty="0">
                <a:solidFill>
                  <a:srgbClr val="C00000"/>
                </a:solidFill>
                <a:latin typeface="Calibri" panose="020F0502020204030204" pitchFamily="34" charset="0"/>
              </a:rPr>
            </a:br>
            <a:r>
              <a:rPr lang="en-US" altLang="en-US" sz="4200" b="1" kern="0" dirty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</a:rPr>
              <a:t>Faculty of Science &amp; Technology</a:t>
            </a:r>
          </a:p>
          <a:p>
            <a:pPr>
              <a:defRPr/>
            </a:pPr>
            <a:r>
              <a:rPr lang="en-US" altLang="en-US" sz="4200" b="1" kern="0" dirty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</a:rPr>
              <a:t>Jagran School of Computer Application</a:t>
            </a:r>
            <a:br>
              <a:rPr lang="en-US" altLang="en-US" sz="4200" b="1" kern="0" dirty="0">
                <a:solidFill>
                  <a:srgbClr val="FF0000"/>
                </a:solidFill>
                <a:latin typeface="Calibri" panose="020F0502020204030204" pitchFamily="34" charset="0"/>
              </a:rPr>
            </a:br>
            <a:r>
              <a:rPr lang="en-US" altLang="en-US" sz="4200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                                                            </a:t>
            </a:r>
            <a:br>
              <a:rPr lang="en-US" altLang="en-US" sz="4200" b="1" kern="0" dirty="0">
                <a:solidFill>
                  <a:srgbClr val="C00000"/>
                </a:solidFill>
                <a:latin typeface="Calibri" panose="020F0502020204030204" pitchFamily="34" charset="0"/>
              </a:rPr>
            </a:br>
            <a:endParaRPr lang="en-US" altLang="en-US" sz="4200" b="1" kern="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6629" name="TextBox 10"/>
          <p:cNvSpPr txBox="1">
            <a:spLocks noChangeArrowheads="1"/>
          </p:cNvSpPr>
          <p:nvPr/>
        </p:nvSpPr>
        <p:spPr bwMode="auto">
          <a:xfrm>
            <a:off x="3412895" y="3697288"/>
            <a:ext cx="63838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500"/>
              <a:t>Major/Minor </a:t>
            </a:r>
            <a:r>
              <a:rPr lang="en-US" sz="3500" dirty="0"/>
              <a:t>Project Presentation</a:t>
            </a:r>
          </a:p>
        </p:txBody>
      </p:sp>
      <p:sp>
        <p:nvSpPr>
          <p:cNvPr id="26630" name="TextBox 11"/>
          <p:cNvSpPr txBox="1">
            <a:spLocks noChangeArrowheads="1"/>
          </p:cNvSpPr>
          <p:nvPr/>
        </p:nvSpPr>
        <p:spPr bwMode="auto">
          <a:xfrm>
            <a:off x="4995863" y="4495800"/>
            <a:ext cx="3563937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="1"/>
              <a:t>Project Title </a:t>
            </a:r>
          </a:p>
        </p:txBody>
      </p:sp>
      <p:sp>
        <p:nvSpPr>
          <p:cNvPr id="26631" name="TextBox 12"/>
          <p:cNvSpPr txBox="1">
            <a:spLocks noChangeArrowheads="1"/>
          </p:cNvSpPr>
          <p:nvPr/>
        </p:nvSpPr>
        <p:spPr bwMode="auto">
          <a:xfrm>
            <a:off x="1473200" y="6662738"/>
            <a:ext cx="55451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Under the Supervision of: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Dr./Mr./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Mrs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/Miss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Efgh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Asst. Prof., Dept. of CSE, 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JLU-FAST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32" name="TextBox 13"/>
          <p:cNvSpPr txBox="1">
            <a:spLocks noChangeArrowheads="1"/>
          </p:cNvSpPr>
          <p:nvPr/>
        </p:nvSpPr>
        <p:spPr bwMode="auto">
          <a:xfrm>
            <a:off x="8080375" y="6629400"/>
            <a:ext cx="509626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Sidhardh S(2023BCA054)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Furqan bhai (Roll No.)</a:t>
            </a:r>
          </a:p>
          <a:p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Lmno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Pqrst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(Roll No.)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Snapshots of system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Take main and important snaps of your project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2FBB2D-B164-4589-9E72-AA90F3FF5095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Conclusion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Finally conclude your project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ACB2A-1AEB-4C99-B4C0-C947DA6ACC4E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Future Work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Briefly tell about your future work if applicable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FE1FDE-521C-4F4C-A81B-BF483B82FC14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References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 references that you got any help from internet give reference link of that source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2755F-5E41-4CB4-A806-825AD38A65F3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Outline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041525" y="2058988"/>
            <a:ext cx="10664825" cy="4799012"/>
          </a:xfrm>
        </p:spPr>
        <p:txBody>
          <a:bodyPr/>
          <a:lstStyle/>
          <a:p>
            <a:r>
              <a:rPr lang="en-US" sz="2800" dirty="0"/>
              <a:t>Introduction </a:t>
            </a:r>
          </a:p>
          <a:p>
            <a:r>
              <a:rPr lang="en-US" sz="2800" dirty="0"/>
              <a:t>Importance and Need of Your Project</a:t>
            </a:r>
          </a:p>
          <a:p>
            <a:r>
              <a:rPr lang="en-US" sz="2800" dirty="0"/>
              <a:t>Contribution &amp; Role of Team Members</a:t>
            </a:r>
          </a:p>
          <a:p>
            <a:r>
              <a:rPr lang="en-US" sz="2800" dirty="0"/>
              <a:t>Features of your Project</a:t>
            </a:r>
          </a:p>
          <a:p>
            <a:r>
              <a:rPr lang="en-US" sz="2800" dirty="0"/>
              <a:t>Uniqueness of Project</a:t>
            </a:r>
          </a:p>
          <a:p>
            <a:r>
              <a:rPr lang="en-US" sz="2800" dirty="0"/>
              <a:t>Comparison with existing systems</a:t>
            </a:r>
          </a:p>
          <a:p>
            <a:r>
              <a:rPr lang="en-US" sz="2800" dirty="0"/>
              <a:t>Tools and Technologies</a:t>
            </a:r>
          </a:p>
          <a:p>
            <a:r>
              <a:rPr lang="en-US" sz="2800" dirty="0"/>
              <a:t>System/User requirements</a:t>
            </a:r>
          </a:p>
          <a:p>
            <a:r>
              <a:rPr lang="en-US" sz="2800" dirty="0"/>
              <a:t>Diagrams </a:t>
            </a:r>
          </a:p>
          <a:p>
            <a:r>
              <a:rPr lang="en-US" sz="2800" dirty="0"/>
              <a:t> Snapshots of the system</a:t>
            </a:r>
          </a:p>
          <a:p>
            <a:r>
              <a:rPr lang="en-US" sz="2800" dirty="0"/>
              <a:t>Conclusion</a:t>
            </a:r>
          </a:p>
          <a:p>
            <a:r>
              <a:rPr lang="en-US" sz="2800" dirty="0"/>
              <a:t>Future work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pPr>
              <a:buFont typeface="Wingdings 2" pitchFamily="18" charset="2"/>
              <a:buNone/>
            </a:pPr>
            <a:r>
              <a:rPr lang="en-US" sz="4000" dirty="0"/>
              <a:t>  </a:t>
            </a:r>
          </a:p>
          <a:p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20847-0DEC-4B56-AF04-E1606A8495B6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Introduction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/>
              <a:t>Background</a:t>
            </a:r>
            <a:endParaRPr lang="en-US" sz="4000" dirty="0"/>
          </a:p>
          <a:p>
            <a:r>
              <a:rPr lang="en-US" sz="4000" dirty="0"/>
              <a:t>Online job portals face rising fake postings, leading to scams and data theft.</a:t>
            </a:r>
          </a:p>
          <a:p>
            <a:r>
              <a:rPr lang="en-US" sz="4000" b="1" dirty="0"/>
              <a:t>Existing Systems</a:t>
            </a:r>
            <a:endParaRPr lang="en-US" sz="4000" dirty="0"/>
          </a:p>
          <a:p>
            <a:r>
              <a:rPr lang="en-US" sz="4000" dirty="0"/>
              <a:t>Rely on manual checks or simple rule-based filters.</a:t>
            </a:r>
          </a:p>
          <a:p>
            <a:r>
              <a:rPr lang="en-US" sz="4000" b="1" dirty="0"/>
              <a:t>Improvement</a:t>
            </a:r>
            <a:endParaRPr lang="en-US" sz="4000" dirty="0"/>
          </a:p>
          <a:p>
            <a:r>
              <a:rPr lang="en-US" sz="4000" dirty="0"/>
              <a:t>Our project applies ML with text + structural features, compares models, and adds explainability for reliable detection.</a:t>
            </a:r>
          </a:p>
          <a:p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DF365F-2B4E-4D13-91A1-3D0777D92EAD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Importance &amp; Need of Your Project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7475" indent="0">
              <a:buNone/>
            </a:pPr>
            <a:endParaRPr lang="en-US" b="1" dirty="0"/>
          </a:p>
          <a:p>
            <a:r>
              <a:rPr lang="en-US" sz="4000" dirty="0"/>
              <a:t>Fake job postings mislead seekers, cause fraud &amp; identity theft.</a:t>
            </a:r>
          </a:p>
          <a:p>
            <a:r>
              <a:rPr lang="en-US" sz="4000" dirty="0"/>
              <a:t>Manual detection is slow, inconsistent, and not scalable.</a:t>
            </a:r>
          </a:p>
          <a:p>
            <a:r>
              <a:rPr lang="en-US" sz="4000" dirty="0"/>
              <a:t>Our system provides faster, data-driven, and more reliable detection.</a:t>
            </a:r>
          </a:p>
          <a:p>
            <a:r>
              <a:rPr lang="en-US" sz="4000" dirty="0"/>
              <a:t>Useful for </a:t>
            </a:r>
            <a:r>
              <a:rPr lang="en-US" sz="4000" b="1" dirty="0"/>
              <a:t>job seekers, HR teams, and online job portals</a:t>
            </a:r>
            <a:r>
              <a:rPr lang="en-US" sz="4000" dirty="0"/>
              <a:t> to ensure trust and safety.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B236B-D843-460E-9B08-27A6C6C7AE32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Features of your Project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041525" y="1219200"/>
            <a:ext cx="10664825" cy="7667625"/>
          </a:xfrm>
        </p:spPr>
        <p:txBody>
          <a:bodyPr/>
          <a:lstStyle/>
          <a:p>
            <a:pPr marL="117475" indent="0">
              <a:buNone/>
            </a:pPr>
            <a:endParaRPr lang="en-US" b="1" dirty="0"/>
          </a:p>
          <a:p>
            <a:r>
              <a:rPr lang="en-US" dirty="0"/>
              <a:t>Cleans and analyzes job posting data</a:t>
            </a:r>
          </a:p>
          <a:p>
            <a:r>
              <a:rPr lang="en-US" dirty="0"/>
              <a:t>Finds patterns in real vs fake job ads</a:t>
            </a:r>
          </a:p>
          <a:p>
            <a:r>
              <a:rPr lang="en-US" dirty="0"/>
              <a:t>Uses machine learning to classify ads as </a:t>
            </a:r>
            <a:r>
              <a:rPr lang="en-US" b="1" dirty="0"/>
              <a:t>real</a:t>
            </a:r>
            <a:r>
              <a:rPr lang="en-US" dirty="0"/>
              <a:t> or </a:t>
            </a:r>
            <a:r>
              <a:rPr lang="en-US" b="1" dirty="0"/>
              <a:t>fake</a:t>
            </a:r>
            <a:endParaRPr lang="en-US" dirty="0"/>
          </a:p>
          <a:p>
            <a:r>
              <a:rPr lang="en-US" dirty="0"/>
              <a:t>Shows results with simple visuals (graphs, confusion matrix)</a:t>
            </a:r>
          </a:p>
          <a:p>
            <a:r>
              <a:rPr lang="en-US" dirty="0"/>
              <a:t>Helps job seekers and HR teams detect fraud easily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V="1">
            <a:off x="8128000" y="9645650"/>
            <a:ext cx="4117975" cy="26035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E0DCC-54CC-417F-8E5E-3E4F6E53ECD7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Tools and Technologies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041525" y="685800"/>
            <a:ext cx="10664825" cy="8201025"/>
          </a:xfrm>
        </p:spPr>
        <p:txBody>
          <a:bodyPr/>
          <a:lstStyle/>
          <a:p>
            <a:pPr marL="117475" indent="0">
              <a:buNone/>
            </a:pPr>
            <a:endParaRPr lang="en-IN" sz="4000" b="1" dirty="0"/>
          </a:p>
          <a:p>
            <a:r>
              <a:rPr lang="en-IN" sz="4000" b="1" dirty="0"/>
              <a:t>Python</a:t>
            </a:r>
            <a:r>
              <a:rPr lang="en-IN" sz="4000" dirty="0"/>
              <a:t> → main programming language (easy, widely used in ML)</a:t>
            </a:r>
          </a:p>
          <a:p>
            <a:r>
              <a:rPr lang="en-IN" sz="4000" b="1" dirty="0"/>
              <a:t>Pandas &amp; NumPy</a:t>
            </a:r>
            <a:r>
              <a:rPr lang="en-IN" sz="4000" dirty="0"/>
              <a:t> → for cleaning and handling dataset</a:t>
            </a:r>
          </a:p>
          <a:p>
            <a:r>
              <a:rPr lang="en-IN" sz="4000" b="1" dirty="0"/>
              <a:t>Matplotlib &amp; Seaborn</a:t>
            </a:r>
            <a:r>
              <a:rPr lang="en-IN" sz="4000" dirty="0"/>
              <a:t> → for data visualization and graphs</a:t>
            </a:r>
          </a:p>
          <a:p>
            <a:r>
              <a:rPr lang="en-IN" sz="4000" b="1" dirty="0"/>
              <a:t>Scikit-learn</a:t>
            </a:r>
            <a:r>
              <a:rPr lang="en-IN" sz="4000" dirty="0"/>
              <a:t> → for machine learning models and evaluation</a:t>
            </a:r>
          </a:p>
          <a:p>
            <a:r>
              <a:rPr lang="en-IN" sz="4000" b="1" dirty="0"/>
              <a:t>Google </a:t>
            </a:r>
            <a:r>
              <a:rPr lang="en-IN" sz="4000" b="1" dirty="0" err="1"/>
              <a:t>Colab</a:t>
            </a:r>
            <a:r>
              <a:rPr lang="en-IN" sz="4000" b="1" dirty="0"/>
              <a:t> / </a:t>
            </a:r>
            <a:r>
              <a:rPr lang="en-IN" sz="4000" b="1" dirty="0" err="1"/>
              <a:t>Jupyter</a:t>
            </a:r>
            <a:r>
              <a:rPr lang="en-IN" sz="4000" b="1" dirty="0"/>
              <a:t> Notebook</a:t>
            </a:r>
            <a:r>
              <a:rPr lang="en-IN" sz="4000" dirty="0"/>
              <a:t> → for coding and running experiments easily</a:t>
            </a:r>
          </a:p>
          <a:p>
            <a:r>
              <a:rPr lang="en-IN" sz="4000" b="1" dirty="0"/>
              <a:t>GitHub</a:t>
            </a:r>
            <a:r>
              <a:rPr lang="en-IN" sz="4000" dirty="0"/>
              <a:t> → for version control and project documentation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9E228-5CF4-42CA-9F4C-53491775298C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System/User requirements 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4000" b="1" dirty="0"/>
              <a:t>System / User Requirements</a:t>
            </a:r>
          </a:p>
          <a:p>
            <a:r>
              <a:rPr lang="en-IN" sz="4000" b="1" dirty="0"/>
              <a:t>System Requirements</a:t>
            </a:r>
            <a:endParaRPr lang="en-IN" sz="4000" dirty="0"/>
          </a:p>
          <a:p>
            <a:r>
              <a:rPr lang="en-IN" sz="4000" dirty="0"/>
              <a:t>Laptop/PC with minimum 8GB RAM</a:t>
            </a:r>
          </a:p>
          <a:p>
            <a:r>
              <a:rPr lang="en-IN" sz="4000" dirty="0"/>
              <a:t>Python 3.9+ installed (or Google </a:t>
            </a:r>
            <a:r>
              <a:rPr lang="en-IN" sz="4000" dirty="0" err="1"/>
              <a:t>Colab</a:t>
            </a:r>
            <a:r>
              <a:rPr lang="en-IN" sz="4000" dirty="0"/>
              <a:t> for online use)</a:t>
            </a:r>
          </a:p>
          <a:p>
            <a:r>
              <a:rPr lang="en-IN" sz="4000" dirty="0"/>
              <a:t>Libraries: Pandas, NumPy, Scikit-learn, Matplotlib, NLTK</a:t>
            </a:r>
          </a:p>
          <a:p>
            <a:r>
              <a:rPr lang="en-IN" sz="4000" dirty="0"/>
              <a:t>Internet connection for dataset access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E14003-694B-4BDF-99E7-63791028A110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sz="6600" b="1" dirty="0"/>
              <a:t>User Requirements</a:t>
            </a:r>
            <a:br>
              <a:rPr lang="en-IN" sz="6600" dirty="0"/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Basic knowledge of job postings (HR/Recruiter/Moderator)</a:t>
            </a:r>
          </a:p>
          <a:p>
            <a:r>
              <a:rPr lang="en-IN" sz="4000" dirty="0"/>
              <a:t>Ability to upload job data (CSV or text)</a:t>
            </a:r>
          </a:p>
          <a:p>
            <a:r>
              <a:rPr lang="en-IN" sz="4000" dirty="0"/>
              <a:t>Can view results as flagged “Real” or “Fake” job postings in reports/visuals</a:t>
            </a:r>
          </a:p>
          <a:p>
            <a:pPr marL="520184" indent="-403143" fontAlgn="auto">
              <a:spcBef>
                <a:spcPts val="853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954F71-1367-4D22-BDB9-F314B0BD2806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Diagrams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ER Diagram </a:t>
            </a:r>
          </a:p>
          <a:p>
            <a:r>
              <a:rPr lang="en-US"/>
              <a:t>Use case Diagram  </a:t>
            </a:r>
          </a:p>
          <a:p>
            <a:r>
              <a:rPr lang="en-US"/>
              <a:t>Activity Diagram  </a:t>
            </a:r>
          </a:p>
          <a:p>
            <a:r>
              <a:rPr lang="en-US"/>
              <a:t>System Diagram  </a:t>
            </a:r>
          </a:p>
          <a:p>
            <a:r>
              <a:rPr lang="en-US"/>
              <a:t>Model (waterfall, spiral etc)</a:t>
            </a:r>
          </a:p>
          <a:p>
            <a:r>
              <a:rPr lang="en-US"/>
              <a:t> Gantt chart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A64B-E05D-487D-A0AE-1EC1FA0F8AE9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_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_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8550</TotalTime>
  <Pages>0</Pages>
  <Words>501</Words>
  <Characters>0</Characters>
  <Application>Microsoft Office PowerPoint</Application>
  <PresentationFormat>Custom</PresentationFormat>
  <Lines>0</Lines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13</vt:i4>
      </vt:variant>
    </vt:vector>
  </HeadingPairs>
  <TitlesOfParts>
    <vt:vector size="35" baseType="lpstr">
      <vt:lpstr>Arial</vt:lpstr>
      <vt:lpstr>Calibri</vt:lpstr>
      <vt:lpstr>Gill Sans</vt:lpstr>
      <vt:lpstr>Gill Sans MT</vt:lpstr>
      <vt:lpstr>Times New Roman</vt:lpstr>
      <vt:lpstr>Verdana</vt:lpstr>
      <vt:lpstr>Wingdings 2</vt:lpstr>
      <vt:lpstr>Title &amp; Subtitle</vt:lpstr>
      <vt:lpstr>1_Title &amp; Bullets</vt:lpstr>
      <vt:lpstr>1_Blank</vt:lpstr>
      <vt:lpstr>1_Bullets</vt:lpstr>
      <vt:lpstr>1_Photo - Horizontal</vt:lpstr>
      <vt:lpstr>1_Photo - Horizontal Reflection</vt:lpstr>
      <vt:lpstr>1_Photo - Vertical</vt:lpstr>
      <vt:lpstr>1_Photo - Vertical Reflection</vt:lpstr>
      <vt:lpstr>1_Title - Top</vt:lpstr>
      <vt:lpstr>1_Title - Center</vt:lpstr>
      <vt:lpstr>1_Title &amp; Bullets - Left</vt:lpstr>
      <vt:lpstr>1_Title &amp; Bullets - 2 Column</vt:lpstr>
      <vt:lpstr>1_Title &amp; Bullets - Right</vt:lpstr>
      <vt:lpstr>1_Title, Bullets &amp; Photo</vt:lpstr>
      <vt:lpstr>Solstice</vt:lpstr>
      <vt:lpstr>PowerPoint Presentation</vt:lpstr>
      <vt:lpstr>Outline</vt:lpstr>
      <vt:lpstr>Introduction</vt:lpstr>
      <vt:lpstr>Importance &amp; Need of Your Project </vt:lpstr>
      <vt:lpstr>Features of your Project</vt:lpstr>
      <vt:lpstr>Tools and Technologies</vt:lpstr>
      <vt:lpstr>System/User requirements </vt:lpstr>
      <vt:lpstr>User Requirements </vt:lpstr>
      <vt:lpstr>Diagrams</vt:lpstr>
      <vt:lpstr>Snapshots of system</vt:lpstr>
      <vt:lpstr>Conclusion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Nafy</dc:creator>
  <cp:lastModifiedBy>Sidhardh S</cp:lastModifiedBy>
  <cp:revision>1022</cp:revision>
  <dcterms:modified xsi:type="dcterms:W3CDTF">2025-09-08T16:53:24Z</dcterms:modified>
</cp:coreProperties>
</file>