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0" d="100"/>
          <a:sy n="80" d="100"/>
        </p:scale>
        <p:origin x="336" y="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0C7DF0-36D8-4821-A405-51BB827904D6}" type="datetimeFigureOut">
              <a:rPr lang="en-IN" smtClean="0"/>
              <a:t>05-10-2021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370898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46947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2208066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9213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180206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00C7DF0-36D8-4821-A405-51BB827904D6}"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164197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00C7DF0-36D8-4821-A405-51BB827904D6}"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71666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7DF0-36D8-4821-A405-51BB827904D6}"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2617699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7DF0-36D8-4821-A405-51BB827904D6}"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2835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7DF0-36D8-4821-A405-51BB827904D6}"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242474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7DF0-36D8-4821-A405-51BB827904D6}"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45706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323622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0C7DF0-36D8-4821-A405-51BB827904D6}"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119356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0C7DF0-36D8-4821-A405-51BB827904D6}"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233737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C7DF0-36D8-4821-A405-51BB827904D6}" type="datetimeFigureOut">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292573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35726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7DF0-36D8-4821-A405-51BB827904D6}"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13C3D-3735-4D12-B821-EFC3A9C18293}" type="slidenum">
              <a:rPr lang="en-IN" smtClean="0"/>
              <a:t>‹#›</a:t>
            </a:fld>
            <a:endParaRPr lang="en-IN"/>
          </a:p>
        </p:txBody>
      </p:sp>
    </p:spTree>
    <p:extLst>
      <p:ext uri="{BB962C8B-B14F-4D97-AF65-F5344CB8AC3E}">
        <p14:creationId xmlns:p14="http://schemas.microsoft.com/office/powerpoint/2010/main" val="10294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0C7DF0-36D8-4821-A405-51BB827904D6}" type="datetimeFigureOut">
              <a:rPr lang="en-IN" smtClean="0"/>
              <a:t>05-10-2021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A13C3D-3735-4D12-B821-EFC3A9C18293}" type="slidenum">
              <a:rPr lang="en-IN" smtClean="0"/>
              <a:t>‹#›</a:t>
            </a:fld>
            <a:endParaRPr lang="en-IN"/>
          </a:p>
        </p:txBody>
      </p:sp>
    </p:spTree>
    <p:extLst>
      <p:ext uri="{BB962C8B-B14F-4D97-AF65-F5344CB8AC3E}">
        <p14:creationId xmlns:p14="http://schemas.microsoft.com/office/powerpoint/2010/main" val="3178197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225836"/>
          </a:xfrm>
        </p:spPr>
        <p:txBody>
          <a:bodyPr/>
          <a:lstStyle/>
          <a:p>
            <a:pPr algn="ctr"/>
            <a:r>
              <a:rPr lang="en-IN" b="1" dirty="0" smtClean="0">
                <a:solidFill>
                  <a:srgbClr val="FFFF00"/>
                </a:solidFill>
                <a:latin typeface="Algerian" panose="04020705040A02060702" pitchFamily="82" charset="0"/>
              </a:rPr>
              <a:t>Used car price prediction project</a:t>
            </a:r>
            <a:endParaRPr lang="en-IN" b="1" dirty="0">
              <a:solidFill>
                <a:srgbClr val="FFFF00"/>
              </a:solidFill>
              <a:latin typeface="Algerian" panose="04020705040A02060702" pitchFamily="82" charset="0"/>
            </a:endParaRPr>
          </a:p>
        </p:txBody>
      </p:sp>
      <p:sp>
        <p:nvSpPr>
          <p:cNvPr id="6" name="Subtitle 2"/>
          <p:cNvSpPr>
            <a:spLocks noGrp="1"/>
          </p:cNvSpPr>
          <p:nvPr>
            <p:ph type="subTitle" idx="1"/>
          </p:nvPr>
        </p:nvSpPr>
        <p:spPr>
          <a:xfrm>
            <a:off x="5022565" y="7196143"/>
            <a:ext cx="13994591" cy="3034849"/>
          </a:xfrm>
        </p:spPr>
        <p:txBody>
          <a:bodyPr/>
          <a:lstStyle/>
          <a:p>
            <a:endParaRPr lang="en-IN" dirty="0"/>
          </a:p>
        </p:txBody>
      </p:sp>
      <p:pic>
        <p:nvPicPr>
          <p:cNvPr id="7" name="Picture 2" descr="Car Price Prediction - Machine Learning vs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573" y="2795035"/>
            <a:ext cx="7648832" cy="343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05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latin typeface="Aparajita" panose="020B0604020202020204" pitchFamily="34" charset="0"/>
                <a:cs typeface="Aparajita" panose="020B0604020202020204" pitchFamily="34" charset="0"/>
              </a:rPr>
              <a:t>We will now encode categorical columns so that we can pass them through ML Algorithms. We will use </a:t>
            </a:r>
            <a:r>
              <a:rPr lang="en-IN" sz="2200" dirty="0" err="1">
                <a:latin typeface="Aparajita" panose="020B0604020202020204" pitchFamily="34" charset="0"/>
                <a:cs typeface="Aparajita" panose="020B0604020202020204" pitchFamily="34" charset="0"/>
              </a:rPr>
              <a:t>LabelEncoder</a:t>
            </a:r>
            <a:r>
              <a:rPr lang="en-IN" dirty="0"/>
              <a:t>. </a:t>
            </a:r>
            <a:br>
              <a:rPr lang="en-IN" dirty="0"/>
            </a:br>
            <a:endParaRPr lang="en-IN" dirty="0"/>
          </a:p>
        </p:txBody>
      </p:sp>
      <p:pic>
        <p:nvPicPr>
          <p:cNvPr id="4" name="Content Placeholder 3">
            <a:extLst>
              <a:ext uri="{FF2B5EF4-FFF2-40B4-BE49-F238E27FC236}">
                <a16:creationId xmlns:a16="http://schemas.microsoft.com/office/drawing/2014/main" xmlns="" id="{708FB401-C4CB-491D-B951-21733FC8A922}"/>
              </a:ext>
            </a:extLst>
          </p:cNvPr>
          <p:cNvPicPr>
            <a:picLocks noGrp="1" noChangeAspect="1"/>
          </p:cNvPicPr>
          <p:nvPr>
            <p:ph idx="1"/>
          </p:nvPr>
        </p:nvPicPr>
        <p:blipFill>
          <a:blip r:embed="rId2"/>
          <a:stretch>
            <a:fillRect/>
          </a:stretch>
        </p:blipFill>
        <p:spPr>
          <a:xfrm>
            <a:off x="1166812" y="1691110"/>
            <a:ext cx="9858375" cy="3114675"/>
          </a:xfrm>
          <a:prstGeom prst="rect">
            <a:avLst/>
          </a:prstGeom>
        </p:spPr>
      </p:pic>
      <p:sp>
        <p:nvSpPr>
          <p:cNvPr id="5" name="TextBox 4"/>
          <p:cNvSpPr txBox="1"/>
          <p:nvPr/>
        </p:nvSpPr>
        <p:spPr>
          <a:xfrm>
            <a:off x="1166812" y="5142016"/>
            <a:ext cx="9858375" cy="646331"/>
          </a:xfrm>
          <a:prstGeom prst="rect">
            <a:avLst/>
          </a:prstGeom>
          <a:noFill/>
        </p:spPr>
        <p:txBody>
          <a:bodyPr wrap="square" rtlCol="0">
            <a:spAutoFit/>
          </a:bodyPr>
          <a:lstStyle/>
          <a:p>
            <a:r>
              <a:rPr lang="en-IN" smtClean="0"/>
              <a:t>We have now encoded the categorical columns we will now divide the data into independent and dependent parts.</a:t>
            </a:r>
            <a:endParaRPr lang="en-IN" dirty="0"/>
          </a:p>
        </p:txBody>
      </p:sp>
    </p:spTree>
    <p:extLst>
      <p:ext uri="{BB962C8B-B14F-4D97-AF65-F5344CB8AC3E}">
        <p14:creationId xmlns:p14="http://schemas.microsoft.com/office/powerpoint/2010/main" val="319732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13491AB2-6E57-4E9A-A29E-8589C14848C6}"/>
              </a:ext>
            </a:extLst>
          </p:cNvPr>
          <p:cNvPicPr>
            <a:picLocks noGrp="1" noChangeAspect="1"/>
          </p:cNvPicPr>
          <p:nvPr>
            <p:ph idx="1"/>
          </p:nvPr>
        </p:nvPicPr>
        <p:blipFill>
          <a:blip r:embed="rId2"/>
          <a:stretch>
            <a:fillRect/>
          </a:stretch>
        </p:blipFill>
        <p:spPr>
          <a:xfrm>
            <a:off x="2675681" y="499218"/>
            <a:ext cx="6267450" cy="1581150"/>
          </a:xfrm>
          <a:prstGeom prst="rect">
            <a:avLst/>
          </a:prstGeom>
        </p:spPr>
      </p:pic>
      <p:pic>
        <p:nvPicPr>
          <p:cNvPr id="5" name="Picture 4">
            <a:extLst>
              <a:ext uri="{FF2B5EF4-FFF2-40B4-BE49-F238E27FC236}">
                <a16:creationId xmlns:a16="http://schemas.microsoft.com/office/drawing/2014/main" xmlns="" id="{A169E754-2304-4962-8CA7-53C0C6E636DE}"/>
              </a:ext>
            </a:extLst>
          </p:cNvPr>
          <p:cNvPicPr>
            <a:picLocks noChangeAspect="1"/>
          </p:cNvPicPr>
          <p:nvPr/>
        </p:nvPicPr>
        <p:blipFill>
          <a:blip r:embed="rId3"/>
          <a:stretch>
            <a:fillRect/>
          </a:stretch>
        </p:blipFill>
        <p:spPr>
          <a:xfrm>
            <a:off x="1575515" y="2199668"/>
            <a:ext cx="8288539" cy="4456365"/>
          </a:xfrm>
          <a:prstGeom prst="rect">
            <a:avLst/>
          </a:prstGeom>
        </p:spPr>
      </p:pic>
    </p:spTree>
    <p:extLst>
      <p:ext uri="{BB962C8B-B14F-4D97-AF65-F5344CB8AC3E}">
        <p14:creationId xmlns:p14="http://schemas.microsoft.com/office/powerpoint/2010/main" val="357226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1524"/>
          </a:xfrm>
        </p:spPr>
        <p:txBody>
          <a:bodyPr>
            <a:normAutofit fontScale="90000"/>
          </a:bodyPr>
          <a:lstStyle/>
          <a:p>
            <a:r>
              <a:rPr lang="en-IN" sz="2800" dirty="0">
                <a:latin typeface="Agency FB" panose="020B0503020202020204" pitchFamily="34" charset="0"/>
              </a:rPr>
              <a:t>We used standard </a:t>
            </a:r>
            <a:r>
              <a:rPr lang="en-IN" sz="2800" dirty="0" err="1">
                <a:latin typeface="Agency FB" panose="020B0503020202020204" pitchFamily="34" charset="0"/>
              </a:rPr>
              <a:t>scaler</a:t>
            </a:r>
            <a:r>
              <a:rPr lang="en-IN" sz="2800" dirty="0">
                <a:latin typeface="Agency FB" panose="020B0503020202020204" pitchFamily="34" charset="0"/>
              </a:rPr>
              <a:t> to scale the data and imported all the necessary algorithms to create a model.</a:t>
            </a:r>
            <a:br>
              <a:rPr lang="en-IN" sz="2800" dirty="0">
                <a:latin typeface="Agency FB" panose="020B0503020202020204" pitchFamily="34" charset="0"/>
              </a:rPr>
            </a:br>
            <a:endParaRPr lang="en-IN" sz="2800" dirty="0">
              <a:latin typeface="Agency FB" panose="020B0503020202020204" pitchFamily="34" charset="0"/>
            </a:endParaRPr>
          </a:p>
        </p:txBody>
      </p:sp>
      <p:pic>
        <p:nvPicPr>
          <p:cNvPr id="4" name="Content Placeholder 3">
            <a:extLst>
              <a:ext uri="{FF2B5EF4-FFF2-40B4-BE49-F238E27FC236}">
                <a16:creationId xmlns:a16="http://schemas.microsoft.com/office/drawing/2014/main" xmlns="" id="{724F3BD2-7AF1-4A6E-AE4D-4E5D4064CE89}"/>
              </a:ext>
            </a:extLst>
          </p:cNvPr>
          <p:cNvPicPr>
            <a:picLocks noGrp="1" noChangeAspect="1"/>
          </p:cNvPicPr>
          <p:nvPr>
            <p:ph idx="1"/>
          </p:nvPr>
        </p:nvPicPr>
        <p:blipFill>
          <a:blip r:embed="rId2"/>
          <a:stretch>
            <a:fillRect/>
          </a:stretch>
        </p:blipFill>
        <p:spPr>
          <a:xfrm>
            <a:off x="2003795" y="1470619"/>
            <a:ext cx="7896225" cy="466725"/>
          </a:xfrm>
          <a:prstGeom prst="rect">
            <a:avLst/>
          </a:prstGeom>
        </p:spPr>
      </p:pic>
      <p:pic>
        <p:nvPicPr>
          <p:cNvPr id="5" name="Picture 4">
            <a:extLst>
              <a:ext uri="{FF2B5EF4-FFF2-40B4-BE49-F238E27FC236}">
                <a16:creationId xmlns:a16="http://schemas.microsoft.com/office/drawing/2014/main" xmlns="" id="{CB8D5F9B-BE19-45C9-8E9D-A41A1EDAB40C}"/>
              </a:ext>
            </a:extLst>
          </p:cNvPr>
          <p:cNvPicPr>
            <a:picLocks noChangeAspect="1"/>
          </p:cNvPicPr>
          <p:nvPr/>
        </p:nvPicPr>
        <p:blipFill>
          <a:blip r:embed="rId3"/>
          <a:stretch>
            <a:fillRect/>
          </a:stretch>
        </p:blipFill>
        <p:spPr>
          <a:xfrm>
            <a:off x="905209" y="2008750"/>
            <a:ext cx="4942643" cy="2112516"/>
          </a:xfrm>
          <a:prstGeom prst="rect">
            <a:avLst/>
          </a:prstGeom>
        </p:spPr>
      </p:pic>
      <p:pic>
        <p:nvPicPr>
          <p:cNvPr id="6" name="Picture 5">
            <a:extLst>
              <a:ext uri="{FF2B5EF4-FFF2-40B4-BE49-F238E27FC236}">
                <a16:creationId xmlns:a16="http://schemas.microsoft.com/office/drawing/2014/main" xmlns="" id="{5505EACF-03D6-4C28-BE6B-E5D771C10918}"/>
              </a:ext>
            </a:extLst>
          </p:cNvPr>
          <p:cNvPicPr>
            <a:picLocks noChangeAspect="1"/>
          </p:cNvPicPr>
          <p:nvPr/>
        </p:nvPicPr>
        <p:blipFill>
          <a:blip r:embed="rId4"/>
          <a:stretch>
            <a:fillRect/>
          </a:stretch>
        </p:blipFill>
        <p:spPr>
          <a:xfrm>
            <a:off x="898864" y="4156969"/>
            <a:ext cx="4955334" cy="2093133"/>
          </a:xfrm>
          <a:prstGeom prst="rect">
            <a:avLst/>
          </a:prstGeom>
        </p:spPr>
      </p:pic>
      <p:pic>
        <p:nvPicPr>
          <p:cNvPr id="7" name="Picture 6">
            <a:extLst>
              <a:ext uri="{FF2B5EF4-FFF2-40B4-BE49-F238E27FC236}">
                <a16:creationId xmlns:a16="http://schemas.microsoft.com/office/drawing/2014/main" xmlns="" id="{EE735C5B-7955-45CF-87AB-BE6C6B8EDC73}"/>
              </a:ext>
            </a:extLst>
          </p:cNvPr>
          <p:cNvPicPr>
            <a:picLocks noChangeAspect="1"/>
          </p:cNvPicPr>
          <p:nvPr/>
        </p:nvPicPr>
        <p:blipFill>
          <a:blip r:embed="rId5"/>
          <a:stretch>
            <a:fillRect/>
          </a:stretch>
        </p:blipFill>
        <p:spPr>
          <a:xfrm>
            <a:off x="5951907" y="1973047"/>
            <a:ext cx="5036922" cy="2148219"/>
          </a:xfrm>
          <a:prstGeom prst="rect">
            <a:avLst/>
          </a:prstGeom>
        </p:spPr>
      </p:pic>
      <p:pic>
        <p:nvPicPr>
          <p:cNvPr id="8" name="Picture 7">
            <a:extLst>
              <a:ext uri="{FF2B5EF4-FFF2-40B4-BE49-F238E27FC236}">
                <a16:creationId xmlns:a16="http://schemas.microsoft.com/office/drawing/2014/main" xmlns="" id="{43870206-3303-408B-A755-D877E1EDD6E7}"/>
              </a:ext>
            </a:extLst>
          </p:cNvPr>
          <p:cNvPicPr>
            <a:picLocks noChangeAspect="1"/>
          </p:cNvPicPr>
          <p:nvPr/>
        </p:nvPicPr>
        <p:blipFill>
          <a:blip r:embed="rId6"/>
          <a:stretch>
            <a:fillRect/>
          </a:stretch>
        </p:blipFill>
        <p:spPr>
          <a:xfrm>
            <a:off x="5854198" y="4156968"/>
            <a:ext cx="4937237" cy="2093133"/>
          </a:xfrm>
          <a:prstGeom prst="rect">
            <a:avLst/>
          </a:prstGeom>
        </p:spPr>
      </p:pic>
    </p:spTree>
    <p:extLst>
      <p:ext uri="{BB962C8B-B14F-4D97-AF65-F5344CB8AC3E}">
        <p14:creationId xmlns:p14="http://schemas.microsoft.com/office/powerpoint/2010/main" val="402154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154" y="5190518"/>
            <a:ext cx="9905998" cy="1478570"/>
          </a:xfrm>
        </p:spPr>
        <p:txBody>
          <a:bodyPr>
            <a:normAutofit/>
          </a:bodyPr>
          <a:lstStyle/>
          <a:p>
            <a:pPr algn="ctr"/>
            <a:r>
              <a:rPr lang="en-IN" sz="2400" dirty="0" err="1"/>
              <a:t>DecisionTreeRegressor</a:t>
            </a:r>
            <a:r>
              <a:rPr lang="en-IN" sz="2400" dirty="0"/>
              <a:t>, </a:t>
            </a:r>
            <a:r>
              <a:rPr lang="en-IN" sz="2400" dirty="0" err="1"/>
              <a:t>RandomForestRegressor</a:t>
            </a:r>
            <a:r>
              <a:rPr lang="en-IN" sz="2400" dirty="0"/>
              <a:t> and </a:t>
            </a:r>
            <a:r>
              <a:rPr lang="en-IN" sz="2400" dirty="0" err="1"/>
              <a:t>GradientBoostingRegressor</a:t>
            </a:r>
            <a:r>
              <a:rPr lang="en-IN" sz="2400" dirty="0"/>
              <a:t> performed well. However, we will cross validate.</a:t>
            </a:r>
            <a:br>
              <a:rPr lang="en-IN" sz="2400" dirty="0"/>
            </a:br>
            <a:endParaRPr lang="en-IN" sz="2400" dirty="0"/>
          </a:p>
        </p:txBody>
      </p:sp>
      <p:pic>
        <p:nvPicPr>
          <p:cNvPr id="4" name="Content Placeholder 3">
            <a:extLst>
              <a:ext uri="{FF2B5EF4-FFF2-40B4-BE49-F238E27FC236}">
                <a16:creationId xmlns:a16="http://schemas.microsoft.com/office/drawing/2014/main" xmlns="" id="{55DDDF5C-BCEF-4F3E-A3E9-CA9DE1724619}"/>
              </a:ext>
            </a:extLst>
          </p:cNvPr>
          <p:cNvPicPr>
            <a:picLocks noGrp="1" noChangeAspect="1"/>
          </p:cNvPicPr>
          <p:nvPr>
            <p:ph idx="1"/>
          </p:nvPr>
        </p:nvPicPr>
        <p:blipFill>
          <a:blip r:embed="rId2"/>
          <a:stretch>
            <a:fillRect/>
          </a:stretch>
        </p:blipFill>
        <p:spPr>
          <a:xfrm>
            <a:off x="785154" y="248155"/>
            <a:ext cx="5485017" cy="2486025"/>
          </a:xfrm>
          <a:prstGeom prst="rect">
            <a:avLst/>
          </a:prstGeom>
        </p:spPr>
      </p:pic>
      <p:pic>
        <p:nvPicPr>
          <p:cNvPr id="5" name="Picture 4">
            <a:extLst>
              <a:ext uri="{FF2B5EF4-FFF2-40B4-BE49-F238E27FC236}">
                <a16:creationId xmlns:a16="http://schemas.microsoft.com/office/drawing/2014/main" xmlns="" id="{D6ACE892-8033-4EB1-A3DF-33347A256C6F}"/>
              </a:ext>
            </a:extLst>
          </p:cNvPr>
          <p:cNvPicPr>
            <a:picLocks noChangeAspect="1"/>
          </p:cNvPicPr>
          <p:nvPr/>
        </p:nvPicPr>
        <p:blipFill>
          <a:blip r:embed="rId3"/>
          <a:stretch>
            <a:fillRect/>
          </a:stretch>
        </p:blipFill>
        <p:spPr>
          <a:xfrm>
            <a:off x="796474" y="2928249"/>
            <a:ext cx="4941679" cy="2040285"/>
          </a:xfrm>
          <a:prstGeom prst="rect">
            <a:avLst/>
          </a:prstGeom>
        </p:spPr>
      </p:pic>
      <p:pic>
        <p:nvPicPr>
          <p:cNvPr id="6" name="Picture 5">
            <a:extLst>
              <a:ext uri="{FF2B5EF4-FFF2-40B4-BE49-F238E27FC236}">
                <a16:creationId xmlns:a16="http://schemas.microsoft.com/office/drawing/2014/main" xmlns="" id="{7C9CCE37-C3CD-4357-A6E3-57F00BACF08F}"/>
              </a:ext>
            </a:extLst>
          </p:cNvPr>
          <p:cNvPicPr>
            <a:picLocks noChangeAspect="1"/>
          </p:cNvPicPr>
          <p:nvPr/>
        </p:nvPicPr>
        <p:blipFill>
          <a:blip r:embed="rId4"/>
          <a:stretch>
            <a:fillRect/>
          </a:stretch>
        </p:blipFill>
        <p:spPr>
          <a:xfrm>
            <a:off x="6381895" y="2049411"/>
            <a:ext cx="5012333" cy="2119683"/>
          </a:xfrm>
          <a:prstGeom prst="rect">
            <a:avLst/>
          </a:prstGeom>
        </p:spPr>
      </p:pic>
    </p:spTree>
    <p:extLst>
      <p:ext uri="{BB962C8B-B14F-4D97-AF65-F5344CB8AC3E}">
        <p14:creationId xmlns:p14="http://schemas.microsoft.com/office/powerpoint/2010/main" val="302844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57" y="4410649"/>
            <a:ext cx="9905998" cy="1478570"/>
          </a:xfrm>
        </p:spPr>
        <p:txBody>
          <a:bodyPr>
            <a:normAutofit/>
          </a:bodyPr>
          <a:lstStyle/>
          <a:p>
            <a:pPr algn="ctr"/>
            <a:r>
              <a:rPr lang="en-IN" sz="2400" b="1" dirty="0"/>
              <a:t>We will perform </a:t>
            </a:r>
            <a:r>
              <a:rPr lang="en-IN" sz="2400" b="1" dirty="0" err="1"/>
              <a:t>HyperParameterTuning</a:t>
            </a:r>
            <a:r>
              <a:rPr lang="en-IN" sz="2400" b="1" dirty="0"/>
              <a:t> and create two model with </a:t>
            </a:r>
            <a:r>
              <a:rPr lang="en-IN" sz="2400" b="1" dirty="0" err="1"/>
              <a:t>RandomForest</a:t>
            </a:r>
            <a:r>
              <a:rPr lang="en-IN" sz="2400" b="1" dirty="0"/>
              <a:t> and Gradient Boosting Regression and select the best out of the two model.</a:t>
            </a:r>
            <a:br>
              <a:rPr lang="en-IN" sz="2400" b="1" dirty="0"/>
            </a:br>
            <a:endParaRPr lang="en-IN" sz="2400" b="1" dirty="0"/>
          </a:p>
        </p:txBody>
      </p:sp>
      <p:pic>
        <p:nvPicPr>
          <p:cNvPr id="4" name="Content Placeholder 3">
            <a:extLst>
              <a:ext uri="{FF2B5EF4-FFF2-40B4-BE49-F238E27FC236}">
                <a16:creationId xmlns:a16="http://schemas.microsoft.com/office/drawing/2014/main" xmlns="" id="{B4AAE35F-FA4B-48BC-8D88-F84E52B032AC}"/>
              </a:ext>
            </a:extLst>
          </p:cNvPr>
          <p:cNvPicPr>
            <a:picLocks noGrp="1" noChangeAspect="1"/>
          </p:cNvPicPr>
          <p:nvPr>
            <p:ph idx="1"/>
          </p:nvPr>
        </p:nvPicPr>
        <p:blipFill>
          <a:blip r:embed="rId2"/>
          <a:stretch>
            <a:fillRect/>
          </a:stretch>
        </p:blipFill>
        <p:spPr>
          <a:xfrm>
            <a:off x="1235396" y="491177"/>
            <a:ext cx="4686070" cy="3541713"/>
          </a:xfrm>
          <a:prstGeom prst="rect">
            <a:avLst/>
          </a:prstGeom>
        </p:spPr>
      </p:pic>
      <p:pic>
        <p:nvPicPr>
          <p:cNvPr id="5" name="Picture 4">
            <a:extLst>
              <a:ext uri="{FF2B5EF4-FFF2-40B4-BE49-F238E27FC236}">
                <a16:creationId xmlns:a16="http://schemas.microsoft.com/office/drawing/2014/main" xmlns="" id="{ABC606F5-669D-4A8F-B47A-913EE4E44299}"/>
              </a:ext>
            </a:extLst>
          </p:cNvPr>
          <p:cNvPicPr>
            <a:picLocks noChangeAspect="1"/>
          </p:cNvPicPr>
          <p:nvPr/>
        </p:nvPicPr>
        <p:blipFill>
          <a:blip r:embed="rId3"/>
          <a:stretch>
            <a:fillRect/>
          </a:stretch>
        </p:blipFill>
        <p:spPr>
          <a:xfrm>
            <a:off x="6000256" y="491177"/>
            <a:ext cx="5048743" cy="3541713"/>
          </a:xfrm>
          <a:prstGeom prst="rect">
            <a:avLst/>
          </a:prstGeom>
        </p:spPr>
      </p:pic>
    </p:spTree>
    <p:extLst>
      <p:ext uri="{BB962C8B-B14F-4D97-AF65-F5344CB8AC3E}">
        <p14:creationId xmlns:p14="http://schemas.microsoft.com/office/powerpoint/2010/main" val="113555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795" y="4548158"/>
            <a:ext cx="9905998" cy="1478570"/>
          </a:xfrm>
        </p:spPr>
        <p:txBody>
          <a:bodyPr/>
          <a:lstStyle/>
          <a:p>
            <a:endParaRPr lang="en-IN" dirty="0"/>
          </a:p>
        </p:txBody>
      </p:sp>
      <p:pic>
        <p:nvPicPr>
          <p:cNvPr id="4" name="Content Placeholder 3">
            <a:extLst>
              <a:ext uri="{FF2B5EF4-FFF2-40B4-BE49-F238E27FC236}">
                <a16:creationId xmlns:a16="http://schemas.microsoft.com/office/drawing/2014/main" xmlns="" id="{D18DA04F-7243-457D-865E-8A0E9167A083}"/>
              </a:ext>
            </a:extLst>
          </p:cNvPr>
          <p:cNvPicPr>
            <a:picLocks noGrp="1" noChangeAspect="1"/>
          </p:cNvPicPr>
          <p:nvPr>
            <p:ph idx="1"/>
          </p:nvPr>
        </p:nvPicPr>
        <p:blipFill>
          <a:blip r:embed="rId2"/>
          <a:stretch>
            <a:fillRect/>
          </a:stretch>
        </p:blipFill>
        <p:spPr>
          <a:xfrm>
            <a:off x="951759" y="788761"/>
            <a:ext cx="5253343" cy="3541713"/>
          </a:xfrm>
          <a:prstGeom prst="rect">
            <a:avLst/>
          </a:prstGeom>
        </p:spPr>
      </p:pic>
      <p:pic>
        <p:nvPicPr>
          <p:cNvPr id="5" name="Picture 4">
            <a:extLst>
              <a:ext uri="{FF2B5EF4-FFF2-40B4-BE49-F238E27FC236}">
                <a16:creationId xmlns:a16="http://schemas.microsoft.com/office/drawing/2014/main" xmlns="" id="{D3A5551F-1BC0-4F7D-8578-EEA674D6C387}"/>
              </a:ext>
            </a:extLst>
          </p:cNvPr>
          <p:cNvPicPr>
            <a:picLocks noChangeAspect="1"/>
          </p:cNvPicPr>
          <p:nvPr/>
        </p:nvPicPr>
        <p:blipFill>
          <a:blip r:embed="rId3"/>
          <a:stretch>
            <a:fillRect/>
          </a:stretch>
        </p:blipFill>
        <p:spPr>
          <a:xfrm>
            <a:off x="6343794" y="788761"/>
            <a:ext cx="5407378" cy="3541713"/>
          </a:xfrm>
          <a:prstGeom prst="rect">
            <a:avLst/>
          </a:prstGeom>
        </p:spPr>
      </p:pic>
    </p:spTree>
    <p:extLst>
      <p:ext uri="{BB962C8B-B14F-4D97-AF65-F5344CB8AC3E}">
        <p14:creationId xmlns:p14="http://schemas.microsoft.com/office/powerpoint/2010/main" val="187831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5051916"/>
            <a:ext cx="9905998" cy="1478570"/>
          </a:xfrm>
        </p:spPr>
        <p:txBody>
          <a:bodyPr/>
          <a:lstStyle/>
          <a:p>
            <a:endParaRPr lang="en-IN" dirty="0"/>
          </a:p>
        </p:txBody>
      </p:sp>
      <p:pic>
        <p:nvPicPr>
          <p:cNvPr id="4" name="Content Placeholder 3">
            <a:extLst>
              <a:ext uri="{FF2B5EF4-FFF2-40B4-BE49-F238E27FC236}">
                <a16:creationId xmlns:a16="http://schemas.microsoft.com/office/drawing/2014/main" xmlns="" id="{28C69527-53C4-439A-A3C3-3C9E02808BD3}"/>
              </a:ext>
            </a:extLst>
          </p:cNvPr>
          <p:cNvPicPr>
            <a:picLocks noGrp="1" noChangeAspect="1"/>
          </p:cNvPicPr>
          <p:nvPr>
            <p:ph idx="1"/>
          </p:nvPr>
        </p:nvPicPr>
        <p:blipFill>
          <a:blip r:embed="rId2"/>
          <a:stretch>
            <a:fillRect/>
          </a:stretch>
        </p:blipFill>
        <p:spPr>
          <a:xfrm>
            <a:off x="982711" y="230044"/>
            <a:ext cx="5255793" cy="3541713"/>
          </a:xfrm>
          <a:prstGeom prst="rect">
            <a:avLst/>
          </a:prstGeom>
        </p:spPr>
      </p:pic>
      <p:pic>
        <p:nvPicPr>
          <p:cNvPr id="5" name="Picture 4">
            <a:extLst>
              <a:ext uri="{FF2B5EF4-FFF2-40B4-BE49-F238E27FC236}">
                <a16:creationId xmlns:a16="http://schemas.microsoft.com/office/drawing/2014/main" xmlns="" id="{F21AB72F-80A2-4712-B90D-7D5E0EA52BB7}"/>
              </a:ext>
            </a:extLst>
          </p:cNvPr>
          <p:cNvPicPr>
            <a:picLocks noChangeAspect="1"/>
          </p:cNvPicPr>
          <p:nvPr/>
        </p:nvPicPr>
        <p:blipFill>
          <a:blip r:embed="rId3"/>
          <a:stretch>
            <a:fillRect/>
          </a:stretch>
        </p:blipFill>
        <p:spPr>
          <a:xfrm>
            <a:off x="2485616" y="3948014"/>
            <a:ext cx="8804244" cy="2582472"/>
          </a:xfrm>
          <a:prstGeom prst="rect">
            <a:avLst/>
          </a:prstGeom>
        </p:spPr>
      </p:pic>
    </p:spTree>
    <p:extLst>
      <p:ext uri="{BB962C8B-B14F-4D97-AF65-F5344CB8AC3E}">
        <p14:creationId xmlns:p14="http://schemas.microsoft.com/office/powerpoint/2010/main" val="78577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latin typeface="Algerian" panose="04020705040A02060702" pitchFamily="82" charset="0"/>
              </a:rPr>
              <a:t>conclusion</a:t>
            </a:r>
          </a:p>
        </p:txBody>
      </p:sp>
      <p:sp>
        <p:nvSpPr>
          <p:cNvPr id="3" name="Content Placeholder 2"/>
          <p:cNvSpPr>
            <a:spLocks noGrp="1"/>
          </p:cNvSpPr>
          <p:nvPr>
            <p:ph idx="1"/>
          </p:nvPr>
        </p:nvSpPr>
        <p:spPr/>
        <p:txBody>
          <a:bodyPr>
            <a:normAutofit lnSpcReduction="10000"/>
          </a:bodyPr>
          <a:lstStyle/>
          <a:p>
            <a:pPr marL="0" lvl="0" indent="0">
              <a:lnSpc>
                <a:spcPct val="107000"/>
              </a:lnSpc>
              <a:spcAft>
                <a:spcPts val="800"/>
              </a:spcAft>
              <a:buNone/>
            </a:pPr>
            <a:r>
              <a:rPr lang="en-IN" sz="3600" b="1" dirty="0">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lnSpc>
                <a:spcPct val="107000"/>
              </a:lnSpc>
              <a:spcAft>
                <a:spcPts val="800"/>
              </a:spcAft>
              <a:buNone/>
            </a:pPr>
            <a:r>
              <a:rPr lang="en-IN" dirty="0">
                <a:ea typeface="Calibri" panose="020F0502020204030204" pitchFamily="34" charset="0"/>
                <a:cs typeface="Times New Roman" panose="02020603050405020304" pitchFamily="18" charset="0"/>
              </a:rPr>
              <a:t>If a car has less age and have run less kilometres, the price would be on higher side. The transmission, fuel type, location, variant and brand also equally important.</a:t>
            </a:r>
          </a:p>
          <a:p>
            <a:pPr marL="0" indent="0">
              <a:lnSpc>
                <a:spcPct val="107000"/>
              </a:lnSpc>
              <a:spcAft>
                <a:spcPts val="800"/>
              </a:spcAft>
              <a:buNone/>
            </a:pPr>
            <a:r>
              <a:rPr lang="en-IN" dirty="0">
                <a:ea typeface="Calibri" panose="020F0502020204030204" pitchFamily="34" charset="0"/>
                <a:cs typeface="Times New Roman" panose="02020603050405020304" pitchFamily="18" charset="0"/>
              </a:rPr>
              <a:t>This study would help us understand which brand cars with certain a range of kilometres variant and other aspects to focus on so that we can create a better business model and take necessary steps to move forward.</a:t>
            </a:r>
          </a:p>
          <a:p>
            <a:endParaRPr lang="en-IN" dirty="0"/>
          </a:p>
        </p:txBody>
      </p:sp>
    </p:spTree>
    <p:extLst>
      <p:ext uri="{BB962C8B-B14F-4D97-AF65-F5344CB8AC3E}">
        <p14:creationId xmlns:p14="http://schemas.microsoft.com/office/powerpoint/2010/main" val="110731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8986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18519"/>
            <a:ext cx="9905998" cy="1103404"/>
          </a:xfrm>
        </p:spPr>
        <p:txBody>
          <a:bodyPr>
            <a:normAutofit/>
          </a:bodyPr>
          <a:lstStyle/>
          <a:p>
            <a:pPr algn="ctr"/>
            <a:r>
              <a:rPr lang="en-IN" sz="4800" b="1" dirty="0">
                <a:latin typeface="Algerian" panose="04020705040A02060702" pitchFamily="82" charset="0"/>
              </a:rPr>
              <a:t>Business problem</a:t>
            </a:r>
          </a:p>
        </p:txBody>
      </p:sp>
      <p:sp>
        <p:nvSpPr>
          <p:cNvPr id="3" name="Content Placeholder 2"/>
          <p:cNvSpPr>
            <a:spLocks noGrp="1"/>
          </p:cNvSpPr>
          <p:nvPr>
            <p:ph idx="1"/>
          </p:nvPr>
        </p:nvSpPr>
        <p:spPr>
          <a:xfrm>
            <a:off x="1143001" y="1721923"/>
            <a:ext cx="9905999" cy="4769924"/>
          </a:xfrm>
        </p:spPr>
        <p:txBody>
          <a:bodyPr>
            <a:normAutofit fontScale="92500"/>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a:t>
            </a:r>
          </a:p>
          <a:p>
            <a:r>
              <a:rPr lang="en-US" dirty="0"/>
              <a:t>With the change in market due to </a:t>
            </a:r>
            <a:r>
              <a:rPr lang="en-US" dirty="0" err="1"/>
              <a:t>covid</a:t>
            </a:r>
            <a:r>
              <a:rPr lang="en-US" dirty="0"/>
              <a:t> 19 impact, the previous car price valuation machine learning models may not provide accurate predictions</a:t>
            </a:r>
            <a:r>
              <a:rPr lang="en-IN" dirty="0"/>
              <a:t>.</a:t>
            </a:r>
          </a:p>
          <a:p>
            <a:r>
              <a:rPr lang="en-US" dirty="0"/>
              <a:t>We have to make car price valuation model that can predict used car prices with respect to current market conditions by acquiring used car prices from websites.</a:t>
            </a:r>
          </a:p>
          <a:p>
            <a:r>
              <a:rPr lang="en-US" dirty="0"/>
              <a:t>This project  consists of two phases 1) Scraping used car prices from websites and 2) Model building phase.</a:t>
            </a:r>
          </a:p>
          <a:p>
            <a:r>
              <a:rPr lang="en-US" dirty="0"/>
              <a:t>In this project, I have scraped used car data from cars24.</a:t>
            </a:r>
          </a:p>
          <a:p>
            <a:endParaRPr lang="en-IN" dirty="0"/>
          </a:p>
        </p:txBody>
      </p:sp>
    </p:spTree>
    <p:extLst>
      <p:ext uri="{BB962C8B-B14F-4D97-AF65-F5344CB8AC3E}">
        <p14:creationId xmlns:p14="http://schemas.microsoft.com/office/powerpoint/2010/main" val="220950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08401"/>
          </a:xfrm>
        </p:spPr>
        <p:txBody>
          <a:bodyPr>
            <a:normAutofit/>
          </a:bodyPr>
          <a:lstStyle/>
          <a:p>
            <a:pPr algn="ctr"/>
            <a:r>
              <a:rPr lang="en-IN" sz="4400" b="1" dirty="0">
                <a:solidFill>
                  <a:srgbClr val="0070C0"/>
                </a:solidFill>
                <a:latin typeface="AR CHRISTY" panose="02000000000000000000" pitchFamily="2" charset="0"/>
              </a:rPr>
              <a:t>Understanding data</a:t>
            </a:r>
          </a:p>
        </p:txBody>
      </p:sp>
      <p:sp>
        <p:nvSpPr>
          <p:cNvPr id="3" name="Content Placeholder 2"/>
          <p:cNvSpPr>
            <a:spLocks noGrp="1"/>
          </p:cNvSpPr>
          <p:nvPr>
            <p:ph idx="1"/>
          </p:nvPr>
        </p:nvSpPr>
        <p:spPr>
          <a:xfrm>
            <a:off x="1141412" y="1626919"/>
            <a:ext cx="9905999" cy="4164282"/>
          </a:xfrm>
        </p:spPr>
        <p:txBody>
          <a:bodyPr/>
          <a:lstStyle/>
          <a:p>
            <a:r>
              <a:rPr lang="en-IN" dirty="0"/>
              <a:t>We will now import the scraped data and understand the </a:t>
            </a:r>
            <a:r>
              <a:rPr lang="en-IN" dirty="0" smtClean="0"/>
              <a:t>data.</a:t>
            </a:r>
          </a:p>
          <a:p>
            <a:r>
              <a:rPr lang="en-IN" dirty="0" smtClean="0"/>
              <a:t>Price </a:t>
            </a:r>
            <a:r>
              <a:rPr lang="en-IN" dirty="0"/>
              <a:t>would be our target </a:t>
            </a:r>
            <a:r>
              <a:rPr lang="en-IN" dirty="0" smtClean="0"/>
              <a:t>column</a:t>
            </a:r>
            <a:r>
              <a:rPr lang="en-IN" dirty="0"/>
              <a:t>. We will need to </a:t>
            </a:r>
            <a:r>
              <a:rPr lang="en-IN" dirty="0" smtClean="0"/>
              <a:t>clean </a:t>
            </a:r>
            <a:r>
              <a:rPr lang="en-IN" dirty="0"/>
              <a:t>price and </a:t>
            </a:r>
            <a:r>
              <a:rPr lang="en-IN" dirty="0" smtClean="0"/>
              <a:t>kilometres columns.</a:t>
            </a:r>
          </a:p>
          <a:p>
            <a:endParaRPr lang="en-IN" dirty="0"/>
          </a:p>
          <a:p>
            <a:endParaRPr lang="en-IN" dirty="0"/>
          </a:p>
        </p:txBody>
      </p:sp>
      <p:pic>
        <p:nvPicPr>
          <p:cNvPr id="4" name="Picture 3">
            <a:extLst>
              <a:ext uri="{FF2B5EF4-FFF2-40B4-BE49-F238E27FC236}">
                <a16:creationId xmlns:a16="http://schemas.microsoft.com/office/drawing/2014/main" xmlns="" id="{EDB0AAB6-D24B-4AC6-A427-14C2CDD949E1}"/>
              </a:ext>
            </a:extLst>
          </p:cNvPr>
          <p:cNvPicPr>
            <a:picLocks noChangeAspect="1"/>
          </p:cNvPicPr>
          <p:nvPr/>
        </p:nvPicPr>
        <p:blipFill>
          <a:blip r:embed="rId2"/>
          <a:stretch>
            <a:fillRect/>
          </a:stretch>
        </p:blipFill>
        <p:spPr>
          <a:xfrm>
            <a:off x="2892115" y="3115626"/>
            <a:ext cx="6404592" cy="3131134"/>
          </a:xfrm>
          <a:prstGeom prst="rect">
            <a:avLst/>
          </a:prstGeom>
        </p:spPr>
      </p:pic>
    </p:spTree>
    <p:extLst>
      <p:ext uri="{BB962C8B-B14F-4D97-AF65-F5344CB8AC3E}">
        <p14:creationId xmlns:p14="http://schemas.microsoft.com/office/powerpoint/2010/main" val="393264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810508"/>
            <a:ext cx="9905998" cy="1478570"/>
          </a:xfrm>
        </p:spPr>
        <p:txBody>
          <a:bodyPr>
            <a:normAutofit fontScale="90000"/>
          </a:bodyPr>
          <a:lstStyle/>
          <a:p>
            <a:pPr algn="ctr"/>
            <a:r>
              <a:rPr lang="en-IN" dirty="0">
                <a:latin typeface="AR CENA" panose="02000000000000000000" pitchFamily="2" charset="0"/>
              </a:rPr>
              <a:t>This plot gives us understanding of the car company names that we scraped data from.</a:t>
            </a:r>
            <a:br>
              <a:rPr lang="en-IN" dirty="0">
                <a:latin typeface="AR CENA" panose="02000000000000000000" pitchFamily="2" charset="0"/>
              </a:rPr>
            </a:br>
            <a:endParaRPr lang="en-IN" dirty="0">
              <a:latin typeface="AR CENA" panose="02000000000000000000" pitchFamily="2" charset="0"/>
            </a:endParaRPr>
          </a:p>
        </p:txBody>
      </p:sp>
      <p:pic>
        <p:nvPicPr>
          <p:cNvPr id="4" name="Content Placeholder 3">
            <a:extLst>
              <a:ext uri="{FF2B5EF4-FFF2-40B4-BE49-F238E27FC236}">
                <a16:creationId xmlns:a16="http://schemas.microsoft.com/office/drawing/2014/main" xmlns="" id="{EDD1CA10-2843-4C33-8A59-79AC8C992CA3}"/>
              </a:ext>
            </a:extLst>
          </p:cNvPr>
          <p:cNvPicPr>
            <a:picLocks noGrp="1" noChangeAspect="1"/>
          </p:cNvPicPr>
          <p:nvPr>
            <p:ph idx="1"/>
          </p:nvPr>
        </p:nvPicPr>
        <p:blipFill>
          <a:blip r:embed="rId2"/>
          <a:stretch>
            <a:fillRect/>
          </a:stretch>
        </p:blipFill>
        <p:spPr>
          <a:xfrm>
            <a:off x="1143001" y="717571"/>
            <a:ext cx="9905998" cy="3541712"/>
          </a:xfrm>
          <a:prstGeom prst="rect">
            <a:avLst/>
          </a:prstGeom>
        </p:spPr>
      </p:pic>
    </p:spTree>
    <p:extLst>
      <p:ext uri="{BB962C8B-B14F-4D97-AF65-F5344CB8AC3E}">
        <p14:creationId xmlns:p14="http://schemas.microsoft.com/office/powerpoint/2010/main" val="245919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964887"/>
            <a:ext cx="9905998" cy="1008401"/>
          </a:xfrm>
        </p:spPr>
        <p:txBody>
          <a:bodyPr>
            <a:normAutofit fontScale="90000"/>
          </a:bodyPr>
          <a:lstStyle/>
          <a:p>
            <a:pPr algn="ctr"/>
            <a:r>
              <a:rPr lang="en-IN" sz="2800" b="1" dirty="0">
                <a:latin typeface="Arabic Typesetting" panose="03020402040406030203" pitchFamily="66" charset="-78"/>
                <a:cs typeface="Arabic Typesetting" panose="03020402040406030203" pitchFamily="66" charset="-78"/>
              </a:rPr>
              <a:t>We cleaned the Price and </a:t>
            </a:r>
            <a:r>
              <a:rPr lang="en-IN" sz="2800" b="1" dirty="0" err="1">
                <a:latin typeface="Arabic Typesetting" panose="03020402040406030203" pitchFamily="66" charset="-78"/>
                <a:cs typeface="Arabic Typesetting" panose="03020402040406030203" pitchFamily="66" charset="-78"/>
              </a:rPr>
              <a:t>Kilometers</a:t>
            </a:r>
            <a:r>
              <a:rPr lang="en-IN" sz="2800" b="1" dirty="0">
                <a:latin typeface="Arabic Typesetting" panose="03020402040406030203" pitchFamily="66" charset="-78"/>
                <a:cs typeface="Arabic Typesetting" panose="03020402040406030203" pitchFamily="66" charset="-78"/>
              </a:rPr>
              <a:t> columns and dropped the columns.</a:t>
            </a:r>
            <a:br>
              <a:rPr lang="en-IN" sz="2800" b="1" dirty="0">
                <a:latin typeface="Arabic Typesetting" panose="03020402040406030203" pitchFamily="66" charset="-78"/>
                <a:cs typeface="Arabic Typesetting" panose="03020402040406030203" pitchFamily="66" charset="-78"/>
              </a:rPr>
            </a:br>
            <a:endParaRPr lang="en-IN" sz="2800" b="1" dirty="0">
              <a:latin typeface="Arabic Typesetting" panose="03020402040406030203" pitchFamily="66" charset="-78"/>
              <a:cs typeface="Arabic Typesetting" panose="03020402040406030203" pitchFamily="66" charset="-78"/>
            </a:endParaRPr>
          </a:p>
        </p:txBody>
      </p:sp>
      <p:pic>
        <p:nvPicPr>
          <p:cNvPr id="4" name="Content Placeholder 3">
            <a:extLst>
              <a:ext uri="{FF2B5EF4-FFF2-40B4-BE49-F238E27FC236}">
                <a16:creationId xmlns:a16="http://schemas.microsoft.com/office/drawing/2014/main" xmlns="" id="{FAD3D6DD-B91C-4225-AF87-B952A77D6A67}"/>
              </a:ext>
            </a:extLst>
          </p:cNvPr>
          <p:cNvPicPr>
            <a:picLocks noGrp="1" noChangeAspect="1"/>
          </p:cNvPicPr>
          <p:nvPr>
            <p:ph idx="1"/>
          </p:nvPr>
        </p:nvPicPr>
        <p:blipFill>
          <a:blip r:embed="rId2"/>
          <a:stretch>
            <a:fillRect/>
          </a:stretch>
        </p:blipFill>
        <p:spPr>
          <a:xfrm>
            <a:off x="1135084" y="574387"/>
            <a:ext cx="9905998" cy="3973862"/>
          </a:xfrm>
          <a:prstGeom prst="rect">
            <a:avLst/>
          </a:prstGeom>
        </p:spPr>
      </p:pic>
    </p:spTree>
    <p:extLst>
      <p:ext uri="{BB962C8B-B14F-4D97-AF65-F5344CB8AC3E}">
        <p14:creationId xmlns:p14="http://schemas.microsoft.com/office/powerpoint/2010/main" val="142689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216741"/>
            <a:ext cx="9905998" cy="1478570"/>
          </a:xfrm>
        </p:spPr>
        <p:txBody>
          <a:bodyPr>
            <a:noAutofit/>
          </a:bodyPr>
          <a:lstStyle/>
          <a:p>
            <a:pPr marL="285750" indent="-285750"/>
            <a:r>
              <a:rPr lang="en-IN" sz="1800" dirty="0">
                <a:latin typeface="AR CENA" panose="02000000000000000000" pitchFamily="2" charset="0"/>
              </a:rPr>
              <a:t>We also year of cars to age of the cars by subtracting the column with 2021 and dropped them.</a:t>
            </a:r>
            <a:br>
              <a:rPr lang="en-IN" sz="1800" dirty="0">
                <a:latin typeface="AR CENA" panose="02000000000000000000" pitchFamily="2" charset="0"/>
              </a:rPr>
            </a:br>
            <a:r>
              <a:rPr lang="en-IN" sz="1800" dirty="0">
                <a:latin typeface="AR CENA" panose="02000000000000000000" pitchFamily="2" charset="0"/>
              </a:rPr>
              <a:t/>
            </a:r>
            <a:br>
              <a:rPr lang="en-IN" sz="1800" dirty="0">
                <a:latin typeface="AR CENA" panose="02000000000000000000" pitchFamily="2" charset="0"/>
              </a:rPr>
            </a:br>
            <a:r>
              <a:rPr lang="en-IN" sz="1800" dirty="0">
                <a:latin typeface="AR CENA" panose="02000000000000000000" pitchFamily="2" charset="0"/>
              </a:rPr>
              <a:t>Also made sure that the </a:t>
            </a:r>
            <a:r>
              <a:rPr lang="en-IN" sz="1800" dirty="0" err="1">
                <a:latin typeface="AR CENA" panose="02000000000000000000" pitchFamily="2" charset="0"/>
              </a:rPr>
              <a:t>datatype</a:t>
            </a:r>
            <a:r>
              <a:rPr lang="en-IN" sz="1800" dirty="0">
                <a:latin typeface="AR CENA" panose="02000000000000000000" pitchFamily="2" charset="0"/>
              </a:rPr>
              <a:t> is in integers.</a:t>
            </a:r>
            <a:br>
              <a:rPr lang="en-IN" sz="1800" dirty="0">
                <a:latin typeface="AR CENA" panose="02000000000000000000" pitchFamily="2" charset="0"/>
              </a:rPr>
            </a:br>
            <a:r>
              <a:rPr lang="en-IN" sz="1800" dirty="0">
                <a:latin typeface="AR CENA" panose="02000000000000000000" pitchFamily="2" charset="0"/>
              </a:rPr>
              <a:t/>
            </a:r>
            <a:br>
              <a:rPr lang="en-IN" sz="1800" dirty="0">
                <a:latin typeface="AR CENA" panose="02000000000000000000" pitchFamily="2" charset="0"/>
              </a:rPr>
            </a:br>
            <a:r>
              <a:rPr lang="en-IN" sz="1800" dirty="0">
                <a:latin typeface="AR CENA" panose="02000000000000000000" pitchFamily="2" charset="0"/>
              </a:rPr>
              <a:t>We will now try to slightly understand the data and move forward to create an ML model.</a:t>
            </a:r>
            <a:br>
              <a:rPr lang="en-IN" sz="1800" dirty="0">
                <a:latin typeface="AR CENA" panose="02000000000000000000" pitchFamily="2" charset="0"/>
              </a:rPr>
            </a:br>
            <a:endParaRPr lang="en-IN" sz="1800" dirty="0">
              <a:latin typeface="AR CENA" panose="02000000000000000000" pitchFamily="2" charset="0"/>
            </a:endParaRPr>
          </a:p>
        </p:txBody>
      </p:sp>
      <p:pic>
        <p:nvPicPr>
          <p:cNvPr id="4" name="Content Placeholder 3">
            <a:extLst>
              <a:ext uri="{FF2B5EF4-FFF2-40B4-BE49-F238E27FC236}">
                <a16:creationId xmlns:a16="http://schemas.microsoft.com/office/drawing/2014/main" xmlns="" id="{52453DB5-21BB-4BAB-882F-AAF3D7289D84}"/>
              </a:ext>
            </a:extLst>
          </p:cNvPr>
          <p:cNvPicPr>
            <a:picLocks noGrp="1" noChangeAspect="1"/>
          </p:cNvPicPr>
          <p:nvPr>
            <p:ph idx="1"/>
          </p:nvPr>
        </p:nvPicPr>
        <p:blipFill>
          <a:blip r:embed="rId2"/>
          <a:stretch>
            <a:fillRect/>
          </a:stretch>
        </p:blipFill>
        <p:spPr>
          <a:xfrm>
            <a:off x="1013362" y="1116279"/>
            <a:ext cx="10051471" cy="2458193"/>
          </a:xfrm>
          <a:prstGeom prst="rect">
            <a:avLst/>
          </a:prstGeom>
        </p:spPr>
      </p:pic>
    </p:spTree>
    <p:extLst>
      <p:ext uri="{BB962C8B-B14F-4D97-AF65-F5344CB8AC3E}">
        <p14:creationId xmlns:p14="http://schemas.microsoft.com/office/powerpoint/2010/main" val="114399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620503"/>
            <a:ext cx="9905998" cy="865897"/>
          </a:xfrm>
        </p:spPr>
        <p:txBody>
          <a:bodyPr>
            <a:normAutofit/>
          </a:bodyPr>
          <a:lstStyle/>
          <a:p>
            <a:pPr algn="ctr"/>
            <a:r>
              <a:rPr lang="en-IN" sz="2400" dirty="0">
                <a:latin typeface="Agency FB" panose="020B0503020202020204" pitchFamily="34" charset="0"/>
              </a:rPr>
              <a:t>We can see </a:t>
            </a:r>
            <a:r>
              <a:rPr lang="en-IN" sz="2400" dirty="0" err="1">
                <a:latin typeface="Agency FB" panose="020B0503020202020204" pitchFamily="34" charset="0"/>
              </a:rPr>
              <a:t>Maruti</a:t>
            </a:r>
            <a:r>
              <a:rPr lang="en-IN" sz="2400" dirty="0">
                <a:latin typeface="Agency FB" panose="020B0503020202020204" pitchFamily="34" charset="0"/>
              </a:rPr>
              <a:t> have a low used car price and the highest would be Audi, Benz and BMW cars.</a:t>
            </a:r>
            <a:endParaRPr lang="en-IN" sz="2400" dirty="0">
              <a:latin typeface="Agency FB" panose="020B0503020202020204" pitchFamily="34" charset="0"/>
            </a:endParaRPr>
          </a:p>
        </p:txBody>
      </p:sp>
      <p:pic>
        <p:nvPicPr>
          <p:cNvPr id="4" name="Content Placeholder 3">
            <a:extLst>
              <a:ext uri="{FF2B5EF4-FFF2-40B4-BE49-F238E27FC236}">
                <a16:creationId xmlns:a16="http://schemas.microsoft.com/office/drawing/2014/main" xmlns="" id="{0569C4FB-D77C-42F8-8E25-7311613F3A8D}"/>
              </a:ext>
            </a:extLst>
          </p:cNvPr>
          <p:cNvPicPr>
            <a:picLocks noGrp="1" noChangeAspect="1"/>
          </p:cNvPicPr>
          <p:nvPr>
            <p:ph idx="1"/>
          </p:nvPr>
        </p:nvPicPr>
        <p:blipFill>
          <a:blip r:embed="rId2"/>
          <a:stretch>
            <a:fillRect/>
          </a:stretch>
        </p:blipFill>
        <p:spPr>
          <a:xfrm>
            <a:off x="1143001" y="634299"/>
            <a:ext cx="10010898" cy="3541713"/>
          </a:xfrm>
          <a:prstGeom prst="rect">
            <a:avLst/>
          </a:prstGeom>
        </p:spPr>
      </p:pic>
    </p:spTree>
    <p:extLst>
      <p:ext uri="{BB962C8B-B14F-4D97-AF65-F5344CB8AC3E}">
        <p14:creationId xmlns:p14="http://schemas.microsoft.com/office/powerpoint/2010/main" val="159888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798633"/>
            <a:ext cx="9905998" cy="1478570"/>
          </a:xfrm>
        </p:spPr>
        <p:txBody>
          <a:bodyPr>
            <a:normAutofit/>
          </a:bodyPr>
          <a:lstStyle/>
          <a:p>
            <a:pPr algn="ctr"/>
            <a:r>
              <a:rPr lang="en-IN" sz="2400" dirty="0">
                <a:latin typeface="Bell MT" panose="02020503060305020303" pitchFamily="18" charset="0"/>
              </a:rPr>
              <a:t>From above, we can observe that Chevrolet, </a:t>
            </a:r>
            <a:r>
              <a:rPr lang="en-IN" sz="2400" dirty="0" err="1">
                <a:latin typeface="Bell MT" panose="02020503060305020303" pitchFamily="18" charset="0"/>
              </a:rPr>
              <a:t>Maruti</a:t>
            </a:r>
            <a:r>
              <a:rPr lang="en-IN" sz="2400" dirty="0">
                <a:latin typeface="Bell MT" panose="02020503060305020303" pitchFamily="18" charset="0"/>
              </a:rPr>
              <a:t>, Renault have lowest price point. However, we haven't included the year aspect yet.</a:t>
            </a:r>
            <a:br>
              <a:rPr lang="en-IN" sz="2400" dirty="0">
                <a:latin typeface="Bell MT" panose="02020503060305020303" pitchFamily="18" charset="0"/>
              </a:rPr>
            </a:br>
            <a:endParaRPr lang="en-IN" sz="2400" dirty="0">
              <a:latin typeface="Bell MT" panose="02020503060305020303" pitchFamily="18" charset="0"/>
            </a:endParaRPr>
          </a:p>
        </p:txBody>
      </p:sp>
      <p:pic>
        <p:nvPicPr>
          <p:cNvPr id="4" name="Content Placeholder 3">
            <a:extLst>
              <a:ext uri="{FF2B5EF4-FFF2-40B4-BE49-F238E27FC236}">
                <a16:creationId xmlns:a16="http://schemas.microsoft.com/office/drawing/2014/main" xmlns="" id="{77DBA5F7-0D2E-4161-A74B-046DEBA174EE}"/>
              </a:ext>
            </a:extLst>
          </p:cNvPr>
          <p:cNvPicPr>
            <a:picLocks noGrp="1" noChangeAspect="1"/>
          </p:cNvPicPr>
          <p:nvPr>
            <p:ph idx="1"/>
          </p:nvPr>
        </p:nvPicPr>
        <p:blipFill>
          <a:blip r:embed="rId2"/>
          <a:stretch>
            <a:fillRect/>
          </a:stretch>
        </p:blipFill>
        <p:spPr>
          <a:xfrm>
            <a:off x="1547750" y="669925"/>
            <a:ext cx="9096499" cy="3541713"/>
          </a:xfrm>
          <a:prstGeom prst="rect">
            <a:avLst/>
          </a:prstGeom>
        </p:spPr>
      </p:pic>
    </p:spTree>
    <p:extLst>
      <p:ext uri="{BB962C8B-B14F-4D97-AF65-F5344CB8AC3E}">
        <p14:creationId xmlns:p14="http://schemas.microsoft.com/office/powerpoint/2010/main" val="86184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406746"/>
            <a:ext cx="9905998" cy="1478570"/>
          </a:xfrm>
        </p:spPr>
        <p:txBody>
          <a:bodyPr>
            <a:normAutofit/>
          </a:bodyPr>
          <a:lstStyle/>
          <a:p>
            <a:r>
              <a:rPr lang="en-US" sz="2000" dirty="0">
                <a:solidFill>
                  <a:srgbClr val="000000"/>
                </a:solidFill>
                <a:latin typeface="AR CHRISTY" panose="02000000000000000000" pitchFamily="2" charset="0"/>
              </a:rPr>
              <a:t>Out of this observation Tata would provide a better used car experience as the normal age of car would be 3 years and 510299 would also be a good price point to consider.</a:t>
            </a:r>
            <a:r>
              <a:rPr lang="en-IN" sz="2000" dirty="0">
                <a:latin typeface="AR CHRISTY" panose="02000000000000000000" pitchFamily="2" charset="0"/>
              </a:rPr>
              <a:t/>
            </a:r>
            <a:br>
              <a:rPr lang="en-IN" sz="2000" dirty="0">
                <a:latin typeface="AR CHRISTY" panose="02000000000000000000" pitchFamily="2" charset="0"/>
              </a:rPr>
            </a:br>
            <a:endParaRPr lang="en-IN" sz="2000" dirty="0">
              <a:latin typeface="AR CHRISTY" panose="02000000000000000000" pitchFamily="2" charset="0"/>
            </a:endParaRPr>
          </a:p>
        </p:txBody>
      </p:sp>
      <p:pic>
        <p:nvPicPr>
          <p:cNvPr id="4" name="Content Placeholder 3">
            <a:extLst>
              <a:ext uri="{FF2B5EF4-FFF2-40B4-BE49-F238E27FC236}">
                <a16:creationId xmlns:a16="http://schemas.microsoft.com/office/drawing/2014/main" xmlns="" id="{A262DB1A-B474-4FD7-BBAD-FAD82A877A2D}"/>
              </a:ext>
            </a:extLst>
          </p:cNvPr>
          <p:cNvPicPr>
            <a:picLocks noGrp="1" noChangeAspect="1"/>
          </p:cNvPicPr>
          <p:nvPr>
            <p:ph idx="1"/>
          </p:nvPr>
        </p:nvPicPr>
        <p:blipFill>
          <a:blip r:embed="rId2"/>
          <a:stretch>
            <a:fillRect/>
          </a:stretch>
        </p:blipFill>
        <p:spPr>
          <a:xfrm>
            <a:off x="1236415" y="349250"/>
            <a:ext cx="10104520" cy="3541713"/>
          </a:xfrm>
          <a:prstGeom prst="rect">
            <a:avLst/>
          </a:prstGeom>
        </p:spPr>
      </p:pic>
    </p:spTree>
    <p:extLst>
      <p:ext uri="{BB962C8B-B14F-4D97-AF65-F5344CB8AC3E}">
        <p14:creationId xmlns:p14="http://schemas.microsoft.com/office/powerpoint/2010/main" val="728373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475</Words>
  <Application>Microsoft Office PowerPoint</Application>
  <PresentationFormat>Widescreen</PresentationFormat>
  <Paragraphs>25</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Agency FB</vt:lpstr>
      <vt:lpstr>Algerian</vt:lpstr>
      <vt:lpstr>Aparajita</vt:lpstr>
      <vt:lpstr>AR CENA</vt:lpstr>
      <vt:lpstr>AR CHRISTY</vt:lpstr>
      <vt:lpstr>Arabic Typesetting</vt:lpstr>
      <vt:lpstr>Arial</vt:lpstr>
      <vt:lpstr>Bell MT</vt:lpstr>
      <vt:lpstr>Calibri</vt:lpstr>
      <vt:lpstr>Times New Roman</vt:lpstr>
      <vt:lpstr>Trebuchet MS</vt:lpstr>
      <vt:lpstr>Tw Cen MT</vt:lpstr>
      <vt:lpstr>Circuit</vt:lpstr>
      <vt:lpstr>Used car price prediction project</vt:lpstr>
      <vt:lpstr>Business problem</vt:lpstr>
      <vt:lpstr>Understanding data</vt:lpstr>
      <vt:lpstr>This plot gives us understanding of the car company names that we scraped data from. </vt:lpstr>
      <vt:lpstr>We cleaned the Price and Kilometers columns and dropped the columns. </vt:lpstr>
      <vt:lpstr>We also year of cars to age of the cars by subtracting the column with 2021 and dropped them.  Also made sure that the datatype is in integers.  We will now try to slightly understand the data and move forward to create an ML model. </vt:lpstr>
      <vt:lpstr>We can see Maruti have a low used car price and the highest would be Audi, Benz and BMW cars.</vt:lpstr>
      <vt:lpstr>From above, we can observe that Chevrolet, Maruti, Renault have lowest price point. However, we haven't included the year aspect yet. </vt:lpstr>
      <vt:lpstr>Out of this observation Tata would provide a better used car experience as the normal age of car would be 3 years and 510299 would also be a good price point to consider. </vt:lpstr>
      <vt:lpstr>We will now encode categorical columns so that we can pass them through ML Algorithms. We will use LabelEncoder.  </vt:lpstr>
      <vt:lpstr>PowerPoint Presentation</vt:lpstr>
      <vt:lpstr>We used standard scaler to scale the data and imported all the necessary algorithms to create a model. </vt:lpstr>
      <vt:lpstr>DecisionTreeRegressor, RandomForestRegressor and GradientBoostingRegressor performed well. However, we will cross validate. </vt:lpstr>
      <vt:lpstr>We will perform HyperParameterTuning and create two model with RandomForest and Gradient Boosting Regression and select the best out of the two model.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dc:title>
  <dc:creator>Pournamasi Das</dc:creator>
  <cp:lastModifiedBy>Pournamasi Das</cp:lastModifiedBy>
  <cp:revision>4</cp:revision>
  <dcterms:created xsi:type="dcterms:W3CDTF">2021-10-05T15:00:38Z</dcterms:created>
  <dcterms:modified xsi:type="dcterms:W3CDTF">2021-10-05T15:34:51Z</dcterms:modified>
</cp:coreProperties>
</file>