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3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53D-06F1-4F87-8DD5-EB4D9302069F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A045-82EE-44FB-BD62-3424F30FB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040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53D-06F1-4F87-8DD5-EB4D9302069F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A045-82EE-44FB-BD62-3424F30FB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92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53D-06F1-4F87-8DD5-EB4D9302069F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A045-82EE-44FB-BD62-3424F30FB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80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53D-06F1-4F87-8DD5-EB4D9302069F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A045-82EE-44FB-BD62-3424F30FB02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4823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53D-06F1-4F87-8DD5-EB4D9302069F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A045-82EE-44FB-BD62-3424F30FB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460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53D-06F1-4F87-8DD5-EB4D9302069F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A045-82EE-44FB-BD62-3424F30FB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343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53D-06F1-4F87-8DD5-EB4D9302069F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A045-82EE-44FB-BD62-3424F30FB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61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53D-06F1-4F87-8DD5-EB4D9302069F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A045-82EE-44FB-BD62-3424F30FB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748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53D-06F1-4F87-8DD5-EB4D9302069F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A045-82EE-44FB-BD62-3424F30FB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88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53D-06F1-4F87-8DD5-EB4D9302069F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A045-82EE-44FB-BD62-3424F30FB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31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53D-06F1-4F87-8DD5-EB4D9302069F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A045-82EE-44FB-BD62-3424F30FB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11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53D-06F1-4F87-8DD5-EB4D9302069F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A045-82EE-44FB-BD62-3424F30FB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94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53D-06F1-4F87-8DD5-EB4D9302069F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A045-82EE-44FB-BD62-3424F30FB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83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53D-06F1-4F87-8DD5-EB4D9302069F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A045-82EE-44FB-BD62-3424F30FB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27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53D-06F1-4F87-8DD5-EB4D9302069F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A045-82EE-44FB-BD62-3424F30FB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9477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53D-06F1-4F87-8DD5-EB4D9302069F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A045-82EE-44FB-BD62-3424F30FB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257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53D-06F1-4F87-8DD5-EB4D9302069F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A045-82EE-44FB-BD62-3424F30FB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936053D-06F1-4F87-8DD5-EB4D9302069F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6BBA045-82EE-44FB-BD62-3424F30FB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95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1278" y="1442998"/>
            <a:ext cx="9971314" cy="825189"/>
          </a:xfrm>
        </p:spPr>
        <p:txBody>
          <a:bodyPr>
            <a:normAutofit fontScale="90000"/>
          </a:bodyPr>
          <a:lstStyle/>
          <a:p>
            <a:r>
              <a:rPr lang="en-US" b="1" cap="all" spc="120" baseline="0" dirty="0" smtClean="0">
                <a:solidFill>
                  <a:srgbClr val="00B0F0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cap="all" spc="120" baseline="0" dirty="0" smtClean="0">
                <a:solidFill>
                  <a:srgbClr val="00B0F0"/>
                </a:solidFill>
                <a:effectLst/>
                <a:latin typeface="Algerian" panose="04020705040A02060702" pitchFamily="82" charset="0"/>
              </a:rPr>
            </a:br>
            <a:r>
              <a:rPr lang="en-US" sz="6700" b="1" cap="all" spc="120" baseline="0" dirty="0" smtClean="0">
                <a:solidFill>
                  <a:srgbClr val="7030A0"/>
                </a:solidFill>
                <a:effectLst/>
                <a:latin typeface="Algerian" panose="04020705040A02060702" pitchFamily="82" charset="0"/>
              </a:rPr>
              <a:t>HOUSE PRICE PREDICTION</a:t>
            </a:r>
            <a:endParaRPr lang="en-IN" sz="6700" b="1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2229" y="3625789"/>
            <a:ext cx="5894119" cy="3083770"/>
          </a:xfrm>
        </p:spPr>
        <p:txBody>
          <a:bodyPr/>
          <a:lstStyle/>
          <a:p>
            <a:pPr indent="-228600" algn="r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  <a:effectLst/>
                <a:latin typeface="AR CENA" panose="02000000000000000000" pitchFamily="2" charset="0"/>
              </a:rPr>
              <a:t>Submitted by:</a:t>
            </a:r>
          </a:p>
          <a:p>
            <a:pPr indent="-228600" algn="r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  <a:effectLst/>
                <a:latin typeface="AR CENA" panose="02000000000000000000" pitchFamily="2" charset="0"/>
              </a:rPr>
              <a:t>SIDHARTH DAS</a:t>
            </a:r>
          </a:p>
          <a:p>
            <a:pPr indent="-228600" algn="r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  <a:latin typeface="AR CENA" panose="02000000000000000000" pitchFamily="2" charset="0"/>
              </a:rPr>
              <a:t>Batch : Internship 16</a:t>
            </a:r>
            <a:endParaRPr lang="en-US" sz="3200" b="1" dirty="0" smtClean="0">
              <a:solidFill>
                <a:srgbClr val="FF0000"/>
              </a:solidFill>
              <a:effectLst/>
              <a:latin typeface="AR CENA" panose="02000000000000000000" pitchFamily="2" charset="0"/>
            </a:endParaRPr>
          </a:p>
          <a:p>
            <a:pPr algn="r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40" y="2956956"/>
            <a:ext cx="5002114" cy="312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9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AR CENA" panose="02000000000000000000" pitchFamily="2" charset="0"/>
              </a:rPr>
              <a:t>Examples of Distributions after </a:t>
            </a:r>
            <a:r>
              <a:rPr lang="en-US" b="1" dirty="0" err="1">
                <a:solidFill>
                  <a:schemeClr val="tx2"/>
                </a:solidFill>
                <a:latin typeface="AR CENA" panose="02000000000000000000" pitchFamily="2" charset="0"/>
              </a:rPr>
              <a:t>Skewness</a:t>
            </a:r>
            <a:r>
              <a:rPr lang="en-US" b="1" dirty="0">
                <a:solidFill>
                  <a:schemeClr val="tx2"/>
                </a:solidFill>
                <a:latin typeface="AR CENA" panose="02000000000000000000" pitchFamily="2" charset="0"/>
              </a:rPr>
              <a:t> Treatment</a:t>
            </a:r>
            <a:endParaRPr lang="en-IN" b="1" dirty="0">
              <a:latin typeface="AR CENA" panose="02000000000000000000" pitchFamily="2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69F6DC5-E1D3-47AE-B608-22061FD1AF7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129457"/>
            <a:ext cx="5160396" cy="4021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CC8164F-44E4-4B8C-B936-805E76BD6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891" y="2120847"/>
            <a:ext cx="5204055" cy="412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56260"/>
            <a:ext cx="10364451" cy="138941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I have tried these Models :1. Random Forest </a:t>
            </a:r>
            <a:r>
              <a:rPr lang="en-US" b="1" dirty="0" err="1">
                <a:solidFill>
                  <a:srgbClr val="0070C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Regressor</a:t>
            </a:r>
            <a:r>
              <a:rPr lang="en-US" b="1" dirty="0">
                <a:solidFill>
                  <a:srgbClr val="0070C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2. </a:t>
            </a:r>
            <a:r>
              <a:rPr lang="en-US" b="1" dirty="0" err="1">
                <a:solidFill>
                  <a:srgbClr val="0070C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XGBoost</a:t>
            </a:r>
            <a:r>
              <a:rPr lang="en-US" b="1" dirty="0">
                <a:solidFill>
                  <a:srgbClr val="0070C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3. Lasso </a:t>
            </a:r>
            <a:r>
              <a:rPr lang="en-US" b="1" dirty="0" err="1">
                <a:solidFill>
                  <a:srgbClr val="0070C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Regressor</a:t>
            </a:r>
            <a:r>
              <a:rPr lang="en-US" b="1" dirty="0">
                <a:solidFill>
                  <a:srgbClr val="0070C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4. Ridge </a:t>
            </a:r>
            <a:r>
              <a:rPr lang="en-US" b="1" dirty="0" err="1">
                <a:solidFill>
                  <a:srgbClr val="0070C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Regressor</a:t>
            </a:r>
            <a:r>
              <a:rPr lang="en-IN" b="1" dirty="0">
                <a:solidFill>
                  <a:srgbClr val="0070C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/>
            </a:r>
            <a:br>
              <a:rPr lang="en-IN" b="1" dirty="0">
                <a:solidFill>
                  <a:srgbClr val="0070C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</a:br>
            <a:endParaRPr lang="en-IN" b="1" dirty="0">
              <a:solidFill>
                <a:srgbClr val="0070C0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193E701-66C4-4AE8-AA67-950BA813DE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1745673"/>
            <a:ext cx="5083264" cy="4560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FC7C305-4365-4FD8-8F32-A4D899C08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469" y="1506282"/>
            <a:ext cx="5094514" cy="12825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FBE748D-B85A-439F-B461-103E5EC45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469" y="2895696"/>
            <a:ext cx="5094514" cy="873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A80542A-97C8-4875-B4F3-4885949BF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469" y="3938839"/>
            <a:ext cx="4880757" cy="219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9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6286259-664F-46A1-BF5A-D6B48001E93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618517"/>
            <a:ext cx="5059513" cy="5996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653BEDE-47DA-4C0F-AE76-7507261C8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183" y="2559685"/>
            <a:ext cx="2758679" cy="185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0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4950F01-7F40-4CA6-BC8B-9774042B7D7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45029" y="941923"/>
            <a:ext cx="5050971" cy="5328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1A15A93-ACB3-40DE-B957-AAE7D2569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234" y="2317623"/>
            <a:ext cx="3771900" cy="165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5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8277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 CENA" panose="02000000000000000000" pitchFamily="2" charset="0"/>
              </a:rPr>
              <a:t>Comparing Lasso and Ridge</a:t>
            </a:r>
            <a:endParaRPr lang="en-IN" b="1" dirty="0">
              <a:solidFill>
                <a:srgbClr val="0070C0"/>
              </a:solidFill>
              <a:latin typeface="AR CENA" panose="02000000000000000000" pitchFamily="2" charset="0"/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8C9C0D12-0AD0-46F9-8FDC-AE8F763716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08491" y="1588610"/>
            <a:ext cx="5687509" cy="4681561"/>
          </a:xfr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xmlns="" id="{FBD03D92-96B2-4B92-9797-F363E9129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01988"/>
            <a:ext cx="5643964" cy="456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8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206B96E-3A08-4EF9-BC11-55317F412F5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62966" y="725194"/>
            <a:ext cx="4663844" cy="2549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C54F4EC-6333-4384-86EF-41F2C2301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14" y="3429000"/>
            <a:ext cx="4324348" cy="32000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71FECC9-6FC8-4E4E-9C03-9B291B94D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462" y="1326129"/>
            <a:ext cx="5426764" cy="42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  <a:latin typeface="AR CENA" panose="02000000000000000000" pitchFamily="2" charset="0"/>
              </a:rPr>
              <a:t>Effect of Top 10 Features Effecting Sales Price</a:t>
            </a:r>
            <a:endParaRPr lang="en-IN" b="1" dirty="0">
              <a:solidFill>
                <a:srgbClr val="92D050"/>
              </a:solidFill>
              <a:latin typeface="AR CENA" panose="02000000000000000000" pitchFamily="2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CB9E593-B58A-44A9-83B7-09730282C32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5743" y="2735097"/>
            <a:ext cx="7479468" cy="3424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58DC749-C17F-4ED9-860D-408DC3FB3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063" y="1952695"/>
            <a:ext cx="3297721" cy="295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8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8C429C3-C043-4350-9049-BD25520A76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751919"/>
            <a:ext cx="10364451" cy="55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0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146" y="224864"/>
            <a:ext cx="10364451" cy="109329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B0F0"/>
                </a:solidFill>
                <a:latin typeface="AR CENA" panose="02000000000000000000" pitchFamily="2" charset="0"/>
              </a:rPr>
              <a:t>Limitations &amp; Assumptions</a:t>
            </a:r>
            <a:endParaRPr lang="en-IN" sz="4800" b="1" dirty="0">
              <a:solidFill>
                <a:srgbClr val="00B0F0"/>
              </a:solidFill>
              <a:latin typeface="AR CENA" panose="02000000000000000000" pitchFamily="2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518AE072-99D6-47B1-BC47-03C1695C350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32348" y="1318162"/>
            <a:ext cx="6066046" cy="321591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21F5058-B895-42AC-B40B-6812B7974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709" y="4735445"/>
            <a:ext cx="6195323" cy="178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83" y="166255"/>
            <a:ext cx="11602191" cy="6519553"/>
          </a:xfrm>
        </p:spPr>
      </p:pic>
    </p:spTree>
    <p:extLst>
      <p:ext uri="{BB962C8B-B14F-4D97-AF65-F5344CB8AC3E}">
        <p14:creationId xmlns:p14="http://schemas.microsoft.com/office/powerpoint/2010/main" val="210111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9964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AR CENA" panose="02000000000000000000" pitchFamily="2" charset="0"/>
              </a:rPr>
              <a:t>EDA Steps &amp; Visualizations</a:t>
            </a:r>
            <a:endParaRPr lang="en-IN" sz="4400" b="1" dirty="0">
              <a:latin typeface="AR CENA" panose="02000000000000000000" pitchFamily="2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A14406C9-70E5-4802-B870-7FF78C8AC27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1222375"/>
            <a:ext cx="6216240" cy="5403850"/>
          </a:xfrm>
          <a:prstGeom prst="rect">
            <a:avLst/>
          </a:prstGeo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xmlns="" id="{73F9FBD1-4EE6-4F7E-A2EF-2662184D2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772" y="1530134"/>
            <a:ext cx="540266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3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395" y="665017"/>
            <a:ext cx="10364451" cy="795647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AR CENA" panose="02000000000000000000" pitchFamily="2" charset="0"/>
              </a:rPr>
              <a:t>Classifying Features - Numerical</a:t>
            </a:r>
            <a:endParaRPr lang="en-IN" sz="4800" b="1" dirty="0">
              <a:solidFill>
                <a:srgbClr val="0070C0"/>
              </a:solidFill>
              <a:latin typeface="AR CENA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1878" y="2630809"/>
            <a:ext cx="10363826" cy="5237019"/>
          </a:xfrm>
        </p:spPr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Identified all numerical features.</a:t>
            </a:r>
          </a:p>
          <a:p>
            <a:r>
              <a:rPr lang="en-US" b="1" dirty="0">
                <a:latin typeface="Agency FB" panose="020B0503020202020204" pitchFamily="34" charset="0"/>
              </a:rPr>
              <a:t>Out of 79, there were 37 numerical features</a:t>
            </a:r>
          </a:p>
          <a:p>
            <a:r>
              <a:rPr lang="en-US" b="1" dirty="0">
                <a:latin typeface="Agency FB" panose="020B0503020202020204" pitchFamily="34" charset="0"/>
              </a:rPr>
              <a:t>First Found out Temporal values (Year Features)</a:t>
            </a:r>
            <a:endParaRPr lang="en-IN" b="1" dirty="0">
              <a:latin typeface="Agency FB" panose="020B0503020202020204" pitchFamily="34" charset="0"/>
            </a:endParaRPr>
          </a:p>
          <a:p>
            <a:endParaRPr lang="en-IN" b="1" dirty="0">
              <a:latin typeface="Agency FB" panose="020B05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38F0581-0CAA-4746-83E5-2F49A2622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288" y="1534251"/>
            <a:ext cx="6242969" cy="13825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CEA90FF-A96E-4297-8791-663A3CC29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288" y="2990364"/>
            <a:ext cx="6242969" cy="374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0399"/>
            <a:ext cx="10364451" cy="842148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AR CENA" panose="02000000000000000000" pitchFamily="2" charset="0"/>
              </a:rPr>
              <a:t>Scatterplots of Year Features vs Sales Price</a:t>
            </a:r>
            <a:endParaRPr lang="en-IN" b="1" dirty="0">
              <a:solidFill>
                <a:srgbClr val="00B050"/>
              </a:solidFill>
              <a:latin typeface="AR CENA" panose="02000000000000000000" pitchFamily="2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FE3763A-B3DB-4712-A969-702EB31D2E6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0720" y="1863994"/>
            <a:ext cx="6090403" cy="4129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A4EA172-7B9F-4EC8-BFAC-10CA1AD1B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445" y="1972072"/>
            <a:ext cx="3683726" cy="18042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3066" y="4500748"/>
            <a:ext cx="4857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Above features were created by finding difference from Year of Sale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5644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52" y="4881760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 CENA" panose="02000000000000000000" pitchFamily="2" charset="0"/>
              </a:rPr>
              <a:t>Out of 37 Numerical Features, identified 17 discrete features.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AR CENA" panose="02000000000000000000" pitchFamily="2" charset="0"/>
            </a:endParaRP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xmlns="" id="{18573B2F-6899-4ADA-921D-C2CC1B9FFEE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0243" y="906336"/>
            <a:ext cx="9880270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5143016"/>
            <a:ext cx="10364451" cy="105590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 CENA" panose="02000000000000000000" pitchFamily="2" charset="0"/>
              </a:rPr>
              <a:t>16 Continuous features out of 37 numerical features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AR CENA" panose="02000000000000000000" pitchFamily="2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EB678502-E5E5-406D-94BD-710F1592E7A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5034" y="776556"/>
            <a:ext cx="10185696" cy="418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1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FFC000"/>
                </a:solidFill>
                <a:latin typeface="AR CENA" panose="02000000000000000000" pitchFamily="2" charset="0"/>
              </a:rPr>
              <a:t>Categorical Features</a:t>
            </a:r>
            <a:endParaRPr lang="en-IN" sz="5400" b="1" dirty="0">
              <a:solidFill>
                <a:srgbClr val="FFC000"/>
              </a:solidFill>
              <a:latin typeface="AR CENA" panose="02000000000000000000" pitchFamily="2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D04E5E6-7BA6-46D8-8D1D-B56BB6BE0BF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36914" y="2106815"/>
            <a:ext cx="9322129" cy="26443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7554" y="5094514"/>
            <a:ext cx="857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Total 43 categorical Features were identified.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614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3027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92D050"/>
                </a:solidFill>
                <a:latin typeface="AR CENA" panose="02000000000000000000" pitchFamily="2" charset="0"/>
              </a:rPr>
              <a:t>Feature Engineering Steps</a:t>
            </a:r>
            <a:endParaRPr lang="en-IN" sz="4000" b="1" dirty="0">
              <a:solidFill>
                <a:srgbClr val="92D050"/>
              </a:solidFill>
              <a:latin typeface="AR CENA" panose="02000000000000000000" pitchFamily="2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FBD01E1-6752-4A2A-B455-C0602B870FB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71303" y="1517073"/>
            <a:ext cx="8182099" cy="1166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379E74A-3026-416F-9A7D-5AF33E234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302" y="3014607"/>
            <a:ext cx="8182099" cy="14030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35C4180-880D-420D-875A-6CF504606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301" y="4564149"/>
            <a:ext cx="8182099" cy="111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7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50</TotalTime>
  <Words>133</Words>
  <Application>Microsoft Office PowerPoint</Application>
  <PresentationFormat>Widescreen</PresentationFormat>
  <Paragraphs>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Agency FB</vt:lpstr>
      <vt:lpstr>Algerian</vt:lpstr>
      <vt:lpstr>Aparajita</vt:lpstr>
      <vt:lpstr>AR CENA</vt:lpstr>
      <vt:lpstr>Arial</vt:lpstr>
      <vt:lpstr>Tw Cen MT</vt:lpstr>
      <vt:lpstr>Droplet</vt:lpstr>
      <vt:lpstr> HOUSE PRICE PREDICTION</vt:lpstr>
      <vt:lpstr>PowerPoint Presentation</vt:lpstr>
      <vt:lpstr>EDA Steps &amp; Visualizations</vt:lpstr>
      <vt:lpstr>Classifying Features - Numerical</vt:lpstr>
      <vt:lpstr>Scatterplots of Year Features vs Sales Price</vt:lpstr>
      <vt:lpstr>Out of 37 Numerical Features, identified 17 discrete features.</vt:lpstr>
      <vt:lpstr>16 Continuous features out of 37 numerical features</vt:lpstr>
      <vt:lpstr>Categorical Features</vt:lpstr>
      <vt:lpstr>Feature Engineering Steps</vt:lpstr>
      <vt:lpstr>Examples of Distributions after Skewness Treatment</vt:lpstr>
      <vt:lpstr>I have tried these Models :1. Random Forest Regressor 2. XGBoost 3. Lasso Regressor 4. Ridge Regressor </vt:lpstr>
      <vt:lpstr>PowerPoint Presentation</vt:lpstr>
      <vt:lpstr>PowerPoint Presentation</vt:lpstr>
      <vt:lpstr>Comparing Lasso and Ridge</vt:lpstr>
      <vt:lpstr>PowerPoint Presentation</vt:lpstr>
      <vt:lpstr>Effect of Top 10 Features Effecting Sales Price</vt:lpstr>
      <vt:lpstr>PowerPoint Presentation</vt:lpstr>
      <vt:lpstr>Limitations &amp; Assumptions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Pournamasi Das</dc:creator>
  <cp:lastModifiedBy>Pournamasi Das</cp:lastModifiedBy>
  <cp:revision>4</cp:revision>
  <dcterms:created xsi:type="dcterms:W3CDTF">2021-09-16T14:40:40Z</dcterms:created>
  <dcterms:modified xsi:type="dcterms:W3CDTF">2021-09-16T15:31:24Z</dcterms:modified>
</cp:coreProperties>
</file>