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50A0"/>
                </a:solidFill>
              </a:defRPr>
            </a:pPr>
            <a:r>
              <a:t>ROB &amp; ELLY: Closed‑Loop Compliance With Forward Vision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" y="1188720"/>
            <a:ext cx="128016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0"/>
            </a:pPr>
            <a:r>
              <a:t>ELLY</a:t>
            </a:r>
          </a:p>
          <a:p>
            <a:pPr algn="ctr">
              <a:defRPr sz="1100" b="0"/>
            </a:pPr>
            <a:r>
              <a:t>12 k regs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2011680"/>
            <a:ext cx="128016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0"/>
            </a:pPr>
            <a:r>
              <a:t>ROB</a:t>
            </a:r>
          </a:p>
          <a:p>
            <a:pPr algn="ctr">
              <a:defRPr sz="1100" b="0"/>
            </a:pPr>
            <a:r>
              <a:t>API Sync</a:t>
            </a:r>
          </a:p>
        </p:txBody>
      </p:sp>
      <p:cxnSp>
        <p:nvCxnSpPr>
          <p:cNvPr id="5" name="Connector 4"/>
          <p:cNvCxnSpPr/>
          <p:nvPr/>
        </p:nvCxnSpPr>
        <p:spPr>
          <a:xfrm>
            <a:off x="1188720" y="1828800"/>
            <a:ext cx="0" cy="182880"/>
          </a:xfrm>
          <a:prstGeom prst="bentConnector3">
            <a:avLst/>
          </a:prstGeom>
          <a:ln w="19050">
            <a:solidFill>
              <a:srgbClr val="00987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 flipV="1">
            <a:off x="1005840" y="1828800"/>
            <a:ext cx="0" cy="182880"/>
          </a:xfrm>
          <a:prstGeom prst="curvedConnector3">
            <a:avLst/>
          </a:prstGeom>
          <a:ln w="19050">
            <a:solidFill>
              <a:srgbClr val="005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0" y="1188720"/>
            <a:ext cx="1828800" cy="914400"/>
          </a:xfrm>
          <a:prstGeom prst="rect">
            <a:avLst/>
          </a:prstGeom>
          <a:noFill/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Notes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1188720"/>
            <a:ext cx="1828800" cy="914400"/>
          </a:xfrm>
          <a:prstGeom prst="rect">
            <a:avLst/>
          </a:prstGeom>
          <a:noFill/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Audit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92240" y="1188720"/>
            <a:ext cx="1828800" cy="914400"/>
          </a:xfrm>
          <a:prstGeom prst="rect">
            <a:avLst/>
          </a:prstGeom>
          <a:noFill/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Workflows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0" y="2377440"/>
            <a:ext cx="1828800" cy="914400"/>
          </a:xfrm>
          <a:prstGeom prst="rect">
            <a:avLst/>
          </a:prstGeom>
          <a:noFill/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Queue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89120" y="2377440"/>
            <a:ext cx="1828800" cy="914400"/>
          </a:xfrm>
          <a:prstGeom prst="rect">
            <a:avLst/>
          </a:prstGeom>
          <a:noFill/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SLA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92240" y="2377440"/>
            <a:ext cx="1828800" cy="914400"/>
          </a:xfrm>
          <a:prstGeom prst="rect">
            <a:avLst/>
          </a:prstGeom>
          <a:noFill/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Stakeholders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0" y="3566160"/>
            <a:ext cx="1828800" cy="914400"/>
          </a:xfrm>
          <a:prstGeom prst="rect">
            <a:avLst/>
          </a:prstGeom>
          <a:noFill/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QC Review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89120" y="3566160"/>
            <a:ext cx="1828800" cy="914400"/>
          </a:xfrm>
          <a:prstGeom prst="rect">
            <a:avLst/>
          </a:prstGeom>
          <a:noFill/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AI / LLM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92240" y="3566160"/>
            <a:ext cx="1828800" cy="914400"/>
          </a:xfrm>
          <a:prstGeom prst="rect">
            <a:avLst/>
          </a:prstGeom>
          <a:noFill/>
          <a:ln>
            <a:solidFill>
              <a:srgbClr val="66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Bulk Actions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66960" y="731520"/>
            <a:ext cx="1737360" cy="5486400"/>
          </a:xfrm>
          <a:prstGeom prst="rect">
            <a:avLst/>
          </a:prstGeom>
          <a:solidFill>
            <a:srgbClr val="0098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0149840" y="1005840"/>
            <a:ext cx="1371600" cy="12801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1 420+</a:t>
            </a:r>
          </a:p>
          <a:p>
            <a:pPr algn="ctr">
              <a:defRPr sz="1000">
                <a:solidFill>
                  <a:srgbClr val="FFFFFF"/>
                </a:solidFill>
              </a:defRPr>
            </a:pPr>
            <a:r>
              <a:t>Non‑ELLY Regs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149840" y="2377440"/>
            <a:ext cx="1371600" cy="12801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7 600</a:t>
            </a:r>
          </a:p>
          <a:p>
            <a:pPr algn="ctr">
              <a:defRPr sz="1000">
                <a:solidFill>
                  <a:srgbClr val="FFFFFF"/>
                </a:solidFill>
              </a:defRPr>
            </a:pPr>
            <a:r>
              <a:t>Hours Captured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149840" y="3749039"/>
            <a:ext cx="1371600" cy="12801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38 % ↓</a:t>
            </a:r>
          </a:p>
          <a:p>
            <a:pPr algn="ctr">
              <a:defRPr sz="1000">
                <a:solidFill>
                  <a:srgbClr val="FFFFFF"/>
                </a:solidFill>
              </a:defRPr>
            </a:pPr>
            <a:r>
              <a:t>Cycle‑Time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95560" y="53035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HORIZON</a:t>
            </a:r>
            <a:br/>
            <a:r>
              <a:t>SCAN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50A0"/>
                </a:solidFill>
              </a:defRPr>
            </a:pPr>
            <a:r>
              <a:t>ROB Deep Dive: Adoption &amp; Roadmap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188720"/>
            <a:ext cx="7132320" cy="5029200"/>
          </a:xfrm>
          <a:prstGeom prst="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65836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 b="1">
                <a:solidFill>
                  <a:srgbClr val="222222"/>
                </a:solidFill>
              </a:defRPr>
            </a:pPr>
            <a:r>
              <a:t>Adoption &amp; Performance Snapshot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" y="192024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0">
                <a:solidFill>
                  <a:srgbClr val="222222"/>
                </a:solidFill>
              </a:defRPr>
            </a:pPr>
            <a:r>
              <a:t>• LOB Adoption: 9 / 11 business units (82 %)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246888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0">
                <a:solidFill>
                  <a:srgbClr val="222222"/>
                </a:solidFill>
              </a:defRPr>
            </a:pPr>
            <a:r>
              <a:t>• Active Users: 1 250 monthly (×3 YoY)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960" y="301752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0">
                <a:solidFill>
                  <a:srgbClr val="222222"/>
                </a:solidFill>
              </a:defRPr>
            </a:pPr>
            <a:r>
              <a:t>• SLA Compliance: 97 % on‑time closures (↑18 pp)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" y="3566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0">
                <a:solidFill>
                  <a:srgbClr val="222222"/>
                </a:solidFill>
              </a:defRPr>
            </a:pPr>
            <a:r>
              <a:t>• Avg Cycle Time: 2.6 → 1.6 days (−38 %)</a:t>
            </a:r>
          </a:p>
        </p:txBody>
      </p:sp>
      <p:sp>
        <p:nvSpPr>
          <p:cNvPr id="9" name="Rectangle 8"/>
          <p:cNvSpPr/>
          <p:nvPr/>
        </p:nvSpPr>
        <p:spPr>
          <a:xfrm>
            <a:off x="7863840" y="1188720"/>
            <a:ext cx="3566160" cy="5029200"/>
          </a:xfrm>
          <a:prstGeom prst="rect">
            <a:avLst/>
          </a:prstGeom>
          <a:solidFill>
            <a:srgbClr val="E8F5F4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046719" y="146304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 b="1">
                <a:solidFill>
                  <a:srgbClr val="222222"/>
                </a:solidFill>
              </a:defRPr>
            </a:pPr>
            <a:r>
              <a:t>Roadmap (Next 12‑18 mo.)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38160" y="2011680"/>
            <a:ext cx="301752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1">
                <a:solidFill>
                  <a:srgbClr val="0050A0"/>
                </a:solidFill>
              </a:defRPr>
            </a:pPr>
            <a:r>
              <a:t>1 Expand Regulation Coverage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29600" y="2377440"/>
            <a:ext cx="283463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400" b="0">
                <a:solidFill>
                  <a:srgbClr val="222222"/>
                </a:solidFill>
              </a:defRPr>
            </a:pPr>
            <a:r>
              <a:t>Add 8 new jurisdictions and ESG rules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38160" y="3200400"/>
            <a:ext cx="301752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1">
                <a:solidFill>
                  <a:srgbClr val="0050A0"/>
                </a:solidFill>
              </a:defRPr>
            </a:pPr>
            <a:r>
              <a:t>2 Embed Gen‑AI Drafting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29600" y="3566160"/>
            <a:ext cx="283463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400" b="0">
                <a:solidFill>
                  <a:srgbClr val="222222"/>
                </a:solidFill>
              </a:defRPr>
            </a:pPr>
            <a:r>
              <a:t>Auto‑prepare impact narratives (pilot Q4)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38160" y="4389120"/>
            <a:ext cx="301752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1">
                <a:solidFill>
                  <a:srgbClr val="0050A0"/>
                </a:solidFill>
              </a:defRPr>
            </a:pPr>
            <a:r>
              <a:t>3 Self‑Service Analytics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29600" y="4754880"/>
            <a:ext cx="283463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400" b="0">
                <a:solidFill>
                  <a:srgbClr val="222222"/>
                </a:solidFill>
              </a:defRPr>
            </a:pPr>
            <a:r>
              <a:t>Real‑time dashboards for stakeholders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