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41895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276322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445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3754184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838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236966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179411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232322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57929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26AC2-DFCF-4F4D-BD73-578008E14124}"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162040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226AC2-DFCF-4F4D-BD73-578008E14124}"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74910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26AC2-DFCF-4F4D-BD73-578008E14124}"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2814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226AC2-DFCF-4F4D-BD73-578008E14124}"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30140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26AC2-DFCF-4F4D-BD73-578008E14124}"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211358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26AC2-DFCF-4F4D-BD73-578008E14124}"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E09FF-F60F-4179-B6B8-54B5ED286F71}" type="slidenum">
              <a:rPr lang="en-IN" smtClean="0"/>
              <a:t>‹#›</a:t>
            </a:fld>
            <a:endParaRPr lang="en-IN"/>
          </a:p>
        </p:txBody>
      </p:sp>
    </p:spTree>
    <p:extLst>
      <p:ext uri="{BB962C8B-B14F-4D97-AF65-F5344CB8AC3E}">
        <p14:creationId xmlns:p14="http://schemas.microsoft.com/office/powerpoint/2010/main" val="197181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FE09FF-F60F-4179-B6B8-54B5ED286F71}" type="slidenum">
              <a:rPr lang="en-IN" smtClean="0"/>
              <a:t>‹#›</a:t>
            </a:fld>
            <a:endParaRPr lang="en-IN"/>
          </a:p>
        </p:txBody>
      </p:sp>
      <p:sp>
        <p:nvSpPr>
          <p:cNvPr id="5" name="Date Placeholder 4"/>
          <p:cNvSpPr>
            <a:spLocks noGrp="1"/>
          </p:cNvSpPr>
          <p:nvPr>
            <p:ph type="dt" sz="half" idx="10"/>
          </p:nvPr>
        </p:nvSpPr>
        <p:spPr/>
        <p:txBody>
          <a:bodyPr/>
          <a:lstStyle/>
          <a:p>
            <a:fld id="{6A226AC2-DFCF-4F4D-BD73-578008E14124}" type="datetimeFigureOut">
              <a:rPr lang="en-IN" smtClean="0"/>
              <a:t>27-07-2021</a:t>
            </a:fld>
            <a:endParaRPr lang="en-IN"/>
          </a:p>
        </p:txBody>
      </p:sp>
    </p:spTree>
    <p:extLst>
      <p:ext uri="{BB962C8B-B14F-4D97-AF65-F5344CB8AC3E}">
        <p14:creationId xmlns:p14="http://schemas.microsoft.com/office/powerpoint/2010/main" val="278943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26AC2-DFCF-4F4D-BD73-578008E14124}" type="datetimeFigureOut">
              <a:rPr lang="en-IN" smtClean="0"/>
              <a:t>27-07-2021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FE09FF-F60F-4179-B6B8-54B5ED286F71}" type="slidenum">
              <a:rPr lang="en-IN" smtClean="0"/>
              <a:t>‹#›</a:t>
            </a:fld>
            <a:endParaRPr lang="en-IN"/>
          </a:p>
        </p:txBody>
      </p:sp>
    </p:spTree>
    <p:extLst>
      <p:ext uri="{BB962C8B-B14F-4D97-AF65-F5344CB8AC3E}">
        <p14:creationId xmlns:p14="http://schemas.microsoft.com/office/powerpoint/2010/main" val="16309532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3C0315-2170-4943-B279-3FC0F1D98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5873"/>
            <a:ext cx="12192000" cy="5681917"/>
          </a:xfrm>
          <a:prstGeom prst="rect">
            <a:avLst/>
          </a:prstGeom>
        </p:spPr>
      </p:pic>
      <p:sp>
        <p:nvSpPr>
          <p:cNvPr id="8" name="TextBox 7">
            <a:extLst>
              <a:ext uri="{FF2B5EF4-FFF2-40B4-BE49-F238E27FC236}">
                <a16:creationId xmlns:a16="http://schemas.microsoft.com/office/drawing/2014/main" id="{2E152184-D77B-41D0-91D2-7A6CD65F7DC0}"/>
              </a:ext>
            </a:extLst>
          </p:cNvPr>
          <p:cNvSpPr txBox="1"/>
          <p:nvPr/>
        </p:nvSpPr>
        <p:spPr>
          <a:xfrm>
            <a:off x="2245895" y="80210"/>
            <a:ext cx="7331243" cy="1015663"/>
          </a:xfrm>
          <a:prstGeom prst="rect">
            <a:avLst/>
          </a:prstGeom>
          <a:noFill/>
        </p:spPr>
        <p:txBody>
          <a:bodyPr wrap="square" rtlCol="0">
            <a:spAutoFit/>
          </a:bodyPr>
          <a:lstStyle/>
          <a:p>
            <a:pPr algn="ctr"/>
            <a:r>
              <a:rPr lang="en-IN" sz="3200" b="1" dirty="0">
                <a:solidFill>
                  <a:schemeClr val="accent1"/>
                </a:solidFill>
                <a:latin typeface="Algerian" panose="04020705040A02060702" pitchFamily="82" charset="0"/>
              </a:rPr>
              <a:t>Customer Segmentation</a:t>
            </a:r>
          </a:p>
          <a:p>
            <a:pPr algn="ctr"/>
            <a:r>
              <a:rPr lang="en-IN" sz="2800" b="1" dirty="0">
                <a:solidFill>
                  <a:schemeClr val="accent1"/>
                </a:solidFill>
                <a:latin typeface="Algerian" panose="04020705040A02060702" pitchFamily="82" charset="0"/>
              </a:rPr>
              <a:t>EXPOSYS DATA LABS</a:t>
            </a:r>
          </a:p>
        </p:txBody>
      </p:sp>
      <p:sp>
        <p:nvSpPr>
          <p:cNvPr id="10" name="TextBox 9">
            <a:extLst>
              <a:ext uri="{FF2B5EF4-FFF2-40B4-BE49-F238E27FC236}">
                <a16:creationId xmlns:a16="http://schemas.microsoft.com/office/drawing/2014/main" id="{322F8367-7734-496C-ABF9-0B5151073621}"/>
              </a:ext>
            </a:extLst>
          </p:cNvPr>
          <p:cNvSpPr txBox="1"/>
          <p:nvPr/>
        </p:nvSpPr>
        <p:spPr>
          <a:xfrm>
            <a:off x="344907" y="5854460"/>
            <a:ext cx="3874168" cy="923330"/>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Name: Sidharth Kumar Mohanty</a:t>
            </a:r>
          </a:p>
          <a:p>
            <a:r>
              <a:rPr lang="en-IN" dirty="0">
                <a:solidFill>
                  <a:schemeClr val="accent1">
                    <a:lumMod val="75000"/>
                  </a:schemeClr>
                </a:solidFill>
                <a:latin typeface="Times New Roman" panose="02020603050405020304" pitchFamily="18" charset="0"/>
                <a:cs typeface="Times New Roman" panose="02020603050405020304" pitchFamily="18" charset="0"/>
              </a:rPr>
              <a:t>College: C.V Raman Global University</a:t>
            </a:r>
          </a:p>
          <a:p>
            <a:r>
              <a:rPr lang="en-IN" dirty="0">
                <a:solidFill>
                  <a:schemeClr val="accent1">
                    <a:lumMod val="75000"/>
                  </a:schemeClr>
                </a:solidFill>
                <a:latin typeface="Times New Roman" panose="02020603050405020304" pitchFamily="18" charset="0"/>
                <a:cs typeface="Times New Roman" panose="02020603050405020304" pitchFamily="18" charset="0"/>
              </a:rPr>
              <a:t>Internship: Data Science</a:t>
            </a:r>
          </a:p>
        </p:txBody>
      </p:sp>
    </p:spTree>
    <p:extLst>
      <p:ext uri="{BB962C8B-B14F-4D97-AF65-F5344CB8AC3E}">
        <p14:creationId xmlns:p14="http://schemas.microsoft.com/office/powerpoint/2010/main" val="385112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AE3E1-84AE-45C5-AFF7-83494A57686C}"/>
              </a:ext>
            </a:extLst>
          </p:cNvPr>
          <p:cNvSpPr txBox="1"/>
          <p:nvPr/>
        </p:nvSpPr>
        <p:spPr>
          <a:xfrm>
            <a:off x="1299411" y="762000"/>
            <a:ext cx="7186863" cy="3170099"/>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CONCLUSION</a:t>
            </a:r>
          </a:p>
          <a:p>
            <a:endParaRPr lang="en-IN" sz="2800" b="1" dirty="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K means clustering is one of the most popular clustering algorithms and usually the first thing practitioners apply when solving clustering tasks to get an idea of the structure of the dataset. </a:t>
            </a:r>
          </a:p>
          <a:p>
            <a:pPr marL="285750" indent="-285750">
              <a:buFont typeface="Arial" panose="020B0604020202020204" pitchFamily="34" charset="0"/>
              <a:buChar char="•"/>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goal of K means is to group data points into distinct non-overlapping subgroups. One of the major application of K means clustering is segmentation of customers to get a better understanding of them which in turn could be used to increase the revenue of the company.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565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5E356-8E4F-4D5E-9D8F-C3E9D14F8D18}"/>
              </a:ext>
            </a:extLst>
          </p:cNvPr>
          <p:cNvSpPr txBox="1"/>
          <p:nvPr/>
        </p:nvSpPr>
        <p:spPr>
          <a:xfrm>
            <a:off x="1058780" y="1002631"/>
            <a:ext cx="6841958" cy="4462760"/>
          </a:xfrm>
          <a:prstGeom prst="rect">
            <a:avLst/>
          </a:prstGeom>
          <a:noFill/>
        </p:spPr>
        <p:txBody>
          <a:bodyPr wrap="square" rtlCol="0">
            <a:sp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CONTENTS:</a:t>
            </a:r>
          </a:p>
          <a:p>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Objective</a:t>
            </a:r>
          </a:p>
          <a:p>
            <a:pPr marL="457200" indent="-4572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Existing Method</a:t>
            </a:r>
          </a:p>
          <a:p>
            <a:pPr marL="457200" indent="-4572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Architecture</a:t>
            </a:r>
          </a:p>
          <a:p>
            <a:pPr marL="457200" indent="-4572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Implementation</a:t>
            </a:r>
          </a:p>
          <a:p>
            <a:pPr marL="457200" indent="-45720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8614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5E4231-EA5C-43D0-8B79-9E1FD4F88732}"/>
              </a:ext>
            </a:extLst>
          </p:cNvPr>
          <p:cNvSpPr txBox="1"/>
          <p:nvPr/>
        </p:nvSpPr>
        <p:spPr>
          <a:xfrm>
            <a:off x="753979" y="938463"/>
            <a:ext cx="7114674" cy="4555093"/>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INTRODUCTION</a:t>
            </a: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Over the years, the competition amongst businesses is increased and the large historical data that is available has resulted in the widespread use of data mining techniques in extracting the meaningful and strategic information from the database of the organisation.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Data mining is the process where methods are applied to extract data patterns in order to present it in the human readable format which can be used for the purpose of decision support.</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 Today where the world is being recognized as global village marketing has become vital ingredient for every business success. It is almost become difficult to every competitor to survive in market for a prolonged period because competition is cut to throat.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Change or die is the core faith of marketing. That is why development of right marketing strategy over time is required. </a:t>
            </a:r>
            <a:endParaRPr lang="en-IN" dirty="0"/>
          </a:p>
        </p:txBody>
      </p:sp>
    </p:spTree>
    <p:extLst>
      <p:ext uri="{BB962C8B-B14F-4D97-AF65-F5344CB8AC3E}">
        <p14:creationId xmlns:p14="http://schemas.microsoft.com/office/powerpoint/2010/main" val="90493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7459A-1418-4581-8220-B06694F4D5A7}"/>
              </a:ext>
            </a:extLst>
          </p:cNvPr>
          <p:cNvSpPr txBox="1"/>
          <p:nvPr/>
        </p:nvSpPr>
        <p:spPr>
          <a:xfrm>
            <a:off x="874295" y="906379"/>
            <a:ext cx="7419473" cy="1908215"/>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OBJECTIVE</a:t>
            </a:r>
          </a:p>
          <a:p>
            <a:endParaRPr lang="en-IN" dirty="0"/>
          </a:p>
          <a:p>
            <a:r>
              <a:rPr lang="en-US" b="0" i="0" dirty="0">
                <a:solidFill>
                  <a:srgbClr val="212121"/>
                </a:solidFill>
                <a:effectLst/>
                <a:latin typeface="Times New Roman" panose="02020603050405020304" pitchFamily="18" charset="0"/>
                <a:cs typeface="Times New Roman" panose="02020603050405020304" pitchFamily="18" charset="0"/>
              </a:rPr>
              <a:t>This case requires to develop a customer segmentation to understand customers behavior and </a:t>
            </a:r>
            <a:r>
              <a:rPr lang="en-US" b="0" i="0" dirty="0" err="1">
                <a:solidFill>
                  <a:srgbClr val="212121"/>
                </a:solidFill>
                <a:effectLst/>
                <a:latin typeface="Times New Roman" panose="02020603050405020304" pitchFamily="18" charset="0"/>
                <a:cs typeface="Times New Roman" panose="02020603050405020304" pitchFamily="18" charset="0"/>
              </a:rPr>
              <a:t>sepparate</a:t>
            </a:r>
            <a:r>
              <a:rPr lang="en-US" b="0" i="0" dirty="0">
                <a:solidFill>
                  <a:srgbClr val="212121"/>
                </a:solidFill>
                <a:effectLst/>
                <a:latin typeface="Times New Roman" panose="02020603050405020304" pitchFamily="18" charset="0"/>
                <a:cs typeface="Times New Roman" panose="02020603050405020304" pitchFamily="18" charset="0"/>
              </a:rPr>
              <a:t> them in different groups or cluster according to their preferences, and once the division is done, this information can be given to marketing team so they can plan the strategy accordingly.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29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D60C7-4A95-4284-8FD5-A7BB71ED8CD5}"/>
              </a:ext>
            </a:extLst>
          </p:cNvPr>
          <p:cNvSpPr txBox="1"/>
          <p:nvPr/>
        </p:nvSpPr>
        <p:spPr>
          <a:xfrm>
            <a:off x="970548" y="858253"/>
            <a:ext cx="7668126" cy="5109091"/>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EXISTING METHOD</a:t>
            </a:r>
          </a:p>
          <a:p>
            <a:endParaRPr lang="en-IN" sz="2800" b="1" dirty="0">
              <a:solidFill>
                <a:srgbClr val="00B0F0"/>
              </a:solidFill>
              <a:latin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Depending on the products and brand you are marketing, one method of customer  segmentation might prove more effective than another.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There are various customer segmentation techniques are there. We’ll analyse few of them.</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Segmenting Clusters based on there needs</a:t>
            </a:r>
          </a:p>
          <a:p>
            <a:pPr marL="342900" indent="-342900">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Segmenting Clusters based on Customer Sophistication</a:t>
            </a: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Segmenting Clusters based on Behaviour</a:t>
            </a:r>
          </a:p>
          <a:p>
            <a:pPr marL="342900" indent="-342900">
              <a:buFont typeface="+mj-lt"/>
              <a:buAutoNum type="arabicPeriod"/>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mj-lt"/>
              <a:buAutoNum type="arabicPeriod"/>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Segmenting Clusters based on Firmographics</a:t>
            </a:r>
          </a:p>
          <a:p>
            <a:pPr marL="342900" indent="-342900">
              <a:buFont typeface="+mj-lt"/>
              <a:buAutoNum type="arabicPeriod"/>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mj-lt"/>
              <a:buAutoNum type="arabicPeriod"/>
            </a:pP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Segmenting Clusters based on Tiering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414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45639-252B-44CE-8DE4-BC73A2BAB3A6}"/>
              </a:ext>
            </a:extLst>
          </p:cNvPr>
          <p:cNvSpPr txBox="1"/>
          <p:nvPr/>
        </p:nvSpPr>
        <p:spPr>
          <a:xfrm>
            <a:off x="866274" y="1034716"/>
            <a:ext cx="7154779" cy="7147598"/>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ARCHITECTURE</a:t>
            </a:r>
          </a:p>
          <a:p>
            <a:endParaRPr lang="en-IN" sz="2800" b="1" dirty="0">
              <a:solidFill>
                <a:srgbClr val="00B0F0"/>
              </a:solidFill>
              <a:latin typeface="Times New Roman" panose="02020603050405020304" pitchFamily="18" charset="0"/>
              <a:cs typeface="Times New Roman" panose="02020603050405020304" pitchFamily="18" charset="0"/>
            </a:endParaRPr>
          </a:p>
          <a:p>
            <a:pPr>
              <a:lnSpc>
                <a:spcPct val="115000"/>
              </a:lnSpc>
              <a:spcAft>
                <a:spcPts val="1575"/>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Clustering algorithms try to find natural clusters in data, the various aspects of how the algorithms to cluster data can be tuned and modified. Clustering is based on the principle that items within the same cluster must be similar to each other. The data is grouped in such a way that related elements are close to each other. In this project we’ll use K – Means clustering algorithm to segment the cluster.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75"/>
              </a:spcAft>
            </a:pP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K-Means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575"/>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K-Means clustering is an unsupervised machine learning algorithm that divides the given data into the given number of clusters. Here, the “K” is the given number of predefined clusters, that need to be created.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lnSpc>
                <a:spcPct val="115000"/>
              </a:lnSpc>
              <a:spcAft>
                <a:spcPts val="1575"/>
              </a:spcAf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centroid based algorithm in which each cluster is associated with a centroid. The main idea is to reduce the distance between the data points and their respective cluster centroid.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57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solidFill>
                <a:srgbClr val="00B0F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33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ket Segmentation- A Boon to Your Business | NotifyVisitors">
            <a:extLst>
              <a:ext uri="{FF2B5EF4-FFF2-40B4-BE49-F238E27FC236}">
                <a16:creationId xmlns:a16="http://schemas.microsoft.com/office/drawing/2014/main" id="{0E0B3EF2-0453-41ED-8A40-9D474BC7E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390" y="533400"/>
            <a:ext cx="6324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9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ractical Guide to Market Segmentation | B2B International | Market  segmentation, Segmentation, Marketing">
            <a:extLst>
              <a:ext uri="{FF2B5EF4-FFF2-40B4-BE49-F238E27FC236}">
                <a16:creationId xmlns:a16="http://schemas.microsoft.com/office/drawing/2014/main" id="{691A19B7-B610-40DC-8C51-C6C10030B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58" y="1871411"/>
            <a:ext cx="7958889" cy="4505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74500D-6915-485E-941E-29D31A97AD0E}"/>
              </a:ext>
            </a:extLst>
          </p:cNvPr>
          <p:cNvSpPr txBox="1"/>
          <p:nvPr/>
        </p:nvSpPr>
        <p:spPr>
          <a:xfrm>
            <a:off x="609600" y="689811"/>
            <a:ext cx="5422232" cy="523220"/>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94967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F6C75-B0BC-4AC7-9F69-40318FB8433D}"/>
              </a:ext>
            </a:extLst>
          </p:cNvPr>
          <p:cNvSpPr txBox="1"/>
          <p:nvPr/>
        </p:nvSpPr>
        <p:spPr>
          <a:xfrm>
            <a:off x="938463" y="858253"/>
            <a:ext cx="5430252" cy="523220"/>
          </a:xfrm>
          <a:prstGeom prst="rect">
            <a:avLst/>
          </a:prstGeom>
          <a:noFill/>
        </p:spPr>
        <p:txBody>
          <a:bodyPr wrap="square" rtlCol="0">
            <a:spAutoFit/>
          </a:bodyPr>
          <a:lstStyle/>
          <a:p>
            <a:r>
              <a:rPr lang="en-IN" sz="2800" b="1" dirty="0">
                <a:solidFill>
                  <a:srgbClr val="00B0F0"/>
                </a:solidFill>
                <a:latin typeface="Times New Roman" panose="02020603050405020304" pitchFamily="18" charset="0"/>
                <a:cs typeface="Times New Roman" panose="02020603050405020304" pitchFamily="18" charset="0"/>
              </a:rPr>
              <a:t>RESULT AND OUTCOME</a:t>
            </a:r>
          </a:p>
        </p:txBody>
      </p:sp>
      <p:pic>
        <p:nvPicPr>
          <p:cNvPr id="3" name="Picture 2">
            <a:extLst>
              <a:ext uri="{FF2B5EF4-FFF2-40B4-BE49-F238E27FC236}">
                <a16:creationId xmlns:a16="http://schemas.microsoft.com/office/drawing/2014/main" id="{C1868F04-E60E-427B-95B6-8CC02AE30C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0947" y="2027321"/>
            <a:ext cx="8967537" cy="4038600"/>
          </a:xfrm>
          <a:prstGeom prst="rect">
            <a:avLst/>
          </a:prstGeom>
          <a:noFill/>
          <a:ln>
            <a:noFill/>
          </a:ln>
        </p:spPr>
      </p:pic>
    </p:spTree>
    <p:extLst>
      <p:ext uri="{BB962C8B-B14F-4D97-AF65-F5344CB8AC3E}">
        <p14:creationId xmlns:p14="http://schemas.microsoft.com/office/powerpoint/2010/main" val="1695375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TotalTime>
  <Words>532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SIDHARTH KUMAR MOHANTY</dc:creator>
  <cp:lastModifiedBy>SIDHARTH KUMAR MOHANTY</cp:lastModifiedBy>
  <cp:revision>1</cp:revision>
  <dcterms:created xsi:type="dcterms:W3CDTF">2021-07-27T18:05:05Z</dcterms:created>
  <dcterms:modified xsi:type="dcterms:W3CDTF">2021-07-27T18:37:30Z</dcterms:modified>
</cp:coreProperties>
</file>