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68" r:id="rId3"/>
    <p:sldId id="257" r:id="rId4"/>
    <p:sldId id="258" r:id="rId5"/>
    <p:sldId id="269" r:id="rId6"/>
    <p:sldId id="259" r:id="rId7"/>
    <p:sldId id="260" r:id="rId8"/>
    <p:sldId id="261" r:id="rId9"/>
    <p:sldId id="263" r:id="rId10"/>
    <p:sldId id="264" r:id="rId11"/>
    <p:sldId id="270" r:id="rId12"/>
    <p:sldId id="265" r:id="rId13"/>
    <p:sldId id="266" r:id="rId14"/>
    <p:sldId id="267"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703" autoAdjust="0"/>
    <p:restoredTop sz="94660"/>
  </p:normalViewPr>
  <p:slideViewPr>
    <p:cSldViewPr>
      <p:cViewPr varScale="1">
        <p:scale>
          <a:sx n="82" d="100"/>
          <a:sy n="82" d="100"/>
        </p:scale>
        <p:origin x="1656" y="4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Date Placeholder 27"/>
          <p:cNvSpPr>
            <a:spLocks noGrp="1"/>
          </p:cNvSpPr>
          <p:nvPr>
            <p:ph type="dt" sz="half" idx="10"/>
          </p:nvPr>
        </p:nvSpPr>
        <p:spPr/>
        <p:txBody>
          <a:bodyPr/>
          <a:lstStyle/>
          <a:p>
            <a:fld id="{CFB26416-46BF-4039-8CA9-622FEE27C4D3}" type="datetimeFigureOut">
              <a:rPr lang="en-US" smtClean="0"/>
              <a:pPr/>
              <a:t>12/10/2020</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CC7ADD74-BD62-4DCF-BBB8-32054D84CB9C}" type="slidenum">
              <a:rPr lang="en-US" smtClean="0"/>
              <a:pPr/>
              <a:t>‹#›</a:t>
            </a:fld>
            <a:endParaRPr lang="en-US"/>
          </a:p>
        </p:txBody>
      </p:sp>
      <p:sp>
        <p:nvSpPr>
          <p:cNvPr id="32" name="Rectangle 31"/>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a:xfrm>
            <a:off x="309558" y="680477"/>
            <a:ext cx="45720"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0" name="Rectangle 39"/>
          <p:cNvSpPr/>
          <p:nvPr/>
        </p:nvSpPr>
        <p:spPr>
          <a:xfrm>
            <a:off x="269073"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1" name="Rectangle 40"/>
          <p:cNvSpPr/>
          <p:nvPr/>
        </p:nvSpPr>
        <p:spPr>
          <a:xfrm>
            <a:off x="25002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2" name="Rectangle 41"/>
          <p:cNvSpPr/>
          <p:nvPr/>
        </p:nvSpPr>
        <p:spPr>
          <a:xfrm>
            <a:off x="221768"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Title 7"/>
          <p:cNvSpPr>
            <a:spLocks noGrp="1"/>
          </p:cNvSpPr>
          <p:nvPr>
            <p:ph type="ctrTitle"/>
          </p:nvPr>
        </p:nvSpPr>
        <p:spPr>
          <a:xfrm>
            <a:off x="914400" y="4343400"/>
            <a:ext cx="7772400" cy="1975104"/>
          </a:xfrm>
        </p:spPr>
        <p:txBody>
          <a:bodyPr/>
          <a:lstStyle>
            <a:lvl1pPr marR="9144" algn="l">
              <a:defRPr sz="4000" b="1" cap="all" spc="0" baseline="0">
                <a:effectLst>
                  <a:reflection blurRad="12700" stA="34000" endA="740" endPos="53000" dir="5400000" sy="-100000" algn="bl" rotWithShape="0"/>
                </a:effectLst>
              </a:defRPr>
            </a:lvl1pPr>
            <a:extLst/>
          </a:lstStyle>
          <a:p>
            <a:r>
              <a:rPr kumimoji="0" lang="en-US"/>
              <a:t>Click to edit Master title style</a:t>
            </a:r>
          </a:p>
        </p:txBody>
      </p:sp>
      <p:sp>
        <p:nvSpPr>
          <p:cNvPr id="9" name="Subtitle 8"/>
          <p:cNvSpPr>
            <a:spLocks noGrp="1"/>
          </p:cNvSpPr>
          <p:nvPr>
            <p:ph type="subTitle" idx="1"/>
          </p:nvPr>
        </p:nvSpPr>
        <p:spPr>
          <a:xfrm>
            <a:off x="914400" y="2834640"/>
            <a:ext cx="7772400" cy="1508760"/>
          </a:xfrm>
        </p:spPr>
        <p:txBody>
          <a:bodyPr lIns="100584" tIns="45720" anchor="b"/>
          <a:lstStyle>
            <a:lvl1pPr marL="0" indent="0" algn="l">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sp>
        <p:nvSpPr>
          <p:cNvPr id="56" name="Rectangle 55"/>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5" name="Rectangle 64"/>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6" name="Rectangle 65"/>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7" name="Rectangle 66"/>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CFB26416-46BF-4039-8CA9-622FEE27C4D3}" type="datetimeFigureOut">
              <a:rPr lang="en-US" smtClean="0"/>
              <a:pPr/>
              <a:t>12/10/2020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7ADD74-BD62-4DCF-BBB8-32054D84CB9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981200" cy="5851525"/>
          </a:xfrm>
        </p:spPr>
        <p:txBody>
          <a:bodyPr vert="eaVert" anchor="ctr"/>
          <a:lstStyle/>
          <a:p>
            <a:r>
              <a:rPr kumimoji="0" lang="en-US"/>
              <a:t>Click to edit Master title style</a:t>
            </a:r>
          </a:p>
        </p:txBody>
      </p:sp>
      <p:sp>
        <p:nvSpPr>
          <p:cNvPr id="3" name="Vertical Text Placeholder 2"/>
          <p:cNvSpPr>
            <a:spLocks noGrp="1"/>
          </p:cNvSpPr>
          <p:nvPr>
            <p:ph type="body" orient="vert" idx="1"/>
          </p:nvPr>
        </p:nvSpPr>
        <p:spPr>
          <a:xfrm>
            <a:off x="609600" y="274639"/>
            <a:ext cx="5867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CFB26416-46BF-4039-8CA9-622FEE27C4D3}" type="datetimeFigureOut">
              <a:rPr lang="en-US" smtClean="0"/>
              <a:pPr/>
              <a:t>12/10/2020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7ADD74-BD62-4DCF-BBB8-32054D84CB9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CFB26416-46BF-4039-8CA9-622FEE27C4D3}" type="datetimeFigureOut">
              <a:rPr lang="en-US" smtClean="0"/>
              <a:pPr/>
              <a:t>12/10/2020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7ADD74-BD62-4DCF-BBB8-32054D84CB9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4" name="Freeform 13"/>
          <p:cNvSpPr>
            <a:spLocks/>
          </p:cNvSpPr>
          <p:nvPr/>
        </p:nvSpPr>
        <p:spPr bwMode="auto">
          <a:xfrm>
            <a:off x="4828952" y="1073888"/>
            <a:ext cx="4322136" cy="5791200"/>
          </a:xfrm>
          <a:custGeom>
            <a:avLst>
              <a:gd name="A1" fmla="val 0"/>
              <a:gd name="A2" fmla="val 0"/>
              <a:gd name="A3" fmla="val 0"/>
              <a:gd name="A4" fmla="val 0"/>
              <a:gd name="A5" fmla="val 0"/>
              <a:gd name="A6" fmla="val 0"/>
              <a:gd name="A7" fmla="val 0"/>
              <a:gd name="A8" fmla="val 0"/>
            </a:avLst>
            <a:gdLst/>
            <a:ahLst/>
            <a:cxnLst>
              <a:cxn ang="0">
                <a:pos x="0" y="3648"/>
              </a:cxn>
              <a:cxn ang="0">
                <a:pos x="720" y="2016"/>
              </a:cxn>
              <a:cxn ang="0">
                <a:pos x="2736" y="0"/>
              </a:cxn>
              <a:cxn ang="0">
                <a:pos x="2736" y="96"/>
              </a:cxn>
              <a:cxn ang="0">
                <a:pos x="744" y="2038"/>
              </a:cxn>
              <a:cxn ang="0">
                <a:pos x="48" y="3648"/>
              </a:cxn>
              <a:cxn ang="0">
                <a:pos x="0" y="3648"/>
              </a:cxn>
            </a:cxnLst>
            <a:rect l="0" t="0" r="0" b="0"/>
            <a:pathLst>
              <a:path w="2736" h="3648">
                <a:moveTo>
                  <a:pt x="0" y="3648"/>
                </a:moveTo>
                <a:lnTo>
                  <a:pt x="720" y="2016"/>
                </a:lnTo>
                <a:lnTo>
                  <a:pt x="2736" y="672"/>
                </a:lnTo>
                <a:lnTo>
                  <a:pt x="2736" y="720"/>
                </a:lnTo>
                <a:lnTo>
                  <a:pt x="744" y="2038"/>
                </a:lnTo>
                <a:lnTo>
                  <a:pt x="48" y="3648"/>
                </a:lnTo>
                <a:lnTo>
                  <a:pt x="48" y="3648"/>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Freeform 14"/>
          <p:cNvSpPr>
            <a:spLocks/>
          </p:cNvSpPr>
          <p:nvPr/>
        </p:nvSpPr>
        <p:spPr bwMode="auto">
          <a:xfrm>
            <a:off x="373966" y="0"/>
            <a:ext cx="5514536" cy="6615332"/>
          </a:xfrm>
          <a:custGeom>
            <a:avLst>
              <a:gd name="A1" fmla="val 0"/>
              <a:gd name="A2" fmla="val 0"/>
              <a:gd name="A3" fmla="val 0"/>
              <a:gd name="A4" fmla="val 0"/>
              <a:gd name="A5" fmla="val 0"/>
              <a:gd name="A6" fmla="val 0"/>
              <a:gd name="A7" fmla="val 0"/>
              <a:gd name="A8" fmla="val 0"/>
            </a:avLst>
            <a:gdLst/>
            <a:ahLst/>
            <a:cxnLst>
              <a:cxn ang="0">
                <a:pos x="0" y="4080"/>
              </a:cxn>
              <a:cxn ang="0">
                <a:pos x="0" y="4128"/>
              </a:cxn>
              <a:cxn ang="0">
                <a:pos x="3504" y="2640"/>
              </a:cxn>
              <a:cxn ang="0">
                <a:pos x="2880" y="0"/>
              </a:cxn>
              <a:cxn ang="0">
                <a:pos x="2832" y="0"/>
              </a:cxn>
              <a:cxn ang="0">
                <a:pos x="3465" y="2619"/>
              </a:cxn>
              <a:cxn ang="0">
                <a:pos x="0" y="4080"/>
              </a:cxn>
            </a:cxnLst>
            <a:rect l="0" t="0" r="0" b="0"/>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5236414">
            <a:off x="4462128" y="1483600"/>
            <a:ext cx="4114800" cy="118872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Freeform 15"/>
          <p:cNvSpPr>
            <a:spLocks/>
          </p:cNvSpPr>
          <p:nvPr/>
        </p:nvSpPr>
        <p:spPr bwMode="auto">
          <a:xfrm>
            <a:off x="5943600" y="0"/>
            <a:ext cx="2743200" cy="4267200"/>
          </a:xfrm>
          <a:custGeom>
            <a:avLst>
              <a:gd name="A1" fmla="val 0"/>
              <a:gd name="A2" fmla="val 0"/>
              <a:gd name="A3" fmla="val 0"/>
              <a:gd name="A4" fmla="val 0"/>
              <a:gd name="A5" fmla="val 0"/>
              <a:gd name="A6" fmla="val 0"/>
              <a:gd name="A7" fmla="val 0"/>
              <a:gd name="A8" fmla="val 0"/>
            </a:avLst>
            <a:gdLst/>
            <a:ahLst/>
            <a:cxnLst>
              <a:cxn ang="0">
                <a:pos x="1104" y="0"/>
              </a:cxn>
              <a:cxn ang="0">
                <a:pos x="1728" y="0"/>
              </a:cxn>
              <a:cxn ang="0">
                <a:pos x="0" y="2688"/>
              </a:cxn>
              <a:cxn ang="0">
                <a:pos x="1104" y="0"/>
              </a:cxn>
            </a:cxnLst>
            <a:rect l="0" t="0" r="0" b="0"/>
            <a:pathLst>
              <a:path w="1728" h="2688">
                <a:moveTo>
                  <a:pt x="1104" y="0"/>
                </a:moveTo>
                <a:lnTo>
                  <a:pt x="1728" y="0"/>
                </a:lnTo>
                <a:lnTo>
                  <a:pt x="0" y="2688"/>
                </a:lnTo>
                <a:lnTo>
                  <a:pt x="110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Freeform 16"/>
          <p:cNvSpPr>
            <a:spLocks/>
          </p:cNvSpPr>
          <p:nvPr/>
        </p:nvSpPr>
        <p:spPr bwMode="auto">
          <a:xfrm>
            <a:off x="5943600" y="4267200"/>
            <a:ext cx="3200400" cy="1143000"/>
          </a:xfrm>
          <a:custGeom>
            <a:avLst>
              <a:gd name="A1" fmla="val 0"/>
              <a:gd name="A2" fmla="val 0"/>
              <a:gd name="A3" fmla="val 0"/>
              <a:gd name="A4" fmla="val 0"/>
              <a:gd name="A5" fmla="val 0"/>
              <a:gd name="A6" fmla="val 0"/>
              <a:gd name="A7" fmla="val 0"/>
              <a:gd name="A8" fmla="val 0"/>
            </a:avLst>
            <a:gdLst/>
            <a:ahLst/>
            <a:cxnLst>
              <a:cxn ang="0">
                <a:pos x="0" y="0"/>
              </a:cxn>
              <a:cxn ang="0">
                <a:pos x="2016" y="240"/>
              </a:cxn>
              <a:cxn ang="0">
                <a:pos x="2016" y="720"/>
              </a:cxn>
              <a:cxn ang="0">
                <a:pos x="0" y="0"/>
              </a:cxn>
            </a:cxnLst>
            <a:rect l="0" t="0" r="0" b="0"/>
            <a:pathLst>
              <a:path w="2016" h="720">
                <a:moveTo>
                  <a:pt x="0" y="0"/>
                </a:moveTo>
                <a:lnTo>
                  <a:pt x="2016" y="240"/>
                </a:lnTo>
                <a:lnTo>
                  <a:pt x="2016" y="720"/>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Freeform 17"/>
          <p:cNvSpPr>
            <a:spLocks/>
          </p:cNvSpPr>
          <p:nvPr/>
        </p:nvSpPr>
        <p:spPr bwMode="auto">
          <a:xfrm>
            <a:off x="5943600" y="0"/>
            <a:ext cx="1371600" cy="4267200"/>
          </a:xfrm>
          <a:custGeom>
            <a:avLst>
              <a:gd name="A1" fmla="val 0"/>
              <a:gd name="A2" fmla="val 0"/>
              <a:gd name="A3" fmla="val 0"/>
              <a:gd name="A4" fmla="val 0"/>
              <a:gd name="A5" fmla="val 0"/>
              <a:gd name="A6" fmla="val 0"/>
              <a:gd name="A7" fmla="val 0"/>
              <a:gd name="A8" fmla="val 0"/>
            </a:avLst>
            <a:gdLst/>
            <a:ahLst/>
            <a:cxnLst>
              <a:cxn ang="0">
                <a:pos x="864" y="0"/>
              </a:cxn>
              <a:cxn ang="0">
                <a:pos x="0" y="2688"/>
              </a:cxn>
              <a:cxn ang="0">
                <a:pos x="768" y="0"/>
              </a:cxn>
              <a:cxn ang="0">
                <a:pos x="864" y="0"/>
              </a:cxn>
            </a:cxnLst>
            <a:rect l="0" t="0" r="0" b="0"/>
            <a:pathLst>
              <a:path w="864" h="2688">
                <a:moveTo>
                  <a:pt x="864" y="0"/>
                </a:moveTo>
                <a:lnTo>
                  <a:pt x="0" y="2688"/>
                </a:lnTo>
                <a:lnTo>
                  <a:pt x="768" y="0"/>
                </a:lnTo>
                <a:lnTo>
                  <a:pt x="86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Freeform 18"/>
          <p:cNvSpPr>
            <a:spLocks/>
          </p:cNvSpPr>
          <p:nvPr/>
        </p:nvSpPr>
        <p:spPr bwMode="auto">
          <a:xfrm>
            <a:off x="5948363" y="4246563"/>
            <a:ext cx="2090737" cy="2611437"/>
          </a:xfrm>
          <a:custGeom>
            <a:avLst>
              <a:gd name="A1" fmla="val 0"/>
              <a:gd name="A2" fmla="val 0"/>
              <a:gd name="A3" fmla="val 0"/>
              <a:gd name="A4" fmla="val 0"/>
              <a:gd name="A5" fmla="val 0"/>
              <a:gd name="A6" fmla="val 0"/>
              <a:gd name="A7" fmla="val 0"/>
              <a:gd name="A8" fmla="val 0"/>
            </a:avLst>
            <a:gdLst/>
            <a:ahLst/>
            <a:cxnLst>
              <a:cxn ang="0">
                <a:pos x="1071" y="1645"/>
              </a:cxn>
              <a:cxn ang="0">
                <a:pos x="1317" y="1645"/>
              </a:cxn>
              <a:cxn ang="0">
                <a:pos x="0" y="0"/>
              </a:cxn>
              <a:cxn ang="0">
                <a:pos x="1071" y="1645"/>
              </a:cxn>
            </a:cxnLst>
            <a:rect l="0" t="0" r="0" b="0"/>
            <a:pathLst>
              <a:path w="1317" h="1645">
                <a:moveTo>
                  <a:pt x="1071" y="1645"/>
                </a:moveTo>
                <a:lnTo>
                  <a:pt x="1317" y="1645"/>
                </a:lnTo>
                <a:lnTo>
                  <a:pt x="0" y="0"/>
                </a:lnTo>
                <a:lnTo>
                  <a:pt x="1071" y="1645"/>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Freeform 19"/>
          <p:cNvSpPr>
            <a:spLocks/>
          </p:cNvSpPr>
          <p:nvPr/>
        </p:nvSpPr>
        <p:spPr bwMode="auto">
          <a:xfrm>
            <a:off x="5943600" y="4267200"/>
            <a:ext cx="1600200" cy="25908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1" name="Freeform 20"/>
          <p:cNvSpPr>
            <a:spLocks/>
          </p:cNvSpPr>
          <p:nvPr/>
        </p:nvSpPr>
        <p:spPr bwMode="auto">
          <a:xfrm>
            <a:off x="5943600" y="1371600"/>
            <a:ext cx="3200400" cy="2895600"/>
          </a:xfrm>
          <a:custGeom>
            <a:avLst>
              <a:gd name="A1" fmla="val 0"/>
              <a:gd name="A2" fmla="val 0"/>
              <a:gd name="A3" fmla="val 0"/>
              <a:gd name="A4" fmla="val 0"/>
              <a:gd name="A5" fmla="val 0"/>
              <a:gd name="A6" fmla="val 0"/>
              <a:gd name="A7" fmla="val 0"/>
              <a:gd name="A8" fmla="val 0"/>
            </a:avLst>
            <a:gdLst/>
            <a:ahLst/>
            <a:cxnLst>
              <a:cxn ang="0">
                <a:pos x="2016" y="0"/>
              </a:cxn>
              <a:cxn ang="0">
                <a:pos x="2016" y="144"/>
              </a:cxn>
              <a:cxn ang="0">
                <a:pos x="0" y="1824"/>
              </a:cxn>
              <a:cxn ang="0">
                <a:pos x="2016" y="0"/>
              </a:cxn>
            </a:cxnLst>
            <a:rect l="0" t="0" r="0" b="0"/>
            <a:pathLst>
              <a:path w="2016" h="1824">
                <a:moveTo>
                  <a:pt x="2016" y="0"/>
                </a:moveTo>
                <a:lnTo>
                  <a:pt x="2016" y="144"/>
                </a:lnTo>
                <a:lnTo>
                  <a:pt x="0" y="1824"/>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Freeform 21"/>
          <p:cNvSpPr>
            <a:spLocks/>
          </p:cNvSpPr>
          <p:nvPr/>
        </p:nvSpPr>
        <p:spPr bwMode="auto">
          <a:xfrm>
            <a:off x="5943600" y="1752600"/>
            <a:ext cx="3200400" cy="251460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3" name="Freeform 22"/>
          <p:cNvSpPr>
            <a:spLocks/>
          </p:cNvSpPr>
          <p:nvPr/>
        </p:nvSpPr>
        <p:spPr bwMode="auto">
          <a:xfrm>
            <a:off x="990600" y="4267200"/>
            <a:ext cx="4953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120" y="0"/>
              </a:cxn>
              <a:cxn ang="0">
                <a:pos x="1056" y="1632"/>
              </a:cxn>
              <a:cxn ang="0">
                <a:pos x="0" y="1632"/>
              </a:cxn>
            </a:cxnLst>
            <a:rect l="0" t="0" r="0" b="0"/>
            <a:pathLst>
              <a:path w="3120" h="1632">
                <a:moveTo>
                  <a:pt x="0" y="1632"/>
                </a:moveTo>
                <a:lnTo>
                  <a:pt x="3120" y="0"/>
                </a:lnTo>
                <a:lnTo>
                  <a:pt x="1056"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4" name="Freeform 23"/>
          <p:cNvSpPr>
            <a:spLocks/>
          </p:cNvSpPr>
          <p:nvPr/>
        </p:nvSpPr>
        <p:spPr bwMode="auto">
          <a:xfrm>
            <a:off x="533400" y="4267200"/>
            <a:ext cx="5334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5" name="Freeform 24"/>
          <p:cNvSpPr>
            <a:spLocks/>
          </p:cNvSpPr>
          <p:nvPr/>
        </p:nvSpPr>
        <p:spPr bwMode="auto">
          <a:xfrm>
            <a:off x="366824" y="2438400"/>
            <a:ext cx="5638800" cy="18288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6" name="Freeform 25"/>
          <p:cNvSpPr>
            <a:spLocks/>
          </p:cNvSpPr>
          <p:nvPr/>
        </p:nvSpPr>
        <p:spPr bwMode="auto">
          <a:xfrm>
            <a:off x="366824" y="2133600"/>
            <a:ext cx="5638800" cy="213360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Freeform 26"/>
          <p:cNvSpPr>
            <a:spLocks/>
          </p:cNvSpPr>
          <p:nvPr/>
        </p:nvSpPr>
        <p:spPr bwMode="auto">
          <a:xfrm>
            <a:off x="4572000" y="4267200"/>
            <a:ext cx="1371600" cy="2590800"/>
          </a:xfrm>
          <a:custGeom>
            <a:avLst>
              <a:gd name="A1" fmla="val 0"/>
              <a:gd name="A2" fmla="val 0"/>
              <a:gd name="A3" fmla="val 0"/>
              <a:gd name="A4" fmla="val 0"/>
              <a:gd name="A5" fmla="val 0"/>
              <a:gd name="A6" fmla="val 0"/>
              <a:gd name="A7" fmla="val 0"/>
              <a:gd name="A8" fmla="val 0"/>
            </a:avLst>
            <a:gdLst/>
            <a:ahLst/>
            <a:cxnLst>
              <a:cxn ang="0">
                <a:pos x="0" y="1632"/>
              </a:cxn>
              <a:cxn ang="0">
                <a:pos x="96" y="1632"/>
              </a:cxn>
              <a:cxn ang="0">
                <a:pos x="864" y="0"/>
              </a:cxn>
              <a:cxn ang="0">
                <a:pos x="0" y="1632"/>
              </a:cxn>
            </a:cxnLst>
            <a:rect l="0" t="0" r="0" b="0"/>
            <a:pathLst>
              <a:path w="864" h="1632">
                <a:moveTo>
                  <a:pt x="0" y="1632"/>
                </a:moveTo>
                <a:lnTo>
                  <a:pt x="96" y="1632"/>
                </a:lnTo>
                <a:lnTo>
                  <a:pt x="864" y="0"/>
                </a:lnTo>
                <a:lnTo>
                  <a:pt x="0" y="1632"/>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3" name="Text Placeholder 2"/>
          <p:cNvSpPr>
            <a:spLocks noGrp="1"/>
          </p:cNvSpPr>
          <p:nvPr>
            <p:ph type="body" idx="1"/>
          </p:nvPr>
        </p:nvSpPr>
        <p:spPr>
          <a:xfrm>
            <a:off x="706902" y="1351672"/>
            <a:ext cx="5718048" cy="977486"/>
          </a:xfrm>
        </p:spPr>
        <p:txBody>
          <a:bodyPr lIns="82296" tIns="45720" bIns="0" anchor="t"/>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CFB26416-46BF-4039-8CA9-622FEE27C4D3}" type="datetimeFigureOut">
              <a:rPr lang="en-US" smtClean="0"/>
              <a:pPr/>
              <a:t>12/10/2020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7ADD74-BD62-4DCF-BBB8-32054D84CB9C}" type="slidenum">
              <a:rPr lang="en-US" smtClean="0"/>
              <a:pPr/>
              <a:t>‹#›</a:t>
            </a:fld>
            <a:endParaRPr lang="en-US"/>
          </a:p>
        </p:txBody>
      </p:sp>
      <p:sp>
        <p:nvSpPr>
          <p:cNvPr id="7" name="Rectangle 6"/>
          <p:cNvSpPr/>
          <p:nvPr/>
        </p:nvSpPr>
        <p:spPr>
          <a:xfrm>
            <a:off x="363160" y="402264"/>
            <a:ext cx="850392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06902" y="512064"/>
            <a:ext cx="8156448" cy="777240"/>
          </a:xfrm>
        </p:spPr>
        <p:txBody>
          <a:bodyPr tIns="64008"/>
          <a:lstStyle>
            <a:lvl1pPr algn="l">
              <a:buNone/>
              <a:defRPr sz="3800" b="0" cap="none" spc="-150" baseline="0"/>
            </a:lvl1pPr>
            <a:extLst/>
          </a:lstStyle>
          <a:p>
            <a:r>
              <a:rPr kumimoji="0" lang="en-US"/>
              <a:t>Click to edit Master title style</a:t>
            </a:r>
          </a:p>
        </p:txBody>
      </p:sp>
      <p:sp>
        <p:nvSpPr>
          <p:cNvPr id="8" name="Rectangle 7"/>
          <p:cNvSpPr/>
          <p:nvPr/>
        </p:nvSpPr>
        <p:spPr>
          <a:xfrm flipH="1">
            <a:off x="371538"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Rectangle 8"/>
          <p:cNvSpPr/>
          <p:nvPr/>
        </p:nvSpPr>
        <p:spPr>
          <a:xfrm flipH="1">
            <a:off x="411109"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flipH="1">
            <a:off x="44845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H="1">
            <a:off x="476702"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Rectangle 11"/>
          <p:cNvSpPr/>
          <p:nvPr/>
        </p:nvSpPr>
        <p:spPr>
          <a:xfrm>
            <a:off x="500478" y="680477"/>
            <a:ext cx="36576"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12064"/>
            <a:ext cx="8229600" cy="914400"/>
          </a:xfrm>
        </p:spPr>
        <p:txBody>
          <a:bodyPr/>
          <a:lstStyle/>
          <a:p>
            <a:r>
              <a:rPr kumimoji="0" lang="en-US"/>
              <a:t>Click to edit Master title style</a:t>
            </a:r>
          </a:p>
        </p:txBody>
      </p:sp>
      <p:sp>
        <p:nvSpPr>
          <p:cNvPr id="3" name="Content Placeholder 2"/>
          <p:cNvSpPr>
            <a:spLocks noGrp="1"/>
          </p:cNvSpPr>
          <p:nvPr>
            <p:ph sz="half" idx="1"/>
          </p:nvPr>
        </p:nvSpPr>
        <p:spPr>
          <a:xfrm>
            <a:off x="464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55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CFB26416-46BF-4039-8CA9-622FEE27C4D3}" type="datetimeFigureOut">
              <a:rPr lang="en-US" smtClean="0"/>
              <a:pPr/>
              <a:t>12/10/2020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7ADD74-BD62-4DCF-BBB8-32054D84CB9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5" name="Rectangle 24"/>
          <p:cNvSpPr/>
          <p:nvPr/>
        </p:nvSpPr>
        <p:spPr>
          <a:xfrm>
            <a:off x="0" y="402265"/>
            <a:ext cx="886708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504824" y="512064"/>
            <a:ext cx="7772400" cy="914400"/>
          </a:xfrm>
        </p:spPr>
        <p:txBody>
          <a:bodyPr anchor="t"/>
          <a:lstStyle>
            <a:lvl1pPr>
              <a:defRPr sz="4000"/>
            </a:lvl1pPr>
            <a:extLst/>
          </a:lstStyle>
          <a:p>
            <a:r>
              <a:rPr kumimoji="0" lang="en-US"/>
              <a:t>Click to edit Master title style</a:t>
            </a:r>
          </a:p>
        </p:txBody>
      </p:sp>
      <p:sp>
        <p:nvSpPr>
          <p:cNvPr id="3" name="Text Placeholder 2"/>
          <p:cNvSpPr>
            <a:spLocks noGrp="1"/>
          </p:cNvSpPr>
          <p:nvPr>
            <p:ph type="body" idx="1"/>
          </p:nvPr>
        </p:nvSpPr>
        <p:spPr>
          <a:xfrm>
            <a:off x="457200" y="1809750"/>
            <a:ext cx="4040188" cy="639762"/>
          </a:xfrm>
        </p:spPr>
        <p:txBody>
          <a:bodyPr anchor="ctr"/>
          <a:lstStyle>
            <a:lvl1pPr marL="73152" indent="0" algn="l">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09750"/>
            <a:ext cx="4041775" cy="639762"/>
          </a:xfrm>
        </p:spPr>
        <p:txBody>
          <a:bodyPr anchor="ctr"/>
          <a:lstStyle>
            <a:lvl1pPr marL="73152" indent="0">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459037"/>
            <a:ext cx="4040188"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459037"/>
            <a:ext cx="4041775"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CFB26416-46BF-4039-8CA9-622FEE27C4D3}" type="datetimeFigureOut">
              <a:rPr lang="en-US" smtClean="0"/>
              <a:pPr/>
              <a:t>12/10/2020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C7ADD74-BD62-4DCF-BBB8-32054D84CB9C}" type="slidenum">
              <a:rPr lang="en-US" smtClean="0"/>
              <a:pPr/>
              <a:t>‹#›</a:t>
            </a:fld>
            <a:endParaRPr lang="en-US"/>
          </a:p>
        </p:txBody>
      </p:sp>
      <p:sp>
        <p:nvSpPr>
          <p:cNvPr id="16" name="Rectangle 15"/>
          <p:cNvSpPr/>
          <p:nvPr/>
        </p:nvSpPr>
        <p:spPr>
          <a:xfrm>
            <a:off x="87790" y="680477"/>
            <a:ext cx="45720"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7" name="Rectangle 16"/>
          <p:cNvSpPr/>
          <p:nvPr/>
        </p:nvSpPr>
        <p:spPr>
          <a:xfrm>
            <a:off x="47305"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Rectangle 17"/>
          <p:cNvSpPr/>
          <p:nvPr/>
        </p:nvSpPr>
        <p:spPr>
          <a:xfrm>
            <a:off x="2825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Rectangle 19"/>
          <p:cNvSpPr/>
          <p:nvPr/>
        </p:nvSpPr>
        <p:spPr>
          <a:xfrm flipH="1">
            <a:off x="149770"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Rectangle 20"/>
          <p:cNvSpPr/>
          <p:nvPr/>
        </p:nvSpPr>
        <p:spPr>
          <a:xfrm flipH="1">
            <a:off x="189341"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Rectangle 21"/>
          <p:cNvSpPr/>
          <p:nvPr/>
        </p:nvSpPr>
        <p:spPr>
          <a:xfrm flipH="1">
            <a:off x="22668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flipH="1">
            <a:off x="254934"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0" name="Rectangle 29"/>
          <p:cNvSpPr/>
          <p:nvPr/>
        </p:nvSpPr>
        <p:spPr>
          <a:xfrm>
            <a:off x="278710" y="680477"/>
            <a:ext cx="36576"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14400" y="512064"/>
            <a:ext cx="7772400" cy="914400"/>
          </a:xfrm>
        </p:spPr>
        <p:txBody>
          <a:bodyPr/>
          <a:lstStyle>
            <a:lvl1pPr>
              <a:defRPr sz="4000" cap="none" baseline="0"/>
            </a:lvl1pPr>
            <a:extLst/>
          </a:lstStyle>
          <a:p>
            <a:r>
              <a:rPr kumimoji="0" lang="en-US"/>
              <a:t>Click to edit Master title style</a:t>
            </a:r>
          </a:p>
        </p:txBody>
      </p:sp>
      <p:sp>
        <p:nvSpPr>
          <p:cNvPr id="3" name="Date Placeholder 2"/>
          <p:cNvSpPr>
            <a:spLocks noGrp="1"/>
          </p:cNvSpPr>
          <p:nvPr>
            <p:ph type="dt" sz="half" idx="10"/>
          </p:nvPr>
        </p:nvSpPr>
        <p:spPr/>
        <p:txBody>
          <a:bodyPr/>
          <a:lstStyle/>
          <a:p>
            <a:fld id="{CFB26416-46BF-4039-8CA9-622FEE27C4D3}" type="datetimeFigureOut">
              <a:rPr lang="en-US" smtClean="0"/>
              <a:pPr/>
              <a:t>12/10/2020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C7ADD74-BD62-4DCF-BBB8-32054D84CB9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FB26416-46BF-4039-8CA9-622FEE27C4D3}" type="datetimeFigureOut">
              <a:rPr lang="en-US" smtClean="0"/>
              <a:pPr/>
              <a:t>12/10/2020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C7ADD74-BD62-4DCF-BBB8-32054D84CB9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273050"/>
            <a:ext cx="8229600" cy="1162050"/>
          </a:xfrm>
        </p:spPr>
        <p:txBody>
          <a:bodyPr anchor="ctr"/>
          <a:lstStyle>
            <a:lvl1pPr algn="l">
              <a:buNone/>
              <a:defRPr sz="3600" b="0"/>
            </a:lvl1pPr>
            <a:extLst/>
          </a:lstStyle>
          <a:p>
            <a:r>
              <a:rPr kumimoji="0" lang="en-US"/>
              <a:t>Click to edit Master title style</a:t>
            </a:r>
          </a:p>
        </p:txBody>
      </p:sp>
      <p:sp>
        <p:nvSpPr>
          <p:cNvPr id="3" name="Text Placeholder 2"/>
          <p:cNvSpPr>
            <a:spLocks noGrp="1"/>
          </p:cNvSpPr>
          <p:nvPr>
            <p:ph type="body" idx="2"/>
          </p:nvPr>
        </p:nvSpPr>
        <p:spPr>
          <a:xfrm>
            <a:off x="685800" y="1435100"/>
            <a:ext cx="2514600" cy="4572000"/>
          </a:xfrm>
        </p:spPr>
        <p:txBody>
          <a:bodyPr/>
          <a:lstStyle>
            <a:lvl1pPr marL="54864" indent="0">
              <a:buNone/>
              <a:defRPr sz="18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3429000" y="1435100"/>
            <a:ext cx="5486400"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CFB26416-46BF-4039-8CA9-622FEE27C4D3}" type="datetimeFigureOut">
              <a:rPr lang="en-US" smtClean="0"/>
              <a:pPr/>
              <a:t>12/10/2020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7ADD74-BD62-4DCF-BBB8-32054D84CB9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368032" y="0"/>
            <a:ext cx="8778240" cy="1878037"/>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cxnSp>
        <p:nvCxnSpPr>
          <p:cNvPr id="9" name="Straight Connector 8"/>
          <p:cNvCxnSpPr/>
          <p:nvPr/>
        </p:nvCxnSpPr>
        <p:spPr>
          <a:xfrm flipV="1">
            <a:off x="363195" y="1885028"/>
            <a:ext cx="8782622"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10" name="Group 9"/>
          <p:cNvGrpSpPr/>
          <p:nvPr/>
        </p:nvGrpSpPr>
        <p:grpSpPr>
          <a:xfrm rot="5400000">
            <a:off x="8514581" y="1219200"/>
            <a:ext cx="132763" cy="128466"/>
            <a:chOff x="6668087" y="1297746"/>
            <a:chExt cx="161840" cy="156602"/>
          </a:xfrm>
        </p:grpSpPr>
        <p:cxnSp>
          <p:nvCxnSpPr>
            <p:cNvPr id="15" name="Straight Connector 14"/>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bwMode="grayWhite">
          <a:xfrm>
            <a:off x="914400" y="441251"/>
            <a:ext cx="6858000" cy="701749"/>
          </a:xfrm>
        </p:spPr>
        <p:txBody>
          <a:bodyPr anchor="b"/>
          <a:lstStyle>
            <a:lvl1pPr algn="l">
              <a:buNone/>
              <a:defRPr sz="2100" b="0"/>
            </a:lvl1pPr>
            <a:extLst/>
          </a:lstStyle>
          <a:p>
            <a:r>
              <a:rPr kumimoji="0" lang="en-US"/>
              <a:t>Click to edit Master title style</a:t>
            </a:r>
          </a:p>
        </p:txBody>
      </p:sp>
      <p:sp>
        <p:nvSpPr>
          <p:cNvPr id="3" name="Picture Placeholder 2"/>
          <p:cNvSpPr>
            <a:spLocks noGrp="1"/>
          </p:cNvSpPr>
          <p:nvPr>
            <p:ph type="pic" idx="1"/>
          </p:nvPr>
        </p:nvSpPr>
        <p:spPr>
          <a:xfrm>
            <a:off x="368032" y="1893781"/>
            <a:ext cx="8778240" cy="4960144"/>
          </a:xfrm>
          <a:solidFill>
            <a:schemeClr val="bg2"/>
          </a:solidFill>
        </p:spPr>
        <p:txBody>
          <a:bodyPr/>
          <a:lstStyle>
            <a:lvl1pPr marL="0" indent="0">
              <a:buNone/>
              <a:defRPr sz="3200"/>
            </a:lvl1pPr>
            <a:extLst/>
          </a:lstStyle>
          <a:p>
            <a:r>
              <a:rPr kumimoji="0" lang="en-US"/>
              <a:t>Click icon to add picture</a:t>
            </a:r>
          </a:p>
        </p:txBody>
      </p:sp>
      <p:sp>
        <p:nvSpPr>
          <p:cNvPr id="4" name="Text Placeholder 3"/>
          <p:cNvSpPr>
            <a:spLocks noGrp="1"/>
          </p:cNvSpPr>
          <p:nvPr>
            <p:ph type="body" sz="half" idx="2"/>
          </p:nvPr>
        </p:nvSpPr>
        <p:spPr bwMode="grayWhite">
          <a:xfrm>
            <a:off x="914400" y="1150144"/>
            <a:ext cx="6858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grpSp>
        <p:nvGrpSpPr>
          <p:cNvPr id="14" name="Group 13"/>
          <p:cNvGrpSpPr/>
          <p:nvPr/>
        </p:nvGrpSpPr>
        <p:grpSpPr>
          <a:xfrm rot="5400000">
            <a:off x="8666981" y="1371600"/>
            <a:ext cx="132763" cy="128466"/>
            <a:chOff x="6668087" y="1297746"/>
            <a:chExt cx="161840" cy="156602"/>
          </a:xfrm>
        </p:grpSpPr>
        <p:cxnSp>
          <p:nvCxnSpPr>
            <p:cNvPr id="11" name="Straight Connector 10"/>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8" name="Group 17"/>
          <p:cNvGrpSpPr/>
          <p:nvPr/>
        </p:nvGrpSpPr>
        <p:grpSpPr>
          <a:xfrm rot="5400000">
            <a:off x="8320088" y="1474763"/>
            <a:ext cx="132763" cy="128466"/>
            <a:chOff x="6668087" y="1297746"/>
            <a:chExt cx="161840" cy="156602"/>
          </a:xfrm>
        </p:grpSpPr>
        <p:cxnSp>
          <p:nvCxnSpPr>
            <p:cNvPr id="19" name="Straight Connector 18"/>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5" name="Date Placeholder 4"/>
          <p:cNvSpPr>
            <a:spLocks noGrp="1"/>
          </p:cNvSpPr>
          <p:nvPr>
            <p:ph type="dt" sz="half" idx="10"/>
          </p:nvPr>
        </p:nvSpPr>
        <p:spPr>
          <a:xfrm>
            <a:off x="6477000" y="55499"/>
            <a:ext cx="2133600" cy="365125"/>
          </a:xfrm>
        </p:spPr>
        <p:txBody>
          <a:bodyPr/>
          <a:lstStyle/>
          <a:p>
            <a:fld id="{CFB26416-46BF-4039-8CA9-622FEE27C4D3}" type="datetimeFigureOut">
              <a:rPr lang="en-US" smtClean="0"/>
              <a:pPr/>
              <a:t>12/10/2020</a:t>
            </a:fld>
            <a:endParaRPr lang="en-US"/>
          </a:p>
        </p:txBody>
      </p:sp>
      <p:sp>
        <p:nvSpPr>
          <p:cNvPr id="6" name="Footer Placeholder 5"/>
          <p:cNvSpPr>
            <a:spLocks noGrp="1"/>
          </p:cNvSpPr>
          <p:nvPr>
            <p:ph type="ftr" sz="quarter" idx="11"/>
          </p:nvPr>
        </p:nvSpPr>
        <p:spPr>
          <a:xfrm>
            <a:off x="914400" y="55499"/>
            <a:ext cx="5562600" cy="365125"/>
          </a:xfrm>
        </p:spPr>
        <p:txBody>
          <a:bodyPr/>
          <a:lstStyle/>
          <a:p>
            <a:endParaRPr lang="en-US"/>
          </a:p>
        </p:txBody>
      </p:sp>
      <p:sp>
        <p:nvSpPr>
          <p:cNvPr id="7" name="Slide Number Placeholder 6"/>
          <p:cNvSpPr>
            <a:spLocks noGrp="1"/>
          </p:cNvSpPr>
          <p:nvPr>
            <p:ph type="sldNum" sz="quarter" idx="12"/>
          </p:nvPr>
        </p:nvSpPr>
        <p:spPr>
          <a:xfrm>
            <a:off x="8610600" y="55499"/>
            <a:ext cx="457200" cy="365125"/>
          </a:xfrm>
        </p:spPr>
        <p:txBody>
          <a:bodyPr/>
          <a:lstStyle/>
          <a:p>
            <a:fld id="{CC7ADD74-BD62-4DCF-BBB8-32054D84CB9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Rectangle 11"/>
          <p:cNvSpPr/>
          <p:nvPr/>
        </p:nvSpPr>
        <p:spPr>
          <a:xfrm>
            <a:off x="309558" y="680477"/>
            <a:ext cx="45720"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5" name="Rectangle 14"/>
          <p:cNvSpPr/>
          <p:nvPr/>
        </p:nvSpPr>
        <p:spPr>
          <a:xfrm>
            <a:off x="269073" y="680477"/>
            <a:ext cx="27432"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6" name="Rectangle 15"/>
          <p:cNvSpPr/>
          <p:nvPr/>
        </p:nvSpPr>
        <p:spPr>
          <a:xfrm>
            <a:off x="250020"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7" name="Rectangle 16"/>
          <p:cNvSpPr/>
          <p:nvPr/>
        </p:nvSpPr>
        <p:spPr>
          <a:xfrm>
            <a:off x="221768"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914400" y="512064"/>
            <a:ext cx="7772400" cy="914400"/>
          </a:xfrm>
          <a:prstGeom prst="rect">
            <a:avLst/>
          </a:prstGeom>
        </p:spPr>
        <p:txBody>
          <a:bodyPr vert="horz" anchor="t">
            <a:noAutofit/>
          </a:bodyPr>
          <a:lstStyle/>
          <a:p>
            <a:r>
              <a:rPr kumimoji="0" lang="en-US"/>
              <a:t>Click to edit Master title style</a:t>
            </a:r>
          </a:p>
        </p:txBody>
      </p:sp>
      <p:sp>
        <p:nvSpPr>
          <p:cNvPr id="13" name="Text Placeholder 12"/>
          <p:cNvSpPr>
            <a:spLocks noGrp="1"/>
          </p:cNvSpPr>
          <p:nvPr>
            <p:ph type="body" idx="1"/>
          </p:nvPr>
        </p:nvSpPr>
        <p:spPr>
          <a:xfrm>
            <a:off x="914400" y="1783560"/>
            <a:ext cx="7772400" cy="457200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477000" y="6416675"/>
            <a:ext cx="2133600" cy="365125"/>
          </a:xfrm>
          <a:prstGeom prst="rect">
            <a:avLst/>
          </a:prstGeom>
        </p:spPr>
        <p:txBody>
          <a:bodyPr vert="horz" anchor="b"/>
          <a:lstStyle>
            <a:lvl1pPr algn="l" eaLnBrk="1" latinLnBrk="0" hangingPunct="1">
              <a:defRPr kumimoji="0" sz="1100">
                <a:solidFill>
                  <a:schemeClr val="tx2"/>
                </a:solidFill>
              </a:defRPr>
            </a:lvl1pPr>
            <a:extLst/>
          </a:lstStyle>
          <a:p>
            <a:fld id="{CFB26416-46BF-4039-8CA9-622FEE27C4D3}" type="datetimeFigureOut">
              <a:rPr lang="en-US" smtClean="0"/>
              <a:pPr/>
              <a:t>12/10/2020</a:t>
            </a:fld>
            <a:endParaRPr lang="en-US"/>
          </a:p>
        </p:txBody>
      </p:sp>
      <p:sp>
        <p:nvSpPr>
          <p:cNvPr id="3" name="Footer Placeholder 2"/>
          <p:cNvSpPr>
            <a:spLocks noGrp="1"/>
          </p:cNvSpPr>
          <p:nvPr>
            <p:ph type="ftr" sz="quarter" idx="3"/>
          </p:nvPr>
        </p:nvSpPr>
        <p:spPr>
          <a:xfrm>
            <a:off x="914400" y="6416675"/>
            <a:ext cx="5562600" cy="365125"/>
          </a:xfrm>
          <a:prstGeom prst="rect">
            <a:avLst/>
          </a:prstGeom>
        </p:spPr>
        <p:txBody>
          <a:bodyPr vert="horz" anchor="b"/>
          <a:lstStyle>
            <a:lvl1pPr algn="r" eaLnBrk="1" latinLnBrk="0" hangingPunct="1">
              <a:defRPr kumimoji="0" sz="1100">
                <a:solidFill>
                  <a:schemeClr val="tx2"/>
                </a:solidFill>
              </a:defRPr>
            </a:lvl1pPr>
            <a:extLst/>
          </a:lstStyle>
          <a:p>
            <a:endParaRPr lang="en-US"/>
          </a:p>
        </p:txBody>
      </p:sp>
      <p:sp>
        <p:nvSpPr>
          <p:cNvPr id="23" name="Slide Number Placeholder 22"/>
          <p:cNvSpPr>
            <a:spLocks noGrp="1"/>
          </p:cNvSpPr>
          <p:nvPr>
            <p:ph type="sldNum" sz="quarter" idx="4"/>
          </p:nvPr>
        </p:nvSpPr>
        <p:spPr>
          <a:xfrm>
            <a:off x="8610600" y="6416675"/>
            <a:ext cx="457200" cy="365125"/>
          </a:xfrm>
          <a:prstGeom prst="rect">
            <a:avLst/>
          </a:prstGeom>
        </p:spPr>
        <p:txBody>
          <a:bodyPr vert="horz" anchor="b"/>
          <a:lstStyle>
            <a:lvl1pPr algn="l" eaLnBrk="1" latinLnBrk="0" hangingPunct="1">
              <a:defRPr kumimoji="0" sz="1200">
                <a:solidFill>
                  <a:schemeClr val="tx2"/>
                </a:solidFill>
              </a:defRPr>
            </a:lvl1pPr>
            <a:extLst/>
          </a:lstStyle>
          <a:p>
            <a:fld id="{CC7ADD74-BD62-4DCF-BBB8-32054D84CB9C}"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4000" kern="1200" spc="-100" baseline="0">
          <a:solidFill>
            <a:schemeClr val="tx2">
              <a:satMod val="200000"/>
            </a:schemeClr>
          </a:solidFill>
          <a:latin typeface="+mj-lt"/>
          <a:ea typeface="+mj-ea"/>
          <a:cs typeface="+mj-cs"/>
        </a:defRPr>
      </a:lvl1pPr>
      <a:extLst/>
    </p:titleStyle>
    <p:body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mailto:alessio.delbue@iit.it)"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9552" y="4797152"/>
            <a:ext cx="8077200" cy="1728192"/>
          </a:xfrm>
        </p:spPr>
        <p:txBody>
          <a:bodyPr>
            <a:noAutofit/>
          </a:bodyPr>
          <a:lstStyle/>
          <a:p>
            <a:br>
              <a:rPr lang="en-IN" sz="2800" dirty="0"/>
            </a:br>
            <a:r>
              <a:rPr lang="en-IN" sz="2800" dirty="0"/>
              <a:t>C.V. RAMAN GLOBAL UNIVERSITY,</a:t>
            </a:r>
            <a:br>
              <a:rPr lang="en-IN" sz="2800" dirty="0"/>
            </a:br>
            <a:r>
              <a:rPr lang="en-IN" sz="2800" dirty="0"/>
              <a:t>bhubaneswar</a:t>
            </a:r>
            <a:br>
              <a:rPr lang="en-IN" sz="2800" dirty="0"/>
            </a:br>
            <a:endParaRPr lang="en-US" sz="2800" dirty="0">
              <a:solidFill>
                <a:schemeClr val="tx1">
                  <a:lumMod val="95000"/>
                </a:schemeClr>
              </a:solidFill>
            </a:endParaRPr>
          </a:p>
        </p:txBody>
      </p:sp>
      <p:sp>
        <p:nvSpPr>
          <p:cNvPr id="3" name="Subtitle 2"/>
          <p:cNvSpPr>
            <a:spLocks noGrp="1"/>
          </p:cNvSpPr>
          <p:nvPr>
            <p:ph type="subTitle" idx="1"/>
          </p:nvPr>
        </p:nvSpPr>
        <p:spPr>
          <a:xfrm>
            <a:off x="683568" y="332656"/>
            <a:ext cx="8077200" cy="1296144"/>
          </a:xfrm>
        </p:spPr>
        <p:txBody>
          <a:bodyPr>
            <a:noAutofit/>
          </a:bodyPr>
          <a:lstStyle/>
          <a:p>
            <a:endParaRPr lang="en-IN" sz="4000" dirty="0">
              <a:solidFill>
                <a:schemeClr val="accent2">
                  <a:lumMod val="60000"/>
                  <a:lumOff val="40000"/>
                </a:schemeClr>
              </a:solidFill>
            </a:endParaRPr>
          </a:p>
          <a:p>
            <a:endParaRPr lang="en-IN" sz="4000" dirty="0">
              <a:solidFill>
                <a:schemeClr val="accent2">
                  <a:lumMod val="60000"/>
                  <a:lumOff val="40000"/>
                </a:schemeClr>
              </a:solidFill>
            </a:endParaRPr>
          </a:p>
          <a:p>
            <a:endParaRPr lang="en-IN" sz="4000" dirty="0">
              <a:solidFill>
                <a:schemeClr val="accent2">
                  <a:lumMod val="60000"/>
                  <a:lumOff val="40000"/>
                </a:schemeClr>
              </a:solidFill>
            </a:endParaRPr>
          </a:p>
          <a:p>
            <a:endParaRPr lang="en-IN" sz="4000" dirty="0">
              <a:solidFill>
                <a:schemeClr val="accent2">
                  <a:lumMod val="60000"/>
                  <a:lumOff val="40000"/>
                </a:schemeClr>
              </a:solidFill>
            </a:endParaRPr>
          </a:p>
          <a:p>
            <a:pPr algn="ctr"/>
            <a:r>
              <a:rPr lang="en-IN" sz="4000" dirty="0">
                <a:solidFill>
                  <a:schemeClr val="accent2">
                    <a:lumMod val="60000"/>
                    <a:lumOff val="40000"/>
                  </a:schemeClr>
                </a:solidFill>
                <a:latin typeface="Stencil" panose="040409050D0802020404" pitchFamily="82" charset="0"/>
              </a:rPr>
              <a:t>SOCIAL DISTANCE  MONITORING</a:t>
            </a:r>
          </a:p>
          <a:p>
            <a:pPr algn="ctr"/>
            <a:r>
              <a:rPr lang="en-IN" sz="4000" dirty="0">
                <a:solidFill>
                  <a:schemeClr val="accent2">
                    <a:lumMod val="60000"/>
                    <a:lumOff val="40000"/>
                  </a:schemeClr>
                </a:solidFill>
                <a:latin typeface="Stencil" panose="040409050D0802020404" pitchFamily="82" charset="0"/>
              </a:rPr>
              <a:t>AND FACE MASK DETECTION</a:t>
            </a:r>
            <a:endParaRPr lang="en-US" sz="4000" dirty="0">
              <a:solidFill>
                <a:schemeClr val="accent2">
                  <a:lumMod val="60000"/>
                  <a:lumOff val="40000"/>
                </a:schemeClr>
              </a:solidFill>
              <a:latin typeface="Stencil" panose="040409050D0802020404" pitchFamily="82" charset="0"/>
            </a:endParaRPr>
          </a:p>
        </p:txBody>
      </p:sp>
      <p:pic>
        <p:nvPicPr>
          <p:cNvPr id="4" name="Picture 3" descr="https://www.pyimagesearch.com/wp-content/uploads/2020/05/social_distance_detector_example.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67744" y="1700808"/>
            <a:ext cx="4752528" cy="309634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5" name="Picture 4" descr="C. V. Raman Global University - Wikipedia"/>
          <p:cNvPicPr/>
          <p:nvPr/>
        </p:nvPicPr>
        <p:blipFill>
          <a:blip r:embed="rId3" cstate="print"/>
          <a:srcRect/>
          <a:stretch>
            <a:fillRect/>
          </a:stretch>
        </p:blipFill>
        <p:spPr bwMode="auto">
          <a:xfrm>
            <a:off x="6876256" y="5085184"/>
            <a:ext cx="1656184" cy="1440160"/>
          </a:xfrm>
          <a:prstGeom prst="rect">
            <a:avLst/>
          </a:prstGeom>
          <a:noFill/>
          <a:ln w="9525">
            <a:noFill/>
            <a:miter lim="800000"/>
            <a:headEnd/>
            <a:tailEnd/>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EXPERIMENTAL SETUP:</a:t>
            </a:r>
            <a:br>
              <a:rPr lang="en-US" dirty="0"/>
            </a:br>
            <a:endParaRPr lang="en-US" dirty="0"/>
          </a:p>
        </p:txBody>
      </p:sp>
      <p:sp>
        <p:nvSpPr>
          <p:cNvPr id="3" name="Content Placeholder 2"/>
          <p:cNvSpPr>
            <a:spLocks noGrp="1"/>
          </p:cNvSpPr>
          <p:nvPr>
            <p:ph idx="1"/>
          </p:nvPr>
        </p:nvSpPr>
        <p:spPr/>
        <p:txBody>
          <a:bodyPr>
            <a:normAutofit fontScale="32500" lnSpcReduction="20000"/>
          </a:bodyPr>
          <a:lstStyle/>
          <a:p>
            <a:pPr>
              <a:buNone/>
            </a:pPr>
            <a:r>
              <a:rPr lang="en-US" sz="7600" b="1" dirty="0"/>
              <a:t>Algorithm</a:t>
            </a:r>
            <a:endParaRPr lang="en-US" sz="7600" dirty="0"/>
          </a:p>
          <a:p>
            <a:pPr lvl="0"/>
            <a:r>
              <a:rPr lang="en-US" sz="4900" dirty="0"/>
              <a:t>To calibrate the camera, Let us assume that a person is at a distance D (assuming distance of person from the camera is 400cm) from camera and the person's actual height is H (assuming the average height of humans is 165cm). Using the object detection model we identify the pixel height P of the person using the bounding box coordinates. Using these values, the focal length of the camera can be calculated using: F = ( P * D ) / H</a:t>
            </a:r>
          </a:p>
          <a:p>
            <a:pPr lvl="0"/>
            <a:r>
              <a:rPr lang="en-US" sz="4900" dirty="0"/>
              <a:t>After adjusting the focal length of the camera, as we continue to move camera both closer and farther away from the object, we can apply the triangle similarity to determine the distance of the object to the camera using the actual height H of the person, pixel height P of the person and focal length F of camera using formula : D’ = ( H * F ) / P</a:t>
            </a:r>
          </a:p>
          <a:p>
            <a:pPr lvl="0"/>
            <a:r>
              <a:rPr lang="en-US" sz="4900" dirty="0"/>
              <a:t>We have the x, y (anchor box </a:t>
            </a:r>
            <a:r>
              <a:rPr lang="en-US" sz="4900" dirty="0" err="1"/>
              <a:t>centroid</a:t>
            </a:r>
            <a:r>
              <a:rPr lang="en-US" sz="4900" dirty="0"/>
              <a:t>) and z (distance of the person from camera) coordinates for every person. The Euclidean distance between every person detected is calculated between the mid-point of the bounding boxes of all the people detected using the (x, y, z) coordinates. </a:t>
            </a:r>
          </a:p>
          <a:p>
            <a:pPr lvl="0"/>
            <a:r>
              <a:rPr lang="en-US" sz="4900" dirty="0"/>
              <a:t>These pixel values are converted into cm using: ( Pixel * Distance ) / Focal Length</a:t>
            </a:r>
          </a:p>
          <a:p>
            <a:pPr lvl="0"/>
            <a:r>
              <a:rPr lang="en-US" sz="4900" dirty="0"/>
              <a:t>If the distance between two people is less than 2 meters or 200 centimeters, a red bounding box is displayed around them indicating that they are not maintaining social distance.</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41A0D-529F-4416-B6E3-96821012167A}"/>
              </a:ext>
            </a:extLst>
          </p:cNvPr>
          <p:cNvSpPr>
            <a:spLocks noGrp="1"/>
          </p:cNvSpPr>
          <p:nvPr>
            <p:ph type="title"/>
          </p:nvPr>
        </p:nvSpPr>
        <p:spPr/>
        <p:txBody>
          <a:bodyPr/>
          <a:lstStyle/>
          <a:p>
            <a:r>
              <a:rPr lang="en-IN" dirty="0">
                <a:latin typeface="Algerian" panose="04020705040A02060702" pitchFamily="82" charset="0"/>
              </a:rPr>
              <a:t>FACE MASK DETECTION</a:t>
            </a:r>
          </a:p>
        </p:txBody>
      </p:sp>
      <p:pic>
        <p:nvPicPr>
          <p:cNvPr id="1028" name="Picture 4" descr="Spectrino: TinyML Arduino &amp; IoT Based Touch-Free Solutions - Arduino  Project Hub">
            <a:extLst>
              <a:ext uri="{FF2B5EF4-FFF2-40B4-BE49-F238E27FC236}">
                <a16:creationId xmlns:a16="http://schemas.microsoft.com/office/drawing/2014/main" id="{32969DBD-035E-4D8A-AB83-8FE285D75B3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15616" y="1556792"/>
            <a:ext cx="7344816" cy="48965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50097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800" dirty="0"/>
              <a:t>CONCLUSION:</a:t>
            </a:r>
            <a:endParaRPr lang="en-US" sz="4800" dirty="0"/>
          </a:p>
        </p:txBody>
      </p:sp>
      <p:sp>
        <p:nvSpPr>
          <p:cNvPr id="3" name="Content Placeholder 2"/>
          <p:cNvSpPr>
            <a:spLocks noGrp="1"/>
          </p:cNvSpPr>
          <p:nvPr>
            <p:ph idx="1"/>
          </p:nvPr>
        </p:nvSpPr>
        <p:spPr/>
        <p:txBody>
          <a:bodyPr/>
          <a:lstStyle/>
          <a:p>
            <a:r>
              <a:rPr lang="en-US" dirty="0"/>
              <a:t>Here we have practiced different deep learning technique and different models for data training attempting  to discover a representation of social distance monitoring  that allow their effective recognition are people maintain social distance or not and monitor for using face mask to achieve the highest accuracy of identifying .</a:t>
            </a:r>
          </a:p>
          <a:p>
            <a:pPr>
              <a:buNone/>
            </a:pPr>
            <a:endParaRPr lang="en-US" dirty="0"/>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800" dirty="0"/>
              <a:t>REFERENCES:</a:t>
            </a:r>
            <a:endParaRPr lang="en-US" sz="4800" dirty="0"/>
          </a:p>
        </p:txBody>
      </p:sp>
      <p:sp>
        <p:nvSpPr>
          <p:cNvPr id="3" name="Content Placeholder 2"/>
          <p:cNvSpPr>
            <a:spLocks noGrp="1"/>
          </p:cNvSpPr>
          <p:nvPr>
            <p:ph idx="1"/>
          </p:nvPr>
        </p:nvSpPr>
        <p:spPr/>
        <p:txBody>
          <a:bodyPr>
            <a:noAutofit/>
          </a:bodyPr>
          <a:lstStyle/>
          <a:p>
            <a:r>
              <a:rPr lang="en-US" sz="1800" dirty="0"/>
              <a:t>The Visual Social Distancing Problem (</a:t>
            </a:r>
            <a:r>
              <a:rPr lang="en-US" sz="900" dirty="0"/>
              <a:t>MARCO CRISTANI1 (Member, IEEE), ALESSIO DEL BUE2 (Member, IEEE), VITTORIO MURINO3 (Senior Member, IEEE), FRANCESCO SETTI4 (Member, IEEE), AND ALESSANDRO VINCIARELLI5 (Member, IEEE) 1M. Cristani is within the Department of Computer Science, University of Verona, Italy, and Humatics S.r.l. (www.humatics.it) (e-mail: marco.cristani@univr.it) 2A. Del Bue is within Pattern Analysis and Computer Vision (PAVIS), Istituto Italiano di Tecnologia (IIT) (e-mail: alessio.delbue@iit.it) 3V. Murino is within the Department of Computer Science, University of Verona, Italy, and the Ireland Research Centre, Huawei Technologies Co., Ltd., Dublin 4 F. Setti is within the Department of Computer Science, University of Verona, Italy. 5A. Vinciarelli is within the School of Computing Science, University of Glasgow, Scotland. Corresponding author: A. Del Bue (e-mail: </a:t>
            </a:r>
            <a:r>
              <a:rPr lang="en-US" sz="900" dirty="0">
                <a:hlinkClick r:id="rId2"/>
              </a:rPr>
              <a:t>alessio.delbue@iit.it)</a:t>
            </a:r>
            <a:r>
              <a:rPr lang="en-US" sz="900" dirty="0"/>
              <a:t>)</a:t>
            </a:r>
          </a:p>
          <a:p>
            <a:endParaRPr lang="en-US" sz="900" dirty="0"/>
          </a:p>
          <a:p>
            <a:r>
              <a:rPr lang="en-US" sz="1000" dirty="0"/>
              <a:t>]S. A. Abbas and A. Zisserman. A geometric approach to obtain a bird’s eye view from an image. In IEEE International Conference on Computer Vision Workshop (ICCVW). IEEE, 2019. [2]</a:t>
            </a:r>
          </a:p>
          <a:p>
            <a:r>
              <a:rPr lang="en-US" sz="1000" dirty="0"/>
              <a:t> P. Ball. Critical Mass. Arrow Books, 2004. </a:t>
            </a:r>
          </a:p>
          <a:p>
            <a:r>
              <a:rPr lang="en-US" sz="1000" dirty="0"/>
              <a:t> C. Bartneck, D. Kulic, E. Croft, and S. Zoghbi. Measurement instruments ´ for the anthropomorphism, animacy, likeability, perceived intelligence, and perceived safety of robots. International Journal of Social Robotics, 1(1):71–81, 2009.</a:t>
            </a:r>
          </a:p>
          <a:p>
            <a:r>
              <a:rPr lang="en-US" sz="1000" dirty="0"/>
              <a:t>  J.-C. Bazin and M. Pollefeys. 3-line ransac for orthogonal vanishing point detection. In IEEE/RSJ International Conference on Intelligent Robots and Systems (IROS). IEEE, 2012. [</a:t>
            </a:r>
          </a:p>
          <a:p>
            <a:r>
              <a:rPr lang="en-US" sz="1000" dirty="0"/>
              <a:t> J.-C. Bazin, Y. Seo, C. Demonceaux, P. Vasseur, K. Ikeuchi, I. Kweon, and M. Pollefeys. Globally optimal line clustering and vanishing point estimation in manhattan world. In IEEE Conference on Computer Vision and Pattern Recognition (CVPR). IEEE, 2012. </a:t>
            </a:r>
          </a:p>
          <a:p>
            <a:r>
              <a:rPr lang="en-US" sz="1000" dirty="0"/>
              <a:t> L. Bazzani, M. Cristani, D. Tosato, M. Farenzena, G. Paggetti, G. Menegaz, and V. Murino. Social interactions by visual focus of attention in a three-dimensional environment. Expert Systems, 30(2):115– 127, 2013. </a:t>
            </a:r>
          </a:p>
          <a:p>
            <a:r>
              <a:rPr lang="en-US" sz="1000" dirty="0"/>
              <a:t> A. N. Belbachir. Smart cameras, volume 2. Springer, 2010. </a:t>
            </a:r>
          </a:p>
          <a:p>
            <a:r>
              <a:rPr lang="en-US" sz="1000" dirty="0"/>
              <a:t> C. BenAbdelkader and Y. Yacoob. Statistical body height estimation from a single image. In IEEE International Conference on Automatic Face &amp; Gesture Recognition (FG). IEEE, 2008</a:t>
            </a:r>
            <a:endParaRPr lang="en-IN" sz="1000" dirty="0"/>
          </a:p>
          <a:p>
            <a:r>
              <a:rPr lang="en-IN" sz="2800" dirty="0"/>
              <a:t>Google.com(for pictorial representation)</a:t>
            </a:r>
            <a:endParaRPr lang="en-IN" sz="24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204864"/>
            <a:ext cx="7772400" cy="3528392"/>
          </a:xfrm>
        </p:spPr>
        <p:txBody>
          <a:bodyPr/>
          <a:lstStyle/>
          <a:p>
            <a:r>
              <a:rPr lang="en-IN" dirty="0"/>
              <a:t>	</a:t>
            </a:r>
            <a:r>
              <a:rPr lang="en-IN" sz="8000" dirty="0"/>
              <a:t>THANK YOU</a:t>
            </a:r>
            <a:endParaRPr lang="en-US" sz="8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solidFill>
                  <a:schemeClr val="accent2">
                    <a:lumMod val="60000"/>
                    <a:lumOff val="40000"/>
                  </a:schemeClr>
                </a:solidFill>
                <a:latin typeface="Algerian" panose="04020705040A02060702" pitchFamily="82" charset="0"/>
              </a:rPr>
              <a:t>GROUP : </a:t>
            </a:r>
            <a:r>
              <a:rPr lang="en-IN" dirty="0">
                <a:latin typeface="Algerian" panose="04020705040A02060702" pitchFamily="82" charset="0"/>
              </a:rPr>
              <a:t>CSE-2</a:t>
            </a:r>
            <a:br>
              <a:rPr lang="en-IN" dirty="0">
                <a:latin typeface="Algerian" panose="04020705040A02060702" pitchFamily="82" charset="0"/>
              </a:rPr>
            </a:br>
            <a:r>
              <a:rPr lang="en-IN" sz="4800" dirty="0">
                <a:solidFill>
                  <a:schemeClr val="accent2">
                    <a:lumMod val="60000"/>
                    <a:lumOff val="40000"/>
                  </a:schemeClr>
                </a:solidFill>
                <a:latin typeface="Algerian" panose="04020705040A02060702" pitchFamily="82" charset="0"/>
              </a:rPr>
              <a:t>SUB GROUP : </a:t>
            </a:r>
            <a:r>
              <a:rPr lang="en-IN" sz="4800" dirty="0">
                <a:latin typeface="Algerian" panose="04020705040A02060702" pitchFamily="82" charset="0"/>
              </a:rPr>
              <a:t>5</a:t>
            </a:r>
            <a:endParaRPr lang="en-US" sz="4800" dirty="0">
              <a:latin typeface="Algerian" panose="04020705040A02060702" pitchFamily="82" charset="0"/>
            </a:endParaRPr>
          </a:p>
        </p:txBody>
      </p:sp>
      <p:sp>
        <p:nvSpPr>
          <p:cNvPr id="3" name="Content Placeholder 2"/>
          <p:cNvSpPr>
            <a:spLocks noGrp="1"/>
          </p:cNvSpPr>
          <p:nvPr>
            <p:ph idx="1"/>
          </p:nvPr>
        </p:nvSpPr>
        <p:spPr>
          <a:xfrm>
            <a:off x="914400" y="2348880"/>
            <a:ext cx="7772400" cy="4006680"/>
          </a:xfrm>
        </p:spPr>
        <p:txBody>
          <a:bodyPr>
            <a:normAutofit fontScale="92500" lnSpcReduction="10000"/>
          </a:bodyPr>
          <a:lstStyle/>
          <a:p>
            <a:r>
              <a:rPr lang="en-IN" dirty="0">
                <a:solidFill>
                  <a:schemeClr val="tx2">
                    <a:lumMod val="50000"/>
                  </a:schemeClr>
                </a:solidFill>
                <a:latin typeface="Cooper Black" panose="0208090404030B020404" pitchFamily="18" charset="0"/>
              </a:rPr>
              <a:t>Manashi  </a:t>
            </a:r>
            <a:r>
              <a:rPr lang="en-IN" dirty="0" err="1">
                <a:solidFill>
                  <a:schemeClr val="tx2">
                    <a:lumMod val="50000"/>
                  </a:schemeClr>
                </a:solidFill>
                <a:latin typeface="Cooper Black" panose="0208090404030B020404" pitchFamily="18" charset="0"/>
              </a:rPr>
              <a:t>priyadarshani</a:t>
            </a:r>
            <a:r>
              <a:rPr lang="en-IN" dirty="0">
                <a:solidFill>
                  <a:schemeClr val="tx2">
                    <a:lumMod val="50000"/>
                  </a:schemeClr>
                </a:solidFill>
                <a:latin typeface="Cooper Black" panose="0208090404030B020404" pitchFamily="18" charset="0"/>
              </a:rPr>
              <a:t>      1801227263</a:t>
            </a:r>
          </a:p>
          <a:p>
            <a:r>
              <a:rPr lang="en-IN" dirty="0">
                <a:solidFill>
                  <a:schemeClr val="tx2">
                    <a:lumMod val="50000"/>
                  </a:schemeClr>
                </a:solidFill>
                <a:latin typeface="Cooper Black" panose="0208090404030B020404" pitchFamily="18" charset="0"/>
              </a:rPr>
              <a:t>Sidharth  K. Mohanty          1801227500</a:t>
            </a:r>
          </a:p>
          <a:p>
            <a:r>
              <a:rPr lang="en-IN" dirty="0">
                <a:solidFill>
                  <a:schemeClr val="tx2">
                    <a:lumMod val="50000"/>
                  </a:schemeClr>
                </a:solidFill>
                <a:latin typeface="Cooper Black" panose="0208090404030B020404" pitchFamily="18" charset="0"/>
              </a:rPr>
              <a:t> Shaikh  Adnan	                 1801227463</a:t>
            </a:r>
          </a:p>
          <a:p>
            <a:r>
              <a:rPr lang="en-IN" dirty="0">
                <a:solidFill>
                  <a:schemeClr val="tx2">
                    <a:lumMod val="50000"/>
                  </a:schemeClr>
                </a:solidFill>
                <a:latin typeface="Cooper Black" panose="0208090404030B020404" pitchFamily="18" charset="0"/>
              </a:rPr>
              <a:t>Satyajit   Mahunta	       1801227446</a:t>
            </a:r>
          </a:p>
          <a:p>
            <a:endParaRPr lang="en-IN" dirty="0">
              <a:solidFill>
                <a:schemeClr val="tx2">
                  <a:lumMod val="50000"/>
                </a:schemeClr>
              </a:solidFill>
              <a:latin typeface="Cooper Black" panose="0208090404030B020404" pitchFamily="18" charset="0"/>
            </a:endParaRPr>
          </a:p>
          <a:p>
            <a:endParaRPr lang="en-IN" dirty="0"/>
          </a:p>
          <a:p>
            <a:pPr lvl="8">
              <a:buNone/>
            </a:pPr>
            <a:r>
              <a:rPr lang="en-IN" dirty="0"/>
              <a:t>			                  </a:t>
            </a:r>
            <a:r>
              <a:rPr lang="en-IN" sz="2800" dirty="0">
                <a:solidFill>
                  <a:schemeClr val="tx2">
                    <a:lumMod val="50000"/>
                  </a:schemeClr>
                </a:solidFill>
                <a:latin typeface="Cooper Black" panose="0208090404030B020404" pitchFamily="18" charset="0"/>
              </a:rPr>
              <a:t>GUIDED BY-</a:t>
            </a:r>
          </a:p>
          <a:p>
            <a:pPr lvl="8">
              <a:buNone/>
            </a:pPr>
            <a:r>
              <a:rPr lang="en-IN" sz="2800" dirty="0"/>
              <a:t>			    </a:t>
            </a:r>
            <a:r>
              <a:rPr lang="en-IN" sz="2800" dirty="0" err="1">
                <a:latin typeface="Brush Script MT" panose="03060802040406070304" pitchFamily="66" charset="0"/>
              </a:rPr>
              <a:t>Dr.</a:t>
            </a:r>
            <a:r>
              <a:rPr lang="en-IN" sz="2800" dirty="0">
                <a:latin typeface="Brush Script MT" panose="03060802040406070304" pitchFamily="66" charset="0"/>
              </a:rPr>
              <a:t> Sukant Kishoro Bisoy</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5400" dirty="0">
                <a:solidFill>
                  <a:schemeClr val="accent2">
                    <a:lumMod val="60000"/>
                    <a:lumOff val="40000"/>
                  </a:schemeClr>
                </a:solidFill>
                <a:latin typeface="Algerian" panose="04020705040A02060702" pitchFamily="82" charset="0"/>
              </a:rPr>
              <a:t>CONTENTS</a:t>
            </a:r>
            <a:r>
              <a:rPr lang="en-IN" sz="5400" dirty="0">
                <a:solidFill>
                  <a:schemeClr val="accent2">
                    <a:lumMod val="60000"/>
                    <a:lumOff val="40000"/>
                  </a:schemeClr>
                </a:solidFill>
              </a:rPr>
              <a:t>:</a:t>
            </a:r>
            <a:endParaRPr lang="en-US" sz="5400" dirty="0">
              <a:solidFill>
                <a:schemeClr val="accent2">
                  <a:lumMod val="60000"/>
                  <a:lumOff val="40000"/>
                </a:schemeClr>
              </a:solidFill>
            </a:endParaRPr>
          </a:p>
        </p:txBody>
      </p:sp>
      <p:sp>
        <p:nvSpPr>
          <p:cNvPr id="3" name="Content Placeholder 2"/>
          <p:cNvSpPr>
            <a:spLocks noGrp="1"/>
          </p:cNvSpPr>
          <p:nvPr>
            <p:ph idx="1"/>
          </p:nvPr>
        </p:nvSpPr>
        <p:spPr/>
        <p:txBody>
          <a:bodyPr/>
          <a:lstStyle/>
          <a:p>
            <a:r>
              <a:rPr lang="en-IN" dirty="0"/>
              <a:t>Introduction</a:t>
            </a:r>
          </a:p>
          <a:p>
            <a:r>
              <a:rPr lang="en-IN" dirty="0"/>
              <a:t>Objective</a:t>
            </a:r>
          </a:p>
          <a:p>
            <a:r>
              <a:rPr lang="en-IN" dirty="0"/>
              <a:t>Technology and concepts</a:t>
            </a:r>
          </a:p>
          <a:p>
            <a:r>
              <a:rPr lang="en-IN" dirty="0"/>
              <a:t>Social distance monitoring(flow chart)</a:t>
            </a:r>
          </a:p>
          <a:p>
            <a:r>
              <a:rPr lang="en-IN" dirty="0"/>
              <a:t>Face mask detection(flow chart)</a:t>
            </a:r>
          </a:p>
          <a:p>
            <a:r>
              <a:rPr lang="en-IN" dirty="0"/>
              <a:t>Experimental setup(algorithm)</a:t>
            </a:r>
          </a:p>
          <a:p>
            <a:r>
              <a:rPr lang="en-IN" dirty="0"/>
              <a:t>Conclusion</a:t>
            </a:r>
          </a:p>
          <a:p>
            <a:r>
              <a:rPr lang="en-IN" dirty="0"/>
              <a:t>References</a:t>
            </a:r>
          </a:p>
          <a:p>
            <a:endParaRPr lang="en-IN" dirty="0"/>
          </a:p>
          <a:p>
            <a:endParaRPr lang="en-IN" dirty="0"/>
          </a:p>
          <a:p>
            <a:endParaRPr lang="en-IN" dirty="0"/>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836712"/>
            <a:ext cx="7772400" cy="864096"/>
          </a:xfrm>
        </p:spPr>
        <p:txBody>
          <a:bodyPr/>
          <a:lstStyle/>
          <a:p>
            <a:r>
              <a:rPr lang="en-IN" sz="4800" dirty="0">
                <a:solidFill>
                  <a:schemeClr val="accent2">
                    <a:lumMod val="60000"/>
                    <a:lumOff val="40000"/>
                  </a:schemeClr>
                </a:solidFill>
                <a:latin typeface="Algerian" panose="04020705040A02060702" pitchFamily="82" charset="0"/>
              </a:rPr>
              <a:t>INTRODUCTION</a:t>
            </a:r>
            <a:r>
              <a:rPr lang="en-IN" sz="4800" dirty="0">
                <a:solidFill>
                  <a:schemeClr val="accent2">
                    <a:lumMod val="60000"/>
                    <a:lumOff val="40000"/>
                  </a:schemeClr>
                </a:solidFill>
              </a:rPr>
              <a:t>:</a:t>
            </a:r>
            <a:endParaRPr lang="en-US" sz="4800" dirty="0">
              <a:solidFill>
                <a:schemeClr val="accent2">
                  <a:lumMod val="60000"/>
                  <a:lumOff val="40000"/>
                </a:schemeClr>
              </a:solidFill>
            </a:endParaRPr>
          </a:p>
        </p:txBody>
      </p:sp>
      <p:sp>
        <p:nvSpPr>
          <p:cNvPr id="3" name="Content Placeholder 2"/>
          <p:cNvSpPr>
            <a:spLocks noGrp="1"/>
          </p:cNvSpPr>
          <p:nvPr>
            <p:ph idx="1"/>
          </p:nvPr>
        </p:nvSpPr>
        <p:spPr/>
        <p:txBody>
          <a:bodyPr>
            <a:normAutofit fontScale="92500" lnSpcReduction="20000"/>
          </a:bodyPr>
          <a:lstStyle/>
          <a:p>
            <a:endParaRPr lang="en-US" b="1" dirty="0"/>
          </a:p>
          <a:p>
            <a:endParaRPr lang="en-US" b="1" dirty="0"/>
          </a:p>
          <a:p>
            <a:r>
              <a:rPr lang="en-US" b="1" dirty="0"/>
              <a:t>Social distancing</a:t>
            </a:r>
            <a:r>
              <a:rPr lang="en-US" dirty="0"/>
              <a:t>, also called “physical </a:t>
            </a:r>
            <a:r>
              <a:rPr lang="en-US" b="1" dirty="0"/>
              <a:t>distancing</a:t>
            </a:r>
            <a:r>
              <a:rPr lang="en-US" dirty="0"/>
              <a:t>,” means keeping a safe space between yourself and other people who are not from your household. To practice </a:t>
            </a:r>
            <a:r>
              <a:rPr lang="en-US" b="1" dirty="0"/>
              <a:t>social</a:t>
            </a:r>
            <a:r>
              <a:rPr lang="en-US" dirty="0"/>
              <a:t> or physical </a:t>
            </a:r>
            <a:r>
              <a:rPr lang="en-US" b="1" dirty="0"/>
              <a:t>distancing</a:t>
            </a:r>
            <a:r>
              <a:rPr lang="en-US" dirty="0"/>
              <a:t>, stay at least 6 feet (about 2 arms' length) from other people who are not from your household in both indoor and outdoor spaces.</a:t>
            </a:r>
            <a:r>
              <a:rPr lang="en-IN" dirty="0"/>
              <a:t>This way of living has been forced upon us by the fastest growing pandemic the world has ever seen – COVID-19. </a:t>
            </a:r>
            <a:endParaRPr lang="en-US" dirty="0"/>
          </a:p>
          <a:p>
            <a:pPr>
              <a:buNone/>
            </a:pPr>
            <a:endParaRPr lang="en-US" dirty="0"/>
          </a:p>
          <a:p>
            <a:endParaRPr lang="en-US" dirty="0"/>
          </a:p>
        </p:txBody>
      </p:sp>
      <p:pic>
        <p:nvPicPr>
          <p:cNvPr id="5" name="Picture 4" descr="2.jpg"/>
          <p:cNvPicPr>
            <a:picLocks noChangeAspect="1"/>
          </p:cNvPicPr>
          <p:nvPr/>
        </p:nvPicPr>
        <p:blipFill>
          <a:blip r:embed="rId2" cstate="print"/>
          <a:stretch>
            <a:fillRect/>
          </a:stretch>
        </p:blipFill>
        <p:spPr>
          <a:xfrm>
            <a:off x="5220072" y="260648"/>
            <a:ext cx="3816424" cy="223224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accent2">
                    <a:lumMod val="60000"/>
                    <a:lumOff val="40000"/>
                  </a:schemeClr>
                </a:solidFill>
              </a:rPr>
              <a:t>Cont………</a:t>
            </a:r>
            <a:endParaRPr lang="en-US" dirty="0">
              <a:solidFill>
                <a:schemeClr val="accent2">
                  <a:lumMod val="60000"/>
                  <a:lumOff val="40000"/>
                </a:schemeClr>
              </a:solidFill>
            </a:endParaRPr>
          </a:p>
        </p:txBody>
      </p:sp>
      <p:sp>
        <p:nvSpPr>
          <p:cNvPr id="3" name="Content Placeholder 2"/>
          <p:cNvSpPr>
            <a:spLocks noGrp="1"/>
          </p:cNvSpPr>
          <p:nvPr>
            <p:ph idx="1"/>
          </p:nvPr>
        </p:nvSpPr>
        <p:spPr/>
        <p:txBody>
          <a:bodyPr>
            <a:normAutofit fontScale="85000" lnSpcReduction="10000"/>
          </a:bodyPr>
          <a:lstStyle/>
          <a:p>
            <a:r>
              <a:rPr lang="en-US" b="1" dirty="0"/>
              <a:t>Face detection </a:t>
            </a:r>
            <a:r>
              <a:rPr lang="en-US" dirty="0"/>
              <a:t>has emerged as a very interesting problem in image processing and computer vision.</a:t>
            </a:r>
          </a:p>
          <a:p>
            <a:r>
              <a:rPr lang="en-US" dirty="0"/>
              <a:t> It has a range of applications from facial motion capture to face recognition which at the start needs the face to be detected with a very good accuracy. </a:t>
            </a:r>
          </a:p>
          <a:p>
            <a:r>
              <a:rPr lang="en-US" dirty="0"/>
              <a:t>High accuracy image classification is possible now with the advancements of Convolution networks. Pixel level information is often required after face detection which most face detection methods .</a:t>
            </a:r>
          </a:p>
          <a:p>
            <a:r>
              <a:rPr lang="en-IN" dirty="0"/>
              <a:t>Using  CNN face mask detection process is carried out.</a:t>
            </a:r>
            <a:endParaRPr lang="en-US" dirty="0"/>
          </a:p>
        </p:txBody>
      </p:sp>
      <p:pic>
        <p:nvPicPr>
          <p:cNvPr id="4" name="Picture 3" descr="Beauty And The Mask: People Who Wear Face Masks Rated 'Far More  Attractive,' Study Finds – CBS Philly"/>
          <p:cNvPicPr/>
          <p:nvPr/>
        </p:nvPicPr>
        <p:blipFill>
          <a:blip r:embed="rId2" cstate="print"/>
          <a:srcRect/>
          <a:stretch>
            <a:fillRect/>
          </a:stretch>
        </p:blipFill>
        <p:spPr bwMode="auto">
          <a:xfrm>
            <a:off x="5004048" y="116632"/>
            <a:ext cx="3547754" cy="151216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800" dirty="0"/>
              <a:t>OBJECTIVE:</a:t>
            </a:r>
            <a:endParaRPr lang="en-US" sz="4800" dirty="0"/>
          </a:p>
        </p:txBody>
      </p:sp>
      <p:sp>
        <p:nvSpPr>
          <p:cNvPr id="3" name="Content Placeholder 2"/>
          <p:cNvSpPr>
            <a:spLocks noGrp="1"/>
          </p:cNvSpPr>
          <p:nvPr>
            <p:ph idx="1"/>
          </p:nvPr>
        </p:nvSpPr>
        <p:spPr/>
        <p:txBody>
          <a:bodyPr/>
          <a:lstStyle/>
          <a:p>
            <a:r>
              <a:rPr lang="en-US" dirty="0"/>
              <a:t> To ensure COVID protocols in public places and workplace, We have developed social distancing &amp; face mask detection  tool that can monitor if people are keeping a safe distance from each other by analyzing real time video streams from the camera.</a:t>
            </a:r>
          </a:p>
          <a:p>
            <a:pPr>
              <a:buNone/>
            </a:pP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800" dirty="0">
                <a:latin typeface="Algerian" panose="04020705040A02060702" pitchFamily="82" charset="0"/>
              </a:rPr>
              <a:t>TECHNOLOGY USED</a:t>
            </a:r>
            <a:r>
              <a:rPr lang="en-IN" sz="4800" dirty="0"/>
              <a:t>:</a:t>
            </a:r>
            <a:br>
              <a:rPr lang="en-IN" sz="4800" dirty="0"/>
            </a:br>
            <a:endParaRPr lang="en-US" sz="4800" dirty="0"/>
          </a:p>
        </p:txBody>
      </p:sp>
      <p:sp>
        <p:nvSpPr>
          <p:cNvPr id="3" name="Content Placeholder 2"/>
          <p:cNvSpPr>
            <a:spLocks noGrp="1"/>
          </p:cNvSpPr>
          <p:nvPr>
            <p:ph idx="1"/>
          </p:nvPr>
        </p:nvSpPr>
        <p:spPr>
          <a:noFill/>
          <a:ln>
            <a:noFill/>
          </a:ln>
        </p:spPr>
        <p:txBody>
          <a:bodyPr>
            <a:normAutofit fontScale="92500" lnSpcReduction="10000"/>
          </a:bodyPr>
          <a:lstStyle/>
          <a:p>
            <a:pPr>
              <a:buNone/>
            </a:pPr>
            <a:r>
              <a:rPr lang="en-US" sz="4100" b="1" dirty="0"/>
              <a:t>Deep Learning</a:t>
            </a:r>
          </a:p>
          <a:p>
            <a:endParaRPr lang="en-US" sz="2000" dirty="0"/>
          </a:p>
          <a:p>
            <a:endParaRPr lang="en-US" sz="2000" dirty="0"/>
          </a:p>
          <a:p>
            <a:r>
              <a:rPr lang="en-US" sz="2000" dirty="0"/>
              <a:t>Deep learning is a type of Machine learning (ML) and </a:t>
            </a:r>
            <a:r>
              <a:rPr lang="en-US" sz="2000" u="sng" dirty="0"/>
              <a:t>artificial intelligence</a:t>
            </a:r>
            <a:r>
              <a:rPr lang="en-US" sz="2000" dirty="0"/>
              <a:t> (AI) that imitates the way humans gain certain types of knowledge. Deep learning is an important element of data science, which includes statistics and predictive modeling. It is extremely beneficial to data scientists who are tasked with collecting, analyzing and interpreting large amounts of data; deep learning makes this process faster and easier.</a:t>
            </a:r>
          </a:p>
          <a:p>
            <a:r>
              <a:rPr lang="en-IN" sz="2000" dirty="0"/>
              <a:t>At its simplest, deep learning can be thought of as a way to automate </a:t>
            </a:r>
            <a:r>
              <a:rPr lang="en-IN" sz="2000" u="sng" dirty="0"/>
              <a:t>predictive analytics</a:t>
            </a:r>
            <a:r>
              <a:rPr lang="en-IN" sz="2000" dirty="0"/>
              <a:t>. While traditional machine learning algorithms are linear, deep learning </a:t>
            </a:r>
            <a:r>
              <a:rPr lang="en-IN" sz="2000" u="sng" dirty="0"/>
              <a:t>algorithms</a:t>
            </a:r>
            <a:r>
              <a:rPr lang="en-IN" sz="2000" dirty="0"/>
              <a:t> are stacked in a </a:t>
            </a:r>
            <a:r>
              <a:rPr lang="en-IN" sz="2000" u="sng" dirty="0"/>
              <a:t>hierarchy</a:t>
            </a:r>
            <a:r>
              <a:rPr lang="en-IN" sz="2000" dirty="0"/>
              <a:t> of increasing complexity and abstraction.</a:t>
            </a:r>
            <a:endParaRPr lang="en-US" sz="2000" dirty="0"/>
          </a:p>
          <a:p>
            <a:endParaRPr lang="en-US" dirty="0"/>
          </a:p>
        </p:txBody>
      </p:sp>
      <p:pic>
        <p:nvPicPr>
          <p:cNvPr id="4" name="Picture 3" descr="4.jpg"/>
          <p:cNvPicPr>
            <a:picLocks noChangeAspect="1"/>
          </p:cNvPicPr>
          <p:nvPr/>
        </p:nvPicPr>
        <p:blipFill>
          <a:blip r:embed="rId2" cstate="print"/>
          <a:stretch>
            <a:fillRect/>
          </a:stretch>
        </p:blipFill>
        <p:spPr>
          <a:xfrm>
            <a:off x="4932040" y="1412776"/>
            <a:ext cx="2664296" cy="146646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Cont……</a:t>
            </a:r>
            <a:endParaRPr lang="en-US" dirty="0"/>
          </a:p>
        </p:txBody>
      </p:sp>
      <p:sp>
        <p:nvSpPr>
          <p:cNvPr id="3" name="Content Placeholder 2"/>
          <p:cNvSpPr>
            <a:spLocks noGrp="1"/>
          </p:cNvSpPr>
          <p:nvPr>
            <p:ph idx="1"/>
          </p:nvPr>
        </p:nvSpPr>
        <p:spPr/>
        <p:txBody>
          <a:bodyPr>
            <a:normAutofit fontScale="92500" lnSpcReduction="20000"/>
          </a:bodyPr>
          <a:lstStyle/>
          <a:p>
            <a:pPr marL="68580" indent="0">
              <a:buNone/>
            </a:pPr>
            <a:r>
              <a:rPr lang="en-US" sz="3200" dirty="0"/>
              <a:t>Convolutional Neural Network</a:t>
            </a:r>
          </a:p>
          <a:p>
            <a:r>
              <a:rPr lang="en-US" sz="2400" dirty="0"/>
              <a:t>The convolutional neural network is a type of neural network model designed for working with 2D image data and they can be used with one-dimensional and 3D </a:t>
            </a:r>
            <a:r>
              <a:rPr lang="en-US" sz="2400" dirty="0" err="1"/>
              <a:t>data.CNN</a:t>
            </a:r>
            <a:r>
              <a:rPr lang="en-US" sz="2400" dirty="0"/>
              <a:t> is the convolutional which gives the network its name. That layer performs an operation called as “convolution“.. </a:t>
            </a:r>
          </a:p>
          <a:p>
            <a:pPr marL="68580" indent="0">
              <a:buNone/>
            </a:pPr>
            <a:r>
              <a:rPr lang="en-US" sz="2400" b="1" dirty="0"/>
              <a:t>YOLO V3</a:t>
            </a:r>
          </a:p>
          <a:p>
            <a:r>
              <a:rPr lang="en-US" sz="2400" dirty="0"/>
              <a:t>YOLO is a advance convolutional neural network for doing image detection in live video stream. These bounding boxes are weighted by the predicted </a:t>
            </a:r>
            <a:r>
              <a:rPr lang="en-US" sz="2400" dirty="0" err="1"/>
              <a:t>probabilities.YOLO</a:t>
            </a:r>
            <a:r>
              <a:rPr lang="en-US" sz="2400" dirty="0"/>
              <a:t> is popular because it achieves high accuracy while also being able to run in real-time. The algorithm “only looks once” at the image in the sense that it requires only one forward propagation pass through the neural network to make predictions. YOLO V3 is an improvement over previous YOLO detection networks.</a:t>
            </a:r>
          </a:p>
          <a:p>
            <a:pPr>
              <a:buNone/>
            </a:pPr>
            <a:endParaRPr lang="en-US" dirty="0"/>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SOCIAL DISTANCE DETECTION:</a:t>
            </a:r>
            <a:br>
              <a:rPr lang="en-IN" dirty="0"/>
            </a:br>
            <a:endParaRPr lang="en-US" dirty="0"/>
          </a:p>
        </p:txBody>
      </p:sp>
      <p:pic>
        <p:nvPicPr>
          <p:cNvPr id="2050" name="Picture 2" descr="A deep learning-based social distance monitoring framework for COVID-19 -  ScienceDirect">
            <a:extLst>
              <a:ext uri="{FF2B5EF4-FFF2-40B4-BE49-F238E27FC236}">
                <a16:creationId xmlns:a16="http://schemas.microsoft.com/office/drawing/2014/main" id="{34C28059-5829-48DA-AD7E-C05DFCC507F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27584" y="1426464"/>
            <a:ext cx="7859216" cy="502687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cut/>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tro">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Metro">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Metro</Template>
  <TotalTime>280</TotalTime>
  <Words>1425</Words>
  <Application>Microsoft Office PowerPoint</Application>
  <PresentationFormat>On-screen Show (4:3)</PresentationFormat>
  <Paragraphs>73</Paragraphs>
  <Slides>14</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14</vt:i4>
      </vt:variant>
    </vt:vector>
  </HeadingPairs>
  <TitlesOfParts>
    <vt:vector size="25" baseType="lpstr">
      <vt:lpstr>Algerian</vt:lpstr>
      <vt:lpstr>Arial</vt:lpstr>
      <vt:lpstr>Brush Script MT</vt:lpstr>
      <vt:lpstr>Consolas</vt:lpstr>
      <vt:lpstr>Cooper Black</vt:lpstr>
      <vt:lpstr>Corbel</vt:lpstr>
      <vt:lpstr>Stencil</vt:lpstr>
      <vt:lpstr>Wingdings</vt:lpstr>
      <vt:lpstr>Wingdings 2</vt:lpstr>
      <vt:lpstr>Wingdings 3</vt:lpstr>
      <vt:lpstr>Metro</vt:lpstr>
      <vt:lpstr> C.V. RAMAN GLOBAL UNIVERSITY, bhubaneswar </vt:lpstr>
      <vt:lpstr>GROUP : CSE-2 SUB GROUP : 5</vt:lpstr>
      <vt:lpstr>CONTENTS:</vt:lpstr>
      <vt:lpstr>INTRODUCTION:</vt:lpstr>
      <vt:lpstr>Cont………</vt:lpstr>
      <vt:lpstr>OBJECTIVE:</vt:lpstr>
      <vt:lpstr>TECHNOLOGY USED: </vt:lpstr>
      <vt:lpstr>Cont……</vt:lpstr>
      <vt:lpstr>SOCIAL DISTANCE DETECTION: </vt:lpstr>
      <vt:lpstr>EXPERIMENTAL SETUP: </vt:lpstr>
      <vt:lpstr>FACE MASK DETECTION</vt:lpstr>
      <vt:lpstr>CONCLUSION:</vt:lpstr>
      <vt:lpstr>REFERENCES:</vt:lpstr>
      <vt:lpstr> THANK YOU</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Submitted by- Name – Manashi Priyad</dc:title>
  <dc:creator>MANASHI</dc:creator>
  <cp:lastModifiedBy>SIDHARTH KUMAR MOHANTY</cp:lastModifiedBy>
  <cp:revision>33</cp:revision>
  <dcterms:created xsi:type="dcterms:W3CDTF">2020-11-22T12:32:33Z</dcterms:created>
  <dcterms:modified xsi:type="dcterms:W3CDTF">2020-12-10T19:04:13Z</dcterms:modified>
</cp:coreProperties>
</file>