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Montserrat"/>
      <p:regular r:id="rId10"/>
      <p:bold r:id="rId11"/>
      <p:italic r:id="rId12"/>
      <p:boldItalic r:id="rId13"/>
    </p:embeddedFont>
    <p:embeddedFont>
      <p:font typeface="La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Montserrat-bold.fntdata"/><Relationship Id="rId10" Type="http://schemas.openxmlformats.org/officeDocument/2006/relationships/font" Target="fonts/Montserrat-regular.fntdata"/><Relationship Id="rId13" Type="http://schemas.openxmlformats.org/officeDocument/2006/relationships/font" Target="fonts/Montserrat-boldItalic.fntdata"/><Relationship Id="rId12"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bold.fntdata"/><Relationship Id="rId14" Type="http://schemas.openxmlformats.org/officeDocument/2006/relationships/font" Target="fonts/Lato-regular.fntdata"/><Relationship Id="rId17" Type="http://schemas.openxmlformats.org/officeDocument/2006/relationships/font" Target="fonts/Lato-boldItalic.fntdata"/><Relationship Id="rId16"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d0a09674d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d0a09674d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bd0a09674d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bd0a09674d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bd0a09674d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bd0a09674d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LTFS FinHack3</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Upsell Prediction Problem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General Strategy</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strategy was to explore certain pre-formed hypothesis before seeing the data.</a:t>
            </a:r>
            <a:endParaRPr/>
          </a:p>
          <a:p>
            <a:pPr indent="0" lvl="0" marL="0" rtl="0" algn="l">
              <a:spcBef>
                <a:spcPts val="1200"/>
              </a:spcBef>
              <a:spcAft>
                <a:spcPts val="0"/>
              </a:spcAft>
              <a:buNone/>
            </a:pPr>
            <a:r>
              <a:rPr lang="en-GB"/>
              <a:t>Aspects like EMI, total loan amount pending, income, credit score etc. were things that I definitely thought were going to be crucial in this problem statement.</a:t>
            </a:r>
            <a:endParaRPr/>
          </a:p>
          <a:p>
            <a:pPr indent="0" lvl="0" marL="0" rtl="0" algn="l">
              <a:spcBef>
                <a:spcPts val="1200"/>
              </a:spcBef>
              <a:spcAft>
                <a:spcPts val="0"/>
              </a:spcAft>
              <a:buNone/>
            </a:pPr>
            <a:r>
              <a:rPr lang="en-GB"/>
              <a:t>Looking at the data provided me more clarity on feature importance and extraction.</a:t>
            </a:r>
            <a:endParaRPr/>
          </a:p>
          <a:p>
            <a:pPr indent="0" lvl="0" marL="0" rtl="0" algn="l">
              <a:spcBef>
                <a:spcPts val="1200"/>
              </a:spcBef>
              <a:spcAft>
                <a:spcPts val="0"/>
              </a:spcAft>
              <a:buNone/>
            </a:pPr>
            <a:r>
              <a:rPr lang="en-GB"/>
              <a:t>Bureau data provided in depth “Customer” data </a:t>
            </a:r>
            <a:r>
              <a:rPr lang="en-GB"/>
              <a:t>whereas</a:t>
            </a:r>
            <a:r>
              <a:rPr lang="en-GB"/>
              <a:t> the other file provided more “Demographic” based data.</a:t>
            </a:r>
            <a:endParaRPr/>
          </a:p>
          <a:p>
            <a:pPr indent="0" lvl="0" marL="0" rtl="0" algn="l">
              <a:spcBef>
                <a:spcPts val="1200"/>
              </a:spcBef>
              <a:spcAft>
                <a:spcPts val="1200"/>
              </a:spcAft>
              <a:buNone/>
            </a:pPr>
            <a:r>
              <a:rPr lang="en-GB"/>
              <a:t>So my strategy was to combine both by customer ID to have a well rounded profile to be abke to make better predictions.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 Preprocessing &amp; Feature Engineering</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Split bureau data into buckets : 0-12 months from, 12-18 months and so on.</a:t>
            </a:r>
            <a:endParaRPr/>
          </a:p>
          <a:p>
            <a:pPr indent="-311150" lvl="0" marL="457200" rtl="0" algn="l">
              <a:spcBef>
                <a:spcPts val="0"/>
              </a:spcBef>
              <a:spcAft>
                <a:spcPts val="0"/>
              </a:spcAft>
              <a:buSzPts val="1300"/>
              <a:buChar char="●"/>
            </a:pPr>
            <a:r>
              <a:rPr lang="en-GB"/>
              <a:t>Converted columns such as Installment amount, Current Bal, DPD- Hist in bureau data to numeric type and aggregated by sum after grouping by ID.</a:t>
            </a:r>
            <a:endParaRPr/>
          </a:p>
          <a:p>
            <a:pPr indent="-311150" lvl="0" marL="457200" rtl="0" algn="l">
              <a:spcBef>
                <a:spcPts val="0"/>
              </a:spcBef>
              <a:spcAft>
                <a:spcPts val="0"/>
              </a:spcAft>
              <a:buSzPts val="1300"/>
              <a:buChar char="●"/>
            </a:pPr>
            <a:r>
              <a:rPr lang="en-GB"/>
              <a:t>Also extracted features like gold loan count and ratio and tractor loan count and ratio, although these didn’t prove very useful in the model contrary to what was visible in the EDA. Possibly other feature engineering could have been done.</a:t>
            </a:r>
            <a:endParaRPr/>
          </a:p>
          <a:p>
            <a:pPr indent="-311150" lvl="0" marL="457200" rtl="0" algn="l">
              <a:spcBef>
                <a:spcPts val="0"/>
              </a:spcBef>
              <a:spcAft>
                <a:spcPts val="0"/>
              </a:spcAft>
              <a:buSzPts val="1300"/>
              <a:buChar char="●"/>
            </a:pPr>
            <a:r>
              <a:rPr lang="en-GB"/>
              <a:t>Certain outlier removal has been performed on Monthly Income column because some values seemed unrealistic. For the missing values in Monthly Income  imputation has been done using KNN Imputer.</a:t>
            </a:r>
            <a:endParaRPr/>
          </a:p>
          <a:p>
            <a:pPr indent="0" lvl="0" marL="45720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Modelling</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Throughout the whole modelling process, I have applied sequential changes which has helped me to understand which features are relevant and which are not so useful.</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GB"/>
              <a:t>In my final model, I have used a stacking classifier with adaboost, lightgbm, xgb classifiers.</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GB"/>
              <a:t>I have not been able to perform hyperparameter tuning, due to lack of time here.</a:t>
            </a:r>
            <a:endParaRPr/>
          </a:p>
          <a:p>
            <a:pPr indent="0" lvl="0" marL="45720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