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hyperlink" Target="https://towardsdatascience.com/new-approaches-to-object-detection-f5cbc925e00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7693617" y="6436271"/>
            <a:ext cx="8996766" cy="1270001"/>
          </a:xfrm>
          <a:prstGeom prst="rect">
            <a:avLst/>
          </a:prstGeom>
          <a:solidFill>
            <a:srgbClr val="FFFFFF"/>
          </a:solidFill>
          <a:ln w="101600">
            <a:solidFill>
              <a:srgbClr val="00D368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Object Detection"/>
          <p:cNvSpPr txBox="1"/>
          <p:nvPr>
            <p:ph type="title"/>
          </p:nvPr>
        </p:nvSpPr>
        <p:spPr>
          <a:xfrm>
            <a:off x="7836083" y="6354689"/>
            <a:ext cx="8711833" cy="1433164"/>
          </a:xfrm>
          <a:prstGeom prst="rect">
            <a:avLst/>
          </a:prstGeom>
        </p:spPr>
        <p:txBody>
          <a:bodyPr/>
          <a:lstStyle/>
          <a:p>
            <a:pPr/>
            <a:r>
              <a:t>Object Detection</a:t>
            </a:r>
          </a:p>
        </p:txBody>
      </p:sp>
      <p:sp>
        <p:nvSpPr>
          <p:cNvPr id="153" name="Rectangle"/>
          <p:cNvSpPr/>
          <p:nvPr/>
        </p:nvSpPr>
        <p:spPr>
          <a:xfrm>
            <a:off x="7647029" y="5764873"/>
            <a:ext cx="1878300" cy="709165"/>
          </a:xfrm>
          <a:prstGeom prst="rect">
            <a:avLst/>
          </a:prstGeom>
          <a:solidFill>
            <a:srgbClr val="60D07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4" name="Title"/>
          <p:cNvSpPr txBox="1"/>
          <p:nvPr/>
        </p:nvSpPr>
        <p:spPr>
          <a:xfrm>
            <a:off x="8007567" y="5764873"/>
            <a:ext cx="115722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4000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odel"/>
          <p:cNvSpPr txBox="1"/>
          <p:nvPr>
            <p:ph type="title"/>
          </p:nvPr>
        </p:nvSpPr>
        <p:spPr>
          <a:xfrm>
            <a:off x="1111712" y="1008409"/>
            <a:ext cx="2564067" cy="1131342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30" name="The model consists of an encoder-decoder network (EfficientNet, ResNet or any other), which is then used to obtain three heads."/>
          <p:cNvSpPr txBox="1"/>
          <p:nvPr/>
        </p:nvSpPr>
        <p:spPr>
          <a:xfrm>
            <a:off x="1814079" y="2884157"/>
            <a:ext cx="12266636" cy="2260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just" defTabSz="457200"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The model consists of an encoder-decoder network (EfficientNet, ResNet or any other), which is then used to obtain three heads. </a:t>
            </a:r>
          </a:p>
        </p:txBody>
      </p:sp>
      <p:sp>
        <p:nvSpPr>
          <p:cNvPr id="231" name="Heatmaps Head: This outputs the heat maps for all the object types. It has a shape of (H/R, W/R, C).…"/>
          <p:cNvSpPr txBox="1"/>
          <p:nvPr/>
        </p:nvSpPr>
        <p:spPr>
          <a:xfrm>
            <a:off x="1870769" y="5889010"/>
            <a:ext cx="11390410" cy="593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Heatmaps Head: This outputs the heat maps for all the object types. It has a shape of (H/R, W/R, C).</a:t>
            </a:r>
          </a:p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Size Head: This head contains the size value stored at the centre of each object. It has a shape of (H/R, W/R, 2).</a:t>
            </a:r>
          </a:p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Offset Head: This head contains the offset value stored at the centre of each object. It has a shape of (H/R, W/R, 2).</a:t>
            </a:r>
          </a:p>
        </p:txBody>
      </p:sp>
      <p:pic>
        <p:nvPicPr>
          <p:cNvPr id="232" name="1_MKwMp_hUOOapM-uJwswVyQ.png" descr="1_MKwMp_hUOOapM-uJwswVyQ.png"/>
          <p:cNvPicPr>
            <a:picLocks noChangeAspect="1"/>
          </p:cNvPicPr>
          <p:nvPr/>
        </p:nvPicPr>
        <p:blipFill>
          <a:blip r:embed="rId2">
            <a:extLst/>
          </a:blip>
          <a:srcRect l="0" t="0" r="51053" b="0"/>
          <a:stretch>
            <a:fillRect/>
          </a:stretch>
        </p:blipFill>
        <p:spPr>
          <a:xfrm>
            <a:off x="14917577" y="-399852"/>
            <a:ext cx="9492493" cy="1451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Loss"/>
          <p:cNvSpPr txBox="1"/>
          <p:nvPr>
            <p:ph type="title"/>
          </p:nvPr>
        </p:nvSpPr>
        <p:spPr>
          <a:xfrm>
            <a:off x="1042691" y="1077359"/>
            <a:ext cx="2654169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Loss</a:t>
            </a:r>
          </a:p>
        </p:txBody>
      </p:sp>
      <p:sp>
        <p:nvSpPr>
          <p:cNvPr id="235" name="The are three losses to account for"/>
          <p:cNvSpPr txBox="1"/>
          <p:nvPr/>
        </p:nvSpPr>
        <p:spPr>
          <a:xfrm>
            <a:off x="1744726" y="2794183"/>
            <a:ext cx="10585812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900" u="sng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The are three losses to account for</a:t>
            </a:r>
          </a:p>
        </p:txBody>
      </p:sp>
      <p:sp>
        <p:nvSpPr>
          <p:cNvPr id="236" name="Heatmap Variant Focal Loss…"/>
          <p:cNvSpPr txBox="1"/>
          <p:nvPr>
            <p:ph type="body" sz="quarter" idx="1"/>
          </p:nvPr>
        </p:nvSpPr>
        <p:spPr>
          <a:xfrm>
            <a:off x="5301701" y="4270035"/>
            <a:ext cx="8275720" cy="322071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Heatmap Variant Focal Loss</a:t>
            </a:r>
          </a:p>
          <a:p>
            <a:pPr>
              <a:defRPr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L1 Norm Offset Loss</a:t>
            </a:r>
          </a:p>
          <a:p>
            <a:pPr>
              <a:defRPr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L1 Norm Dimension size Loss</a:t>
            </a:r>
          </a:p>
        </p:txBody>
      </p:sp>
      <p:sp>
        <p:nvSpPr>
          <p:cNvPr id="237" name="Putting it all together"/>
          <p:cNvSpPr txBox="1"/>
          <p:nvPr/>
        </p:nvSpPr>
        <p:spPr>
          <a:xfrm>
            <a:off x="1744726" y="8233244"/>
            <a:ext cx="10585812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900" u="sng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Putting it all together</a:t>
            </a:r>
          </a:p>
        </p:txBody>
      </p:sp>
      <p:pic>
        <p:nvPicPr>
          <p:cNvPr id="238" name="Loss total.png" descr="Loss tot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1337" y="9676504"/>
            <a:ext cx="13037030" cy="1743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oss function for the Heatmap"/>
          <p:cNvSpPr txBox="1"/>
          <p:nvPr>
            <p:ph type="title"/>
          </p:nvPr>
        </p:nvSpPr>
        <p:spPr>
          <a:xfrm>
            <a:off x="1206500" y="868889"/>
            <a:ext cx="12624495" cy="1433164"/>
          </a:xfrm>
          <a:prstGeom prst="rect">
            <a:avLst/>
          </a:prstGeom>
        </p:spPr>
        <p:txBody>
          <a:bodyPr/>
          <a:lstStyle>
            <a:lvl1pPr>
              <a:defRPr spc="-138" sz="69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Loss function for the Heatmap</a:t>
            </a:r>
          </a:p>
        </p:txBody>
      </p:sp>
      <p:pic>
        <p:nvPicPr>
          <p:cNvPr id="241" name="Cross Entropy loss.png" descr="Cross Entropy l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241" y="4277448"/>
            <a:ext cx="10613681" cy="2493373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Lets consider using Cross-Entropy Loss"/>
          <p:cNvSpPr txBox="1"/>
          <p:nvPr/>
        </p:nvSpPr>
        <p:spPr>
          <a:xfrm>
            <a:off x="2072342" y="3250054"/>
            <a:ext cx="11613856" cy="71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2096971">
              <a:lnSpc>
                <a:spcPct val="90000"/>
              </a:lnSpc>
              <a:spcBef>
                <a:spcPts val="3800"/>
              </a:spcBef>
              <a:defRPr sz="5074" u="sng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Lets consider using Cross-Entropy Loss</a:t>
            </a:r>
          </a:p>
        </p:txBody>
      </p:sp>
      <p:pic>
        <p:nvPicPr>
          <p:cNvPr id="243" name="1_lFhFqV6e-Mz1vra9KmymxA.png" descr="1_lFhFqV6e-Mz1vra9KmymxA.png"/>
          <p:cNvPicPr>
            <a:picLocks noChangeAspect="1"/>
          </p:cNvPicPr>
          <p:nvPr/>
        </p:nvPicPr>
        <p:blipFill>
          <a:blip r:embed="rId3">
            <a:extLst/>
          </a:blip>
          <a:srcRect l="50227" t="0" r="0" b="0"/>
          <a:stretch>
            <a:fillRect/>
          </a:stretch>
        </p:blipFill>
        <p:spPr>
          <a:xfrm>
            <a:off x="15673289" y="3453407"/>
            <a:ext cx="6836854" cy="680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Blue: Ground truth Boxes, Red: Incorrect Predictions and Green: Correct predictions"/>
          <p:cNvSpPr txBox="1"/>
          <p:nvPr/>
        </p:nvSpPr>
        <p:spPr>
          <a:xfrm>
            <a:off x="15907594" y="10491004"/>
            <a:ext cx="7146832" cy="141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1341086">
              <a:lnSpc>
                <a:spcPct val="90000"/>
              </a:lnSpc>
              <a:spcBef>
                <a:spcPts val="2400"/>
              </a:spcBef>
              <a:defRPr sz="374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rPr u="sng"/>
              <a:t>Blue</a:t>
            </a:r>
            <a:r>
              <a:t>: Ground truth Boxes, </a:t>
            </a:r>
            <a:r>
              <a:rPr u="sng"/>
              <a:t>Red</a:t>
            </a:r>
            <a:r>
              <a:t>: Incorrect Predictions and </a:t>
            </a:r>
            <a:r>
              <a:rPr u="sng"/>
              <a:t>Green</a:t>
            </a:r>
            <a:r>
              <a:t>: Correct predictions</a:t>
            </a:r>
          </a:p>
        </p:txBody>
      </p:sp>
      <p:sp>
        <p:nvSpPr>
          <p:cNvPr id="245" name="This is a result of a what is known as a Class Imbalance Problem"/>
          <p:cNvSpPr txBox="1"/>
          <p:nvPr/>
        </p:nvSpPr>
        <p:spPr>
          <a:xfrm>
            <a:off x="2981680" y="8314697"/>
            <a:ext cx="10613681" cy="196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9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This is a result of a what is known as a </a:t>
            </a:r>
            <a:r>
              <a:rPr u="sng"/>
              <a:t>Class Imbalance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2"/>
      <p:bldP build="whole" bldLvl="1" animBg="1" rev="0" advAuto="0" spid="243" grpId="1"/>
      <p:bldP build="whole" bldLvl="1" animBg="1" rev="0" advAuto="0" spid="24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lass Imbalance Problem"/>
          <p:cNvSpPr txBox="1"/>
          <p:nvPr>
            <p:ph type="title"/>
          </p:nvPr>
        </p:nvSpPr>
        <p:spPr>
          <a:xfrm>
            <a:off x="1206500" y="868889"/>
            <a:ext cx="12055218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Class Imbalance Problem</a:t>
            </a:r>
          </a:p>
        </p:txBody>
      </p:sp>
      <p:sp>
        <p:nvSpPr>
          <p:cNvPr id="248" name="This is observed when one class is over represented in the dataset."/>
          <p:cNvSpPr txBox="1"/>
          <p:nvPr/>
        </p:nvSpPr>
        <p:spPr>
          <a:xfrm>
            <a:off x="2189348" y="2945839"/>
            <a:ext cx="16985325" cy="1200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2096971">
              <a:lnSpc>
                <a:spcPct val="90000"/>
              </a:lnSpc>
              <a:spcBef>
                <a:spcPts val="3800"/>
              </a:spcBef>
              <a:defRPr sz="5074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This is observed when one class is over represented in the dataset. </a:t>
            </a:r>
          </a:p>
        </p:txBody>
      </p:sp>
      <p:pic>
        <p:nvPicPr>
          <p:cNvPr id="249" name="1__izNS8EMjmkv38EGRRxCgg.png" descr="1__izNS8EMjmkv38EGRRxCg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208" y="7753495"/>
            <a:ext cx="18600464" cy="5185428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here are two possible imbalances:…"/>
          <p:cNvSpPr txBox="1"/>
          <p:nvPr/>
        </p:nvSpPr>
        <p:spPr>
          <a:xfrm>
            <a:off x="2189348" y="3962082"/>
            <a:ext cx="16985325" cy="280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956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rPr u="sng"/>
              <a:t>There are two possible imbalances</a:t>
            </a:r>
            <a:r>
              <a:t>:</a:t>
            </a:r>
          </a:p>
          <a:p>
            <a:pPr marL="629411" indent="-629411" algn="l" defTabSz="2048204">
              <a:lnSpc>
                <a:spcPct val="90000"/>
              </a:lnSpc>
              <a:spcBef>
                <a:spcPts val="3700"/>
              </a:spcBef>
              <a:buSzPct val="123000"/>
              <a:buChar char="•"/>
              <a:defRPr sz="4956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More data of background compared to Foreground</a:t>
            </a:r>
          </a:p>
          <a:p>
            <a:pPr marL="629411" indent="-629411" algn="l" defTabSz="2048204">
              <a:lnSpc>
                <a:spcPct val="90000"/>
              </a:lnSpc>
              <a:spcBef>
                <a:spcPts val="3700"/>
              </a:spcBef>
              <a:buSzPct val="123000"/>
              <a:buChar char="•"/>
              <a:defRPr sz="4956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One of the classes occurs more frequently than the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ocal Loss"/>
          <p:cNvSpPr txBox="1"/>
          <p:nvPr>
            <p:ph type="title"/>
          </p:nvPr>
        </p:nvSpPr>
        <p:spPr>
          <a:xfrm>
            <a:off x="1206500" y="868889"/>
            <a:ext cx="12055218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Focal Loss</a:t>
            </a:r>
          </a:p>
        </p:txBody>
      </p:sp>
      <p:sp>
        <p:nvSpPr>
          <p:cNvPr id="253" name="To account for class imbalance problem we have to modify Cross-Entropy Loss"/>
          <p:cNvSpPr txBox="1"/>
          <p:nvPr/>
        </p:nvSpPr>
        <p:spPr>
          <a:xfrm>
            <a:off x="2048941" y="4590400"/>
            <a:ext cx="19896100" cy="1257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2048204">
              <a:lnSpc>
                <a:spcPct val="90000"/>
              </a:lnSpc>
              <a:spcBef>
                <a:spcPts val="3700"/>
              </a:spcBef>
              <a:defRPr sz="4956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To account for class imbalance problem we have to modify Cross-Entropy Loss</a:t>
            </a:r>
          </a:p>
        </p:txBody>
      </p:sp>
      <p:pic>
        <p:nvPicPr>
          <p:cNvPr id="254" name="1_TxrD3p6nwmryJPtyaOPdQw.png" descr="1_TxrD3p6nwmryJPtyaOPdQ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8742" y="5706073"/>
            <a:ext cx="9038122" cy="1761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1_VlXKyklT9IR0yjF1olGUig.png" descr="1_VlXKyklT9IR0yjF1olGU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43802" y="5546744"/>
            <a:ext cx="7216142" cy="207976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Let us introduce a variable, that is αwhen there is an object in anchor box and 1 - α when only the background is present"/>
          <p:cNvSpPr txBox="1"/>
          <p:nvPr/>
        </p:nvSpPr>
        <p:spPr>
          <a:xfrm>
            <a:off x="2048941" y="8135910"/>
            <a:ext cx="21008191" cy="1257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9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rPr sz="5000"/>
              <a:t>Let us introduce a variable, that is </a:t>
            </a:r>
            <a:r>
              <a:rPr sz="4700"/>
              <a:t>αwhen there is an object in anchor box and 1 - α when only the background is present</a:t>
            </a:r>
          </a:p>
        </p:txBody>
      </p:sp>
      <p:pic>
        <p:nvPicPr>
          <p:cNvPr id="257" name="1_iCv4Xo-z3yTrrT139Fu9mw.png" descr="1_iCv4Xo-z3yTrrT139Fu9m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50807" y="9827792"/>
            <a:ext cx="8166603" cy="2456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1_P9-gyIKp1WjdolhiehwfFg.png" descr="1_P9-gyIKp1WjdolhiehwfF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17361" y="10227991"/>
            <a:ext cx="7669023" cy="165622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All incorrectly predicted cases are given more importance than correctly predicted cases and this helps take care of the class imbalance problem"/>
          <p:cNvSpPr txBox="1"/>
          <p:nvPr/>
        </p:nvSpPr>
        <p:spPr>
          <a:xfrm>
            <a:off x="2048941" y="2817646"/>
            <a:ext cx="19896100" cy="1257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1999437">
              <a:lnSpc>
                <a:spcPct val="90000"/>
              </a:lnSpc>
              <a:spcBef>
                <a:spcPts val="3600"/>
              </a:spcBef>
              <a:defRPr sz="4838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All incorrectly predicted cases are given more importance than correctly predicted cases and this helps take care of the class imbalance problem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6"/>
      <p:bldP build="whole" bldLvl="1" animBg="1" rev="0" advAuto="0" spid="255" grpId="3"/>
      <p:bldP build="whole" bldLvl="1" animBg="1" rev="0" advAuto="0" spid="256" grpId="4"/>
      <p:bldP build="whole" bldLvl="1" animBg="1" rev="0" advAuto="0" spid="253" grpId="1"/>
      <p:bldP build="whole" bldLvl="1" animBg="1" rev="0" advAuto="0" spid="257" grpId="5"/>
      <p:bldP build="whole" bldLvl="1" animBg="1" rev="0" advAuto="0" spid="25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ocal Loss"/>
          <p:cNvSpPr txBox="1"/>
          <p:nvPr>
            <p:ph type="title"/>
          </p:nvPr>
        </p:nvSpPr>
        <p:spPr>
          <a:xfrm>
            <a:off x="1206500" y="868889"/>
            <a:ext cx="5331964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Focal Loss</a:t>
            </a:r>
          </a:p>
        </p:txBody>
      </p:sp>
      <p:sp>
        <p:nvSpPr>
          <p:cNvPr id="262" name="To account for the imbalance between foreground classes, we introduce another term"/>
          <p:cNvSpPr txBox="1"/>
          <p:nvPr/>
        </p:nvSpPr>
        <p:spPr>
          <a:xfrm>
            <a:off x="2048941" y="2449430"/>
            <a:ext cx="21008191" cy="1257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2413955">
              <a:lnSpc>
                <a:spcPct val="90000"/>
              </a:lnSpc>
              <a:spcBef>
                <a:spcPts val="4400"/>
              </a:spcBef>
              <a:defRPr sz="495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To account for the imbalance between foreground classes, we introduce another term</a:t>
            </a:r>
          </a:p>
        </p:txBody>
      </p:sp>
      <p:pic>
        <p:nvPicPr>
          <p:cNvPr id="263" name="1_kJ_nhgNespK_SjD17d9qBA.png" descr="1_kJ_nhgNespK_SjD17d9qB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5236" y="4268376"/>
            <a:ext cx="8532584" cy="1400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1_VlXKyklT9IR0yjF1olGUig.png" descr="1_VlXKyklT9IR0yjF1olGU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43802" y="3880783"/>
            <a:ext cx="7216142" cy="207976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(1) If y = 1, Object is a cat and the prediction is a cat"/>
          <p:cNvSpPr txBox="1"/>
          <p:nvPr/>
        </p:nvSpPr>
        <p:spPr>
          <a:xfrm>
            <a:off x="2785611" y="7445512"/>
            <a:ext cx="13918525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5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(1) If y = 1, Object is a cat and the prediction is a cat</a:t>
            </a:r>
          </a:p>
        </p:txBody>
      </p:sp>
      <p:sp>
        <p:nvSpPr>
          <p:cNvPr id="266" name="pt will be close to 1…"/>
          <p:cNvSpPr txBox="1"/>
          <p:nvPr/>
        </p:nvSpPr>
        <p:spPr>
          <a:xfrm>
            <a:off x="7785792" y="8623808"/>
            <a:ext cx="9997255" cy="320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635000" indent="-6350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p</a:t>
            </a:r>
            <a:r>
              <a:rPr baseline="-5999"/>
              <a:t>t</a:t>
            </a:r>
            <a:r>
              <a:t> will be close to 1</a:t>
            </a:r>
          </a:p>
          <a:p>
            <a:pPr marL="635000" indent="-6350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1 - p</a:t>
            </a:r>
            <a:r>
              <a:rPr baseline="-5999"/>
              <a:t>t</a:t>
            </a:r>
            <a:r>
              <a:t> will be close to 0</a:t>
            </a:r>
          </a:p>
          <a:p>
            <a:pPr marL="635000" indent="-6350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FL will be close to 0</a:t>
            </a:r>
          </a:p>
        </p:txBody>
      </p:sp>
      <p:sp>
        <p:nvSpPr>
          <p:cNvPr id="267" name="For Example: Say we want to detect three objects (cat, dog and rabbit)"/>
          <p:cNvSpPr txBox="1"/>
          <p:nvPr/>
        </p:nvSpPr>
        <p:spPr>
          <a:xfrm>
            <a:off x="2048941" y="6517704"/>
            <a:ext cx="21008191" cy="1257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0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rPr u="sng"/>
              <a:t>For Example</a:t>
            </a:r>
            <a:r>
              <a:t>: Say we want to detect three objects (cat, dog and rabbit)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2"/>
      <p:bldP build="whole" bldLvl="1" animBg="1" rev="0" advAuto="0" spid="266" grpId="3"/>
      <p:bldP build="whole" bldLvl="1" animBg="1" rev="0" advAuto="0" spid="26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ocal Loss"/>
          <p:cNvSpPr txBox="1"/>
          <p:nvPr>
            <p:ph type="title"/>
          </p:nvPr>
        </p:nvSpPr>
        <p:spPr>
          <a:xfrm>
            <a:off x="993228" y="631921"/>
            <a:ext cx="5331965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Focal Loss</a:t>
            </a:r>
          </a:p>
        </p:txBody>
      </p:sp>
      <p:pic>
        <p:nvPicPr>
          <p:cNvPr id="270" name="1_tDN5oIl0aw_DZS4IL-58yQ.png" descr="1_tDN5oIl0aw_DZS4IL-58y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4507" y="8336650"/>
            <a:ext cx="12917059" cy="222708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Putting it all together"/>
          <p:cNvSpPr txBox="1"/>
          <p:nvPr/>
        </p:nvSpPr>
        <p:spPr>
          <a:xfrm>
            <a:off x="1885133" y="7156791"/>
            <a:ext cx="10585812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900" u="sng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Putting it all together</a:t>
            </a:r>
          </a:p>
        </p:txBody>
      </p:sp>
      <p:sp>
        <p:nvSpPr>
          <p:cNvPr id="272" name="αand ˠ are hyperparameters"/>
          <p:cNvSpPr txBox="1"/>
          <p:nvPr/>
        </p:nvSpPr>
        <p:spPr>
          <a:xfrm>
            <a:off x="8944965" y="11117850"/>
            <a:ext cx="7216143" cy="1257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0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αand ˠ are hyperparameters</a:t>
            </a:r>
          </a:p>
        </p:txBody>
      </p:sp>
      <p:sp>
        <p:nvSpPr>
          <p:cNvPr id="273" name="(2) If y = 1, Object is a cat and the prediction is not a cat"/>
          <p:cNvSpPr txBox="1"/>
          <p:nvPr/>
        </p:nvSpPr>
        <p:spPr>
          <a:xfrm>
            <a:off x="2477553" y="2355185"/>
            <a:ext cx="13918525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5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(2) If y = 1, Object is a cat and the prediction is </a:t>
            </a:r>
            <a:r>
              <a:rPr u="sng"/>
              <a:t>not</a:t>
            </a:r>
            <a:r>
              <a:t> a cat</a:t>
            </a:r>
          </a:p>
        </p:txBody>
      </p:sp>
      <p:sp>
        <p:nvSpPr>
          <p:cNvPr id="274" name="pt will be close to 0…"/>
          <p:cNvSpPr txBox="1"/>
          <p:nvPr/>
        </p:nvSpPr>
        <p:spPr>
          <a:xfrm>
            <a:off x="7193373" y="3268333"/>
            <a:ext cx="11375635" cy="320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635000" indent="-6350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p</a:t>
            </a:r>
            <a:r>
              <a:rPr baseline="-5999"/>
              <a:t>t</a:t>
            </a:r>
            <a:r>
              <a:t> will be close to 0</a:t>
            </a:r>
          </a:p>
          <a:p>
            <a:pPr marL="635000" indent="-6350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1 - p</a:t>
            </a:r>
            <a:r>
              <a:rPr baseline="-5999"/>
              <a:t>t</a:t>
            </a:r>
            <a:r>
              <a:t> will be close to 1</a:t>
            </a:r>
          </a:p>
          <a:p>
            <a:pPr marL="635000" indent="-6350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0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FL will be non-zero and significant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  <p:bldP build="whole" bldLvl="1" animBg="1" rev="0" advAuto="0" spid="272" grpId="3"/>
      <p:bldP build="whole" bldLvl="1" animBg="1" rev="0" advAuto="0" spid="270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Heatmap Variant Focal Loss"/>
          <p:cNvSpPr txBox="1"/>
          <p:nvPr>
            <p:ph type="title"/>
          </p:nvPr>
        </p:nvSpPr>
        <p:spPr>
          <a:xfrm>
            <a:off x="1206500" y="868889"/>
            <a:ext cx="10398619" cy="1433164"/>
          </a:xfrm>
          <a:prstGeom prst="rect">
            <a:avLst/>
          </a:prstGeom>
        </p:spPr>
        <p:txBody>
          <a:bodyPr/>
          <a:lstStyle>
            <a:lvl1pPr defTabSz="2413955">
              <a:defRPr spc="-126" sz="6336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Heatmap Variant Focal Loss</a:t>
            </a:r>
          </a:p>
        </p:txBody>
      </p:sp>
      <p:pic>
        <p:nvPicPr>
          <p:cNvPr id="277" name="1_nItl9pIOMckSqyK4zHsTdg.png" descr="1_nItl9pIOMckSqyK4zHsTd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3440" y="3011702"/>
            <a:ext cx="15100675" cy="4139441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Intuition: All incorrectly predicted cases are given more importance than correctly predicted cases and this helps take care of the class imbalance problem"/>
          <p:cNvSpPr txBox="1"/>
          <p:nvPr/>
        </p:nvSpPr>
        <p:spPr>
          <a:xfrm>
            <a:off x="4766409" y="8480724"/>
            <a:ext cx="14851182" cy="309320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9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Intuition: All incorrectly predicted cases are given more importance than correctly predicted cases and this helps take care of the class imbalance problem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L1 Norm Offset Loss"/>
          <p:cNvSpPr txBox="1"/>
          <p:nvPr>
            <p:ph type="title"/>
          </p:nvPr>
        </p:nvSpPr>
        <p:spPr>
          <a:xfrm>
            <a:off x="1206500" y="868889"/>
            <a:ext cx="8770531" cy="1433164"/>
          </a:xfrm>
          <a:prstGeom prst="rect">
            <a:avLst/>
          </a:prstGeom>
        </p:spPr>
        <p:txBody>
          <a:bodyPr/>
          <a:lstStyle>
            <a:lvl1pPr>
              <a:defRPr spc="-138" sz="69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L1 Norm Offset Loss</a:t>
            </a:r>
          </a:p>
        </p:txBody>
      </p:sp>
      <p:pic>
        <p:nvPicPr>
          <p:cNvPr id="281" name="1_PVPwDHMlCNTmxc61OB4hcA.png" descr="1_PVPwDHMlCNTmxc61OB4hc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819" y="2601262"/>
            <a:ext cx="9614730" cy="230633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Line"/>
          <p:cNvSpPr/>
          <p:nvPr/>
        </p:nvSpPr>
        <p:spPr>
          <a:xfrm flipV="1">
            <a:off x="12191999" y="4311339"/>
            <a:ext cx="1" cy="158892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Line"/>
          <p:cNvSpPr/>
          <p:nvPr/>
        </p:nvSpPr>
        <p:spPr>
          <a:xfrm>
            <a:off x="10522146" y="5847119"/>
            <a:ext cx="1696425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Line"/>
          <p:cNvSpPr/>
          <p:nvPr/>
        </p:nvSpPr>
        <p:spPr>
          <a:xfrm flipV="1">
            <a:off x="14612312" y="4311339"/>
            <a:ext cx="1" cy="158892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Line"/>
          <p:cNvSpPr/>
          <p:nvPr/>
        </p:nvSpPr>
        <p:spPr>
          <a:xfrm>
            <a:off x="14603941" y="5847119"/>
            <a:ext cx="1696424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Predicted Offset value"/>
          <p:cNvSpPr txBox="1"/>
          <p:nvPr/>
        </p:nvSpPr>
        <p:spPr>
          <a:xfrm>
            <a:off x="6503310" y="5206809"/>
            <a:ext cx="3977373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Predicted Offset value</a:t>
            </a:r>
          </a:p>
        </p:txBody>
      </p:sp>
      <p:sp>
        <p:nvSpPr>
          <p:cNvPr id="287" name="Ground Truth Offset value"/>
          <p:cNvSpPr txBox="1"/>
          <p:nvPr/>
        </p:nvSpPr>
        <p:spPr>
          <a:xfrm>
            <a:off x="16202133" y="5202009"/>
            <a:ext cx="5093303" cy="129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Ground Truth </a:t>
            </a:r>
            <a:r>
              <a:t>Offset value</a:t>
            </a:r>
          </a:p>
        </p:txBody>
      </p:sp>
      <p:sp>
        <p:nvSpPr>
          <p:cNvPr id="288" name="Intuition: We simply find the mean difference between predicted and ground truth offset values."/>
          <p:cNvSpPr txBox="1"/>
          <p:nvPr/>
        </p:nvSpPr>
        <p:spPr>
          <a:xfrm>
            <a:off x="5491845" y="8293515"/>
            <a:ext cx="14851181" cy="182019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9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Intuition: We simply find the mean difference between predicted and ground truth offset values.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1"/>
      <p:bldP build="whole" bldLvl="1" animBg="1" rev="0" advAuto="0" spid="287" grpId="2"/>
      <p:bldP build="whole" bldLvl="1" animBg="1" rev="0" advAuto="0" spid="288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1 Norm Dimension Size Loss"/>
          <p:cNvSpPr txBox="1"/>
          <p:nvPr>
            <p:ph type="title"/>
          </p:nvPr>
        </p:nvSpPr>
        <p:spPr>
          <a:xfrm>
            <a:off x="1206500" y="1077359"/>
            <a:ext cx="13227185" cy="1433164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L1 Norm Dimension Size Loss</a:t>
            </a:r>
          </a:p>
        </p:txBody>
      </p:sp>
      <p:pic>
        <p:nvPicPr>
          <p:cNvPr id="291" name="1_eFKcjzCUKyRJrRzDkOe1Mg.png" descr="1_eFKcjzCUKyRJrRzDkOe1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5889" y="2639258"/>
            <a:ext cx="8417306" cy="252204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Line"/>
          <p:cNvSpPr/>
          <p:nvPr/>
        </p:nvSpPr>
        <p:spPr>
          <a:xfrm flipV="1">
            <a:off x="13148845" y="4776476"/>
            <a:ext cx="1" cy="1215577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>
            <a:off x="11943890" y="5964124"/>
            <a:ext cx="125752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14679915" y="4776476"/>
            <a:ext cx="1" cy="1215577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>
            <a:off x="14645017" y="5964124"/>
            <a:ext cx="1257530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Predicted Dimensions"/>
          <p:cNvSpPr txBox="1"/>
          <p:nvPr/>
        </p:nvSpPr>
        <p:spPr>
          <a:xfrm>
            <a:off x="7815664" y="5290034"/>
            <a:ext cx="3977374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Predicted Dimensions</a:t>
            </a:r>
          </a:p>
        </p:txBody>
      </p:sp>
      <p:sp>
        <p:nvSpPr>
          <p:cNvPr id="297" name="Ground Truth Dimensions"/>
          <p:cNvSpPr txBox="1"/>
          <p:nvPr/>
        </p:nvSpPr>
        <p:spPr>
          <a:xfrm>
            <a:off x="16158410" y="5247543"/>
            <a:ext cx="3977373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Ground Truth Dimensions</a:t>
            </a:r>
          </a:p>
        </p:txBody>
      </p:sp>
      <p:sp>
        <p:nvSpPr>
          <p:cNvPr id="298" name="Intuition: We simply find the mean difference between predicted and ground truth dimensions for regression of width and height of bounding box"/>
          <p:cNvSpPr txBox="1"/>
          <p:nvPr/>
        </p:nvSpPr>
        <p:spPr>
          <a:xfrm>
            <a:off x="5374839" y="8289757"/>
            <a:ext cx="14851182" cy="236730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2413955">
              <a:lnSpc>
                <a:spcPct val="90000"/>
              </a:lnSpc>
              <a:spcBef>
                <a:spcPts val="4400"/>
              </a:spcBef>
              <a:defRPr sz="5841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Intuition: We simply find the mean difference between predicted and ground truth dimensions for regression of width and height of bounding box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1"/>
      <p:bldP build="whole" bldLvl="1" animBg="1" rev="0" advAuto="0" spid="297" grpId="2"/>
      <p:bldP build="whole" bldLvl="1" animBg="1" rev="0" advAuto="0" spid="2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Detection Task"/>
          <p:cNvSpPr txBox="1"/>
          <p:nvPr>
            <p:ph type="title"/>
          </p:nvPr>
        </p:nvSpPr>
        <p:spPr>
          <a:xfrm>
            <a:off x="1111712" y="1008409"/>
            <a:ext cx="9731945" cy="1269723"/>
          </a:xfrm>
          <a:prstGeom prst="rect">
            <a:avLst/>
          </a:prstGeom>
        </p:spPr>
        <p:txBody>
          <a:bodyPr/>
          <a:lstStyle>
            <a:lvl1pPr>
              <a:defRPr spc="-138" sz="69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Object Detection Task</a:t>
            </a:r>
          </a:p>
        </p:txBody>
      </p:sp>
      <p:sp>
        <p:nvSpPr>
          <p:cNvPr id="157" name="Object detection is a computer vision technique that allows us to identify and locate objects in an image or video. Some common use cases are:-"/>
          <p:cNvSpPr txBox="1"/>
          <p:nvPr>
            <p:ph type="body" idx="21"/>
          </p:nvPr>
        </p:nvSpPr>
        <p:spPr>
          <a:xfrm>
            <a:off x="1372377" y="3072676"/>
            <a:ext cx="20234512" cy="2295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just" defTabSz="457200">
              <a:defRPr b="0"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Object detection is a computer vision technique that allows us to identify and locate objects in an image or video. Some common use cases are:-</a:t>
            </a:r>
          </a:p>
        </p:txBody>
      </p:sp>
      <p:sp>
        <p:nvSpPr>
          <p:cNvPr id="158" name="Retail: Customer Behavior Tracking…"/>
          <p:cNvSpPr txBox="1"/>
          <p:nvPr/>
        </p:nvSpPr>
        <p:spPr>
          <a:xfrm>
            <a:off x="4850236" y="5597585"/>
            <a:ext cx="16816707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018645" indent="-1018645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Retail: Customer Behavior Tracking</a:t>
            </a:r>
          </a:p>
          <a:p>
            <a:pPr marL="1018645" indent="-1018645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Agriculture: Detection of Wheat Rust</a:t>
            </a:r>
          </a:p>
          <a:p>
            <a:pPr marL="1018645" indent="-1018645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Public Health: Image Segmentation of Scans</a:t>
            </a:r>
          </a:p>
          <a:p>
            <a:pPr marL="1018645" indent="-1018645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Automotive Industry: Object Recognition and Classification in Traffic</a:t>
            </a:r>
          </a:p>
          <a:p>
            <a:pPr marL="1018645" indent="-1018645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Fitness: Human Pose Estimation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1_nItl9pIOMckSqyK4zHsTdg.png" descr="1_nItl9pIOMckSqyK4zHsTd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95" y="8242081"/>
            <a:ext cx="12055219" cy="3304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1_PVPwDHMlCNTmxc61OB4hcA.png" descr="1_PVPwDHMlCNTmxc61OB4hc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8298" y="8069846"/>
            <a:ext cx="8816728" cy="2114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1_eFKcjzCUKyRJrRzDkOe1Mg.png" descr="1_eFKcjzCUKyRJrRzDkOe1M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66362" y="10124447"/>
            <a:ext cx="7078504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Loss total.png" descr="Loss tota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02467" y="4465342"/>
            <a:ext cx="10779066" cy="1441213"/>
          </a:xfrm>
          <a:prstGeom prst="rect">
            <a:avLst/>
          </a:prstGeom>
          <a:ln w="88900">
            <a:solidFill>
              <a:srgbClr val="000000"/>
            </a:solidFill>
            <a:miter lim="400000"/>
          </a:ln>
        </p:spPr>
      </p:pic>
      <p:sp>
        <p:nvSpPr>
          <p:cNvPr id="304" name="Total Loss"/>
          <p:cNvSpPr txBox="1"/>
          <p:nvPr>
            <p:ph type="title"/>
          </p:nvPr>
        </p:nvSpPr>
        <p:spPr>
          <a:xfrm>
            <a:off x="1206500" y="868889"/>
            <a:ext cx="12055218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Total Loss</a:t>
            </a:r>
          </a:p>
        </p:txBody>
      </p:sp>
      <p:sp>
        <p:nvSpPr>
          <p:cNvPr id="305" name="Putting it all together"/>
          <p:cNvSpPr txBox="1"/>
          <p:nvPr/>
        </p:nvSpPr>
        <p:spPr>
          <a:xfrm>
            <a:off x="2867981" y="2546764"/>
            <a:ext cx="6612646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900" u="sng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lvl1pPr>
          </a:lstStyle>
          <a:p>
            <a:pPr/>
            <a:r>
              <a:t>Putting it all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Drawing  Bounding Box"/>
          <p:cNvSpPr txBox="1"/>
          <p:nvPr>
            <p:ph type="title"/>
          </p:nvPr>
        </p:nvSpPr>
        <p:spPr>
          <a:xfrm>
            <a:off x="1111712" y="1008409"/>
            <a:ext cx="8559421" cy="1131342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Drawing  Bounding Box</a:t>
            </a:r>
          </a:p>
        </p:txBody>
      </p:sp>
      <p:graphicFrame>
        <p:nvGraphicFramePr>
          <p:cNvPr id="308" name="Table"/>
          <p:cNvGraphicFramePr/>
          <p:nvPr/>
        </p:nvGraphicFramePr>
        <p:xfrm>
          <a:off x="5146274" y="3372729"/>
          <a:ext cx="14104152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949764"/>
                <a:gridCol w="10141687"/>
              </a:tblGrid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Coordinates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5000">
                          <a:latin typeface="蘋果儷中黑"/>
                          <a:ea typeface="蘋果儷中黑"/>
                          <a:cs typeface="蘋果儷中黑"/>
                          <a:sym typeface="蘋果儷中黑"/>
                        </a:rPr>
                        <a:t>(X,Y)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Size Value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latin typeface="蘋果儷中黑"/>
                          <a:ea typeface="蘋果儷中黑"/>
                          <a:cs typeface="蘋果儷中黑"/>
                          <a:sym typeface="蘋果儷中黑"/>
                        </a:rPr>
                        <a:t>(W,H)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Offset Value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latin typeface="蘋果儷中黑"/>
                          <a:ea typeface="蘋果儷中黑"/>
                          <a:cs typeface="蘋果儷中黑"/>
                          <a:sym typeface="蘋果儷中黑"/>
                        </a:rPr>
                        <a:t>(∂X,∂Y)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000">
                          <a:latin typeface="蘋果儷中黑"/>
                          <a:ea typeface="蘋果儷中黑"/>
                          <a:cs typeface="蘋果儷中黑"/>
                          <a:sym typeface="蘋果儷中黑"/>
                        </a:defRPr>
                      </a:pPr>
                      <a:r>
                        <a:t>(X + ∂X - (W/2), Y + ∂Y -</a:t>
                      </a:r>
                      <a:r>
                        <a:rPr sz="5100"/>
                        <a:t> (H/2)</a:t>
                      </a:r>
                      <a:r>
                        <a:t>)</a:t>
                      </a:r>
                    </a:p>
                    <a:p>
                      <a:pPr defTabSz="914400">
                        <a:defRPr sz="5000">
                          <a:latin typeface="蘋果儷中黑"/>
                          <a:ea typeface="蘋果儷中黑"/>
                          <a:cs typeface="蘋果儷中黑"/>
                          <a:sym typeface="蘋果儷中黑"/>
                        </a:defRPr>
                      </a:pPr>
                      <a:r>
                        <a:t>(X + ∂X + (W/2), Y + ∂Y </a:t>
                      </a:r>
                      <a:r>
                        <a:rPr sz="5100"/>
                        <a:t>+ (H/2)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1_MKwMp_hUOOapM-uJwswVyQ.png" descr="1_MKwMp_hUOOapM-uJwswVyQ.png"/>
          <p:cNvPicPr>
            <a:picLocks noChangeAspect="1"/>
          </p:cNvPicPr>
          <p:nvPr/>
        </p:nvPicPr>
        <p:blipFill>
          <a:blip r:embed="rId2">
            <a:extLst/>
          </a:blip>
          <a:srcRect l="0" t="0" r="51053" b="0"/>
          <a:stretch>
            <a:fillRect/>
          </a:stretch>
        </p:blipFill>
        <p:spPr>
          <a:xfrm>
            <a:off x="14917577" y="-399852"/>
            <a:ext cx="9492493" cy="1451553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1.Run the image through a feature Extractor…"/>
          <p:cNvSpPr txBox="1"/>
          <p:nvPr/>
        </p:nvSpPr>
        <p:spPr>
          <a:xfrm>
            <a:off x="1487313" y="4072323"/>
            <a:ext cx="12514968" cy="661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2121354">
              <a:lnSpc>
                <a:spcPct val="90000"/>
              </a:lnSpc>
              <a:spcBef>
                <a:spcPts val="3900"/>
              </a:spcBef>
              <a:defRPr sz="435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1.Run the image through a feature Extractor</a:t>
            </a:r>
          </a:p>
          <a:p>
            <a:pPr algn="l" defTabSz="2121354">
              <a:lnSpc>
                <a:spcPct val="90000"/>
              </a:lnSpc>
              <a:spcBef>
                <a:spcPts val="3900"/>
              </a:spcBef>
              <a:defRPr sz="435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2.Downsample Image</a:t>
            </a:r>
          </a:p>
          <a:p>
            <a:pPr algn="l" defTabSz="2121354">
              <a:lnSpc>
                <a:spcPct val="90000"/>
              </a:lnSpc>
              <a:spcBef>
                <a:spcPts val="3900"/>
              </a:spcBef>
              <a:defRPr sz="435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3.Compute Heatmap Head, Dimension Head, Offset Head</a:t>
            </a:r>
          </a:p>
          <a:p>
            <a:pPr algn="l" defTabSz="2121354">
              <a:lnSpc>
                <a:spcPct val="90000"/>
              </a:lnSpc>
              <a:spcBef>
                <a:spcPts val="3900"/>
              </a:spcBef>
              <a:defRPr sz="435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4.Compute loss for each head</a:t>
            </a:r>
          </a:p>
          <a:p>
            <a:pPr algn="l" defTabSz="2121354">
              <a:lnSpc>
                <a:spcPct val="90000"/>
              </a:lnSpc>
              <a:spcBef>
                <a:spcPts val="3900"/>
              </a:spcBef>
              <a:defRPr sz="435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5.Backpropogate the loss</a:t>
            </a:r>
          </a:p>
          <a:p>
            <a:pPr algn="l" defTabSz="2121354">
              <a:lnSpc>
                <a:spcPct val="90000"/>
              </a:lnSpc>
              <a:spcBef>
                <a:spcPts val="3900"/>
              </a:spcBef>
              <a:defRPr sz="4350">
                <a:solidFill>
                  <a:srgbClr val="000000"/>
                </a:solidFill>
                <a:latin typeface="蘋果儷細宋"/>
                <a:ea typeface="蘋果儷細宋"/>
                <a:cs typeface="蘋果儷細宋"/>
                <a:sym typeface="蘋果儷細宋"/>
              </a:defRPr>
            </a:pPr>
          </a:p>
        </p:txBody>
      </p:sp>
      <p:sp>
        <p:nvSpPr>
          <p:cNvPr id="312" name="Summing it all up"/>
          <p:cNvSpPr txBox="1"/>
          <p:nvPr>
            <p:ph type="title"/>
          </p:nvPr>
        </p:nvSpPr>
        <p:spPr>
          <a:xfrm>
            <a:off x="1131204" y="819947"/>
            <a:ext cx="13227186" cy="1201795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Summing it all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Questions?"/>
          <p:cNvSpPr txBox="1"/>
          <p:nvPr>
            <p:ph type="title"/>
          </p:nvPr>
        </p:nvSpPr>
        <p:spPr>
          <a:xfrm>
            <a:off x="9983435" y="6257102"/>
            <a:ext cx="4417131" cy="1201796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Detection Algorithms"/>
          <p:cNvSpPr txBox="1"/>
          <p:nvPr>
            <p:ph type="title"/>
          </p:nvPr>
        </p:nvSpPr>
        <p:spPr>
          <a:xfrm>
            <a:off x="1230196" y="1274389"/>
            <a:ext cx="10924083" cy="1161950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Object Detection Algorithms</a:t>
            </a:r>
          </a:p>
        </p:txBody>
      </p:sp>
      <p:sp>
        <p:nvSpPr>
          <p:cNvPr id="161" name="Region Classification: Models that use this approach, identify object location from a set of possible regions, they then crop them and classify them. Eg: RCNN, Faster RCNN.…"/>
          <p:cNvSpPr txBox="1"/>
          <p:nvPr/>
        </p:nvSpPr>
        <p:spPr>
          <a:xfrm>
            <a:off x="2861304" y="4081387"/>
            <a:ext cx="18661392" cy="5553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018645" indent="-1018645" algn="just" defTabSz="457200">
              <a:buSzPct val="100000"/>
              <a:buAutoNum type="arabicPeriod" startAt="1"/>
              <a:defRPr sz="55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Region Classification: Models that use this approach, identify object location from a set of possible regions, they then crop them and classify them. Eg: RCNN, Faster RCNN.</a:t>
            </a:r>
          </a:p>
          <a:p>
            <a:pPr marL="1018645" indent="-1018645" algn="just" defTabSz="457200">
              <a:buSzPct val="100000"/>
              <a:buAutoNum type="arabicPeriod" startAt="1"/>
              <a:defRPr sz="55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Anchor Boxes: Predefined Anchor Boxes are passed over an image to locate objects. Eg: YOLO</a:t>
            </a:r>
          </a:p>
          <a:p>
            <a:pPr marL="1018645" indent="-1018645" algn="just" defTabSz="457200">
              <a:buSzPct val="100000"/>
              <a:buAutoNum type="arabicPeriod" startAt="1"/>
              <a:defRPr sz="55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Keypoint Estimation: Identify key points in image and use that to locate objects. Eg: CornerNet, CentreNet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entreNet"/>
          <p:cNvSpPr txBox="1"/>
          <p:nvPr/>
        </p:nvSpPr>
        <p:spPr>
          <a:xfrm>
            <a:off x="8693150" y="5685982"/>
            <a:ext cx="6997701" cy="175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100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CentreNet</a:t>
            </a:r>
          </a:p>
        </p:txBody>
      </p:sp>
      <p:sp>
        <p:nvSpPr>
          <p:cNvPr id="164" name="Object as Points."/>
          <p:cNvSpPr txBox="1"/>
          <p:nvPr/>
        </p:nvSpPr>
        <p:spPr>
          <a:xfrm>
            <a:off x="9833076" y="7085078"/>
            <a:ext cx="5793106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Object as Points.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Idea behind CentreNet"/>
          <p:cNvSpPr txBox="1"/>
          <p:nvPr>
            <p:ph type="title"/>
          </p:nvPr>
        </p:nvSpPr>
        <p:spPr>
          <a:xfrm>
            <a:off x="1111712" y="1008409"/>
            <a:ext cx="9972375" cy="1131342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The Idea behind CentreNet</a:t>
            </a:r>
          </a:p>
        </p:txBody>
      </p:sp>
      <p:pic>
        <p:nvPicPr>
          <p:cNvPr id="167" name="elephant.jpeg" descr="elephan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29806" y="2163668"/>
            <a:ext cx="7201148" cy="405321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ine"/>
          <p:cNvSpPr/>
          <p:nvPr/>
        </p:nvSpPr>
        <p:spPr>
          <a:xfrm>
            <a:off x="19949986" y="6619937"/>
            <a:ext cx="1" cy="165877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69" name="elephant.jpeg" descr="elephan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29806" y="8681764"/>
            <a:ext cx="7201148" cy="405321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entreNet"/>
          <p:cNvSpPr txBox="1"/>
          <p:nvPr/>
        </p:nvSpPr>
        <p:spPr>
          <a:xfrm>
            <a:off x="17093277" y="6904298"/>
            <a:ext cx="2495303" cy="75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CentreNet</a:t>
            </a:r>
          </a:p>
        </p:txBody>
      </p:sp>
      <p:sp>
        <p:nvSpPr>
          <p:cNvPr id="171" name="Line"/>
          <p:cNvSpPr/>
          <p:nvPr/>
        </p:nvSpPr>
        <p:spPr>
          <a:xfrm>
            <a:off x="16409598" y="9533811"/>
            <a:ext cx="3862660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 flipV="1">
            <a:off x="20265380" y="9543438"/>
            <a:ext cx="1" cy="2647316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 flipV="1">
            <a:off x="16409615" y="9518038"/>
            <a:ext cx="1" cy="2647316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16409598" y="12187075"/>
            <a:ext cx="3862660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Circle"/>
          <p:cNvSpPr/>
          <p:nvPr/>
        </p:nvSpPr>
        <p:spPr>
          <a:xfrm>
            <a:off x="18262742" y="10788911"/>
            <a:ext cx="156371" cy="156372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CentreNet aims at finding the centre of objects along with their heights and widths, which can then be used to generate a bounding box around the object. This is done by building a model that takes an input image and outputs heatmaps. There are heatmaps "/>
          <p:cNvSpPr txBox="1"/>
          <p:nvPr/>
        </p:nvSpPr>
        <p:spPr>
          <a:xfrm>
            <a:off x="1814079" y="2884157"/>
            <a:ext cx="12266636" cy="420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just" defTabSz="457200"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CentreNet aims at finding the centre of objects along with their heights and widths, which can then be used to generate a bounding box around the object. This is done by building a model that takes an input image and outputs heatmaps. There are heatmaps to indicate</a:t>
            </a:r>
          </a:p>
        </p:txBody>
      </p:sp>
      <p:sp>
        <p:nvSpPr>
          <p:cNvPr id="177" name="Centre of objects…"/>
          <p:cNvSpPr txBox="1"/>
          <p:nvPr/>
        </p:nvSpPr>
        <p:spPr>
          <a:xfrm>
            <a:off x="2741720" y="6998751"/>
            <a:ext cx="12357840" cy="3427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Centre of objects</a:t>
            </a:r>
          </a:p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Height of objects</a:t>
            </a:r>
          </a:p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Width of objects</a:t>
            </a:r>
          </a:p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Height Offset</a:t>
            </a:r>
          </a:p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Width Offset</a:t>
            </a:r>
          </a:p>
        </p:txBody>
      </p:sp>
      <p:sp>
        <p:nvSpPr>
          <p:cNvPr id="178" name="Total Number of Heatmaps: C + 4"/>
          <p:cNvSpPr txBox="1"/>
          <p:nvPr/>
        </p:nvSpPr>
        <p:spPr>
          <a:xfrm>
            <a:off x="3966899" y="11818775"/>
            <a:ext cx="796099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Total Number of Heatmaps: C + 4</a:t>
            </a:r>
          </a:p>
        </p:txBody>
      </p:sp>
      <p:sp>
        <p:nvSpPr>
          <p:cNvPr id="179" name="C : Number of object types"/>
          <p:cNvSpPr txBox="1"/>
          <p:nvPr/>
        </p:nvSpPr>
        <p:spPr>
          <a:xfrm>
            <a:off x="4519689" y="11014918"/>
            <a:ext cx="633984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C : Number of object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‘R’"/>
          <p:cNvSpPr txBox="1"/>
          <p:nvPr/>
        </p:nvSpPr>
        <p:spPr>
          <a:xfrm>
            <a:off x="12134724" y="6726667"/>
            <a:ext cx="166941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457200"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‘R’</a:t>
            </a:r>
          </a:p>
        </p:txBody>
      </p:sp>
      <p:sp>
        <p:nvSpPr>
          <p:cNvPr id="182" name="Preparing Input Data"/>
          <p:cNvSpPr txBox="1"/>
          <p:nvPr>
            <p:ph type="title"/>
          </p:nvPr>
        </p:nvSpPr>
        <p:spPr>
          <a:xfrm>
            <a:off x="1111712" y="1008409"/>
            <a:ext cx="7667447" cy="1131342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Preparing Input Data</a:t>
            </a:r>
          </a:p>
        </p:txBody>
      </p:sp>
      <p:sp>
        <p:nvSpPr>
          <p:cNvPr id="183" name="The input data for centreNet requires images and data regarding the centre, height and width of various objects in the image (often stored in a csv file). Steps the prepare the data for the model is as follows:"/>
          <p:cNvSpPr txBox="1"/>
          <p:nvPr/>
        </p:nvSpPr>
        <p:spPr>
          <a:xfrm>
            <a:off x="1814079" y="2884157"/>
            <a:ext cx="12266636" cy="420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just" defTabSz="457200"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The input data for centreNet requires images and data regarding the centre, height and width of various objects in the image (often stored in a csv file). Steps the prepare the data for the model is as follows:</a:t>
            </a:r>
          </a:p>
        </p:txBody>
      </p:sp>
      <p:sp>
        <p:nvSpPr>
          <p:cNvPr id="184" name="Downscale the image by some constant…"/>
          <p:cNvSpPr txBox="1"/>
          <p:nvPr/>
        </p:nvSpPr>
        <p:spPr>
          <a:xfrm>
            <a:off x="2344705" y="6704226"/>
            <a:ext cx="11205385" cy="565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Downscale the image by some constant</a:t>
            </a:r>
          </a:p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Prepare separate heatmaps for each class, with the centre of objects highlighted in their respective heatmap.</a:t>
            </a:r>
          </a:p>
          <a:p>
            <a:pPr marL="926041" indent="-926041" algn="just" defTabSz="457200">
              <a:buSzPct val="100000"/>
              <a:buAutoNum type="arabicPeriod" startAt="1"/>
              <a:defRPr sz="5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Create 4 more heatmaps, for the sizes and offsets. At the coordinates of the centre of objects store the value of size and offset.</a:t>
            </a:r>
          </a:p>
        </p:txBody>
      </p:sp>
      <p:pic>
        <p:nvPicPr>
          <p:cNvPr id="185" name="elephant.jpeg" descr="elephan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74354" y="3329439"/>
            <a:ext cx="7201149" cy="405321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6" name="Table"/>
          <p:cNvGraphicFramePr/>
          <p:nvPr/>
        </p:nvGraphicFramePr>
        <p:xfrm>
          <a:off x="15674354" y="8167538"/>
          <a:ext cx="7213849" cy="26894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40229"/>
                <a:gridCol w="1440229"/>
                <a:gridCol w="1440229"/>
                <a:gridCol w="1440229"/>
                <a:gridCol w="1440229"/>
              </a:tblGrid>
              <a:tr h="133836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Height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Width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38365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350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Elephant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"/>
          <p:cNvSpPr/>
          <p:nvPr/>
        </p:nvSpPr>
        <p:spPr>
          <a:xfrm>
            <a:off x="12762417" y="9136598"/>
            <a:ext cx="5923881" cy="3356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Preparing Input Data"/>
          <p:cNvSpPr txBox="1"/>
          <p:nvPr>
            <p:ph type="title"/>
          </p:nvPr>
        </p:nvSpPr>
        <p:spPr>
          <a:xfrm>
            <a:off x="1111712" y="1008409"/>
            <a:ext cx="7667447" cy="1131342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Preparing Input Data</a:t>
            </a:r>
          </a:p>
        </p:txBody>
      </p:sp>
      <p:pic>
        <p:nvPicPr>
          <p:cNvPr id="190" name="elephant.jpeg" descr="elephan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131" y="2792781"/>
            <a:ext cx="7201148" cy="4053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elephant.jpeg" descr="elephan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3353" y="9136598"/>
            <a:ext cx="5962721" cy="335616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ine"/>
          <p:cNvSpPr/>
          <p:nvPr/>
        </p:nvSpPr>
        <p:spPr>
          <a:xfrm>
            <a:off x="6404713" y="7254617"/>
            <a:ext cx="1" cy="147336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Downscale by R"/>
          <p:cNvSpPr txBox="1"/>
          <p:nvPr/>
        </p:nvSpPr>
        <p:spPr>
          <a:xfrm>
            <a:off x="6592069" y="7737298"/>
            <a:ext cx="244541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Downscale by R</a:t>
            </a:r>
          </a:p>
        </p:txBody>
      </p:sp>
      <p:sp>
        <p:nvSpPr>
          <p:cNvPr id="194" name="Circle"/>
          <p:cNvSpPr/>
          <p:nvPr/>
        </p:nvSpPr>
        <p:spPr>
          <a:xfrm>
            <a:off x="14603513" y="10977378"/>
            <a:ext cx="156371" cy="156371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0217279" y="10814678"/>
            <a:ext cx="171393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Create Heatmap"/>
          <p:cNvSpPr txBox="1"/>
          <p:nvPr/>
        </p:nvSpPr>
        <p:spPr>
          <a:xfrm>
            <a:off x="9844022" y="10068100"/>
            <a:ext cx="2460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Create Heatmap</a:t>
            </a:r>
          </a:p>
        </p:txBody>
      </p:sp>
      <p:sp>
        <p:nvSpPr>
          <p:cNvPr id="197" name="Rectangle"/>
          <p:cNvSpPr/>
          <p:nvPr/>
        </p:nvSpPr>
        <p:spPr>
          <a:xfrm>
            <a:off x="12762417" y="3141309"/>
            <a:ext cx="5923881" cy="3356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Circle"/>
          <p:cNvSpPr/>
          <p:nvPr/>
        </p:nvSpPr>
        <p:spPr>
          <a:xfrm>
            <a:off x="14527871" y="4898491"/>
            <a:ext cx="307654" cy="307654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" name="Line"/>
          <p:cNvSpPr/>
          <p:nvPr/>
        </p:nvSpPr>
        <p:spPr>
          <a:xfrm flipV="1">
            <a:off x="15724357" y="7080353"/>
            <a:ext cx="1" cy="147336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Splat all key points with Gaussian Kernel"/>
          <p:cNvSpPr txBox="1"/>
          <p:nvPr/>
        </p:nvSpPr>
        <p:spPr>
          <a:xfrm>
            <a:off x="11581838" y="7359833"/>
            <a:ext cx="37662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Splat all key points with Gaussian Kernel</a:t>
            </a:r>
          </a:p>
        </p:txBody>
      </p:sp>
      <p:pic>
        <p:nvPicPr>
          <p:cNvPr id="201" name="Screen Shot 2021-07-25 at 7.36.46 AM.png" descr="Screen Shot 2021-07-25 at 7.36.46 A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1574"/>
          <a:stretch>
            <a:fillRect/>
          </a:stretch>
        </p:blipFill>
        <p:spPr>
          <a:xfrm>
            <a:off x="16100648" y="7461632"/>
            <a:ext cx="5816297" cy="71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reparing Input Data"/>
          <p:cNvSpPr txBox="1"/>
          <p:nvPr>
            <p:ph type="title"/>
          </p:nvPr>
        </p:nvSpPr>
        <p:spPr>
          <a:xfrm>
            <a:off x="1111712" y="1008409"/>
            <a:ext cx="7667447" cy="1131342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Preparing Input Data</a:t>
            </a:r>
          </a:p>
        </p:txBody>
      </p:sp>
      <p:sp>
        <p:nvSpPr>
          <p:cNvPr id="204" name="Rectangle"/>
          <p:cNvSpPr/>
          <p:nvPr/>
        </p:nvSpPr>
        <p:spPr>
          <a:xfrm>
            <a:off x="12634363" y="3064480"/>
            <a:ext cx="5923881" cy="3356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Circle"/>
          <p:cNvSpPr/>
          <p:nvPr/>
        </p:nvSpPr>
        <p:spPr>
          <a:xfrm>
            <a:off x="14475459" y="4905260"/>
            <a:ext cx="156371" cy="156371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1915341" y="3064480"/>
            <a:ext cx="5923881" cy="3356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3756436" y="4905260"/>
            <a:ext cx="156372" cy="156371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Rectangle"/>
          <p:cNvSpPr/>
          <p:nvPr/>
        </p:nvSpPr>
        <p:spPr>
          <a:xfrm>
            <a:off x="1915341" y="8212423"/>
            <a:ext cx="5923881" cy="3356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Circle"/>
          <p:cNvSpPr/>
          <p:nvPr/>
        </p:nvSpPr>
        <p:spPr>
          <a:xfrm>
            <a:off x="3756436" y="10053204"/>
            <a:ext cx="156372" cy="156371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0" name="Rectangle"/>
          <p:cNvSpPr/>
          <p:nvPr/>
        </p:nvSpPr>
        <p:spPr>
          <a:xfrm>
            <a:off x="12634363" y="8212423"/>
            <a:ext cx="5923881" cy="3356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Circle"/>
          <p:cNvSpPr/>
          <p:nvPr/>
        </p:nvSpPr>
        <p:spPr>
          <a:xfrm>
            <a:off x="14475459" y="10053204"/>
            <a:ext cx="156371" cy="156371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4251261" y="5022794"/>
            <a:ext cx="4289093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4251261" y="10131388"/>
            <a:ext cx="4289094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14955102" y="4983445"/>
            <a:ext cx="4289094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>
            <a:off x="14955102" y="10131388"/>
            <a:ext cx="4289094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Height Size Heatmap (R=4)"/>
          <p:cNvSpPr txBox="1"/>
          <p:nvPr/>
        </p:nvSpPr>
        <p:spPr>
          <a:xfrm>
            <a:off x="2363951" y="6642248"/>
            <a:ext cx="502666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Height Size Heatmap (R=4)</a:t>
            </a:r>
          </a:p>
        </p:txBody>
      </p:sp>
      <p:sp>
        <p:nvSpPr>
          <p:cNvPr id="217" name="Width Size Heatmap (R=4)"/>
          <p:cNvSpPr txBox="1"/>
          <p:nvPr/>
        </p:nvSpPr>
        <p:spPr>
          <a:xfrm>
            <a:off x="13122851" y="6642248"/>
            <a:ext cx="494690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Width Size Heatmap (R=4)</a:t>
            </a:r>
          </a:p>
        </p:txBody>
      </p:sp>
      <p:sp>
        <p:nvSpPr>
          <p:cNvPr id="218" name="Height Offset Heatmap (R=4)"/>
          <p:cNvSpPr txBox="1"/>
          <p:nvPr/>
        </p:nvSpPr>
        <p:spPr>
          <a:xfrm>
            <a:off x="2197581" y="11775010"/>
            <a:ext cx="53594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Height Offset Heatmap (R=4)</a:t>
            </a:r>
          </a:p>
        </p:txBody>
      </p:sp>
      <p:sp>
        <p:nvSpPr>
          <p:cNvPr id="219" name="Width Offset Heatmap (R=4)"/>
          <p:cNvSpPr txBox="1"/>
          <p:nvPr/>
        </p:nvSpPr>
        <p:spPr>
          <a:xfrm>
            <a:off x="12956481" y="11775010"/>
            <a:ext cx="52796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Width Offset Heatmap (R=4)</a:t>
            </a:r>
          </a:p>
        </p:txBody>
      </p:sp>
      <p:sp>
        <p:nvSpPr>
          <p:cNvPr id="220" name="200/4 = 50"/>
          <p:cNvSpPr txBox="1"/>
          <p:nvPr/>
        </p:nvSpPr>
        <p:spPr>
          <a:xfrm>
            <a:off x="8878809" y="4678645"/>
            <a:ext cx="232765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200/4 = 50</a:t>
            </a:r>
          </a:p>
        </p:txBody>
      </p:sp>
      <p:sp>
        <p:nvSpPr>
          <p:cNvPr id="221" name="200 - 4*50 = 0"/>
          <p:cNvSpPr txBox="1"/>
          <p:nvPr/>
        </p:nvSpPr>
        <p:spPr>
          <a:xfrm>
            <a:off x="8742510" y="9826588"/>
            <a:ext cx="298856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200 - 4*50 = 0</a:t>
            </a:r>
          </a:p>
        </p:txBody>
      </p:sp>
      <p:sp>
        <p:nvSpPr>
          <p:cNvPr id="222" name="350/4 = 87.5 -&gt; 87"/>
          <p:cNvSpPr txBox="1"/>
          <p:nvPr/>
        </p:nvSpPr>
        <p:spPr>
          <a:xfrm>
            <a:off x="19567469" y="4678645"/>
            <a:ext cx="386537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350/4 = 87.5 -&gt; 87</a:t>
            </a:r>
          </a:p>
        </p:txBody>
      </p:sp>
      <p:sp>
        <p:nvSpPr>
          <p:cNvPr id="223" name="350 - 4*87 = 2"/>
          <p:cNvSpPr txBox="1"/>
          <p:nvPr/>
        </p:nvSpPr>
        <p:spPr>
          <a:xfrm>
            <a:off x="19567469" y="9826588"/>
            <a:ext cx="298856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350 - 4*87 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odel"/>
          <p:cNvSpPr txBox="1"/>
          <p:nvPr>
            <p:ph type="title"/>
          </p:nvPr>
        </p:nvSpPr>
        <p:spPr>
          <a:xfrm>
            <a:off x="1111712" y="1008409"/>
            <a:ext cx="2611475" cy="1131342"/>
          </a:xfrm>
          <a:prstGeom prst="rect">
            <a:avLst/>
          </a:prstGeom>
        </p:spPr>
        <p:txBody>
          <a:bodyPr/>
          <a:lstStyle>
            <a:lvl1pPr>
              <a:defRPr spc="-119" sz="6000">
                <a:latin typeface="Lao MN"/>
                <a:ea typeface="Lao MN"/>
                <a:cs typeface="Lao MN"/>
                <a:sym typeface="Lao MN"/>
              </a:defRPr>
            </a:lvl1pPr>
          </a:lstStyle>
          <a:p>
            <a:pPr/>
            <a:r>
              <a:t>Model</a:t>
            </a:r>
          </a:p>
        </p:txBody>
      </p:sp>
      <p:pic>
        <p:nvPicPr>
          <p:cNvPr id="226" name="1_60ROU3IyeI3U8ryAUXs-2A.png" descr="1_60ROU3IyeI3U8ryAUXs-2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983" y="3712417"/>
            <a:ext cx="22432034" cy="629116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ource: https://towardsdatascience.com/new-approaches-to-object-detection-f5cbc925e00e"/>
          <p:cNvSpPr txBox="1"/>
          <p:nvPr/>
        </p:nvSpPr>
        <p:spPr>
          <a:xfrm>
            <a:off x="5761177" y="10972346"/>
            <a:ext cx="128616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</a:t>
            </a:r>
            <a:r>
              <a:rPr u="sng">
                <a:hlinkClick r:id="rId3" invalidUrl="" action="" tgtFrame="" tooltip="" history="1" highlightClick="0" endSnd="0"/>
              </a:rPr>
              <a:t>https://towardsdatascience.com/new-approaches-to-object-detection-f5cbc925e00e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5">
                <a:hueOff val="-82419"/>
                <a:satOff val="-9513"/>
                <a:lumOff val="-16343"/>
              </a:schemeClr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5">
                <a:hueOff val="-82419"/>
                <a:satOff val="-9513"/>
                <a:lumOff val="-16343"/>
              </a:schemeClr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