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1474791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0FE45A-7076-C060-3926-02C230FFCD7B}" name="Gartner, David (Cognizant)" initials="GD(" userId="S::930056@cognizant.com::31109c44-657a-4c1f-917c-0cd2083250d2" providerId="AD"/>
  <p188:author id="{99F93FB6-C18C-5FBA-5487-DBE9A471B604}" name="Jennifer Kelly" initials="JK" userId="c+VufwqJC72uMbGB6Qy3ESl4lWVfVYW4DP6fjOUmpX4=" providerId="None"/>
  <p188:author id="{AFF83BBF-8DC2-56B1-7D97-F4B62A6558D1}" name="Holsinger, Sophie (Contractor)" initials="H(" userId="qSv0elhcSqVZ6Und2jvxKda9UaW6eolhxm7dQQjF6aw=" providerId="None"/>
  <p188:author id="{0DF45BD4-5C8A-2E2D-FEE5-54A7402B3C0A}" name="Michelle Loeb" initials="ML" userId="y5thoKV0uDjaThbJPgxbMhWQvDJapLNicr5yuEWdci8=" providerId="None"/>
  <p188:author id="{561DB6D9-3341-C508-291F-4E7B425C4BEE}" name="La Cascia, Lynne (Cognizant)" initials="L(" userId="XzsV+nJzGmSCzj+6LOZ0MUrq7QBF9d0P2TCBTjMm7P4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kki Feuerstein" initials="RF" lastIdx="118" clrIdx="0">
    <p:extLst>
      <p:ext uri="{19B8F6BF-5375-455C-9EA6-DF929625EA0E}">
        <p15:presenceInfo xmlns:p15="http://schemas.microsoft.com/office/powerpoint/2012/main" userId="9696b6c1086d6638" providerId="Windows Live"/>
      </p:ext>
    </p:extLst>
  </p:cmAuthor>
  <p:cmAuthor id="2" name="Alex DiMaio" initials="AD" lastIdx="327" clrIdx="1">
    <p:extLst>
      <p:ext uri="{19B8F6BF-5375-455C-9EA6-DF929625EA0E}">
        <p15:presenceInfo xmlns:p15="http://schemas.microsoft.com/office/powerpoint/2012/main" userId="S::adimaio@tenetpartner.onmicrosoft.com::b1481f74-343d-4e6b-b114-ca2ded61f9f6" providerId="AD"/>
      </p:ext>
    </p:extLst>
  </p:cmAuthor>
  <p:cmAuthor id="3" name="Microsoft Office User" initials="MOU" lastIdx="4" clrIdx="2"/>
  <p:cmAuthor id="4" name="Gartner, David (Cognizant)" initials="GD(" lastIdx="61" clrIdx="3">
    <p:extLst>
      <p:ext uri="{19B8F6BF-5375-455C-9EA6-DF929625EA0E}">
        <p15:presenceInfo xmlns:p15="http://schemas.microsoft.com/office/powerpoint/2012/main" userId="S::930056@cognizant.com::31109c44-657a-4c1f-917c-0cd2083250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1E2D"/>
    <a:srgbClr val="2F78C4"/>
    <a:srgbClr val="111111"/>
    <a:srgbClr val="06C7CC"/>
    <a:srgbClr val="000048"/>
    <a:srgbClr val="91B9E5"/>
    <a:srgbClr val="89F9FC"/>
    <a:srgbClr val="2DB820"/>
    <a:srgbClr val="EAC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3447" autoAdjust="0"/>
  </p:normalViewPr>
  <p:slideViewPr>
    <p:cSldViewPr snapToGrid="0">
      <p:cViewPr varScale="1">
        <p:scale>
          <a:sx n="69" d="100"/>
          <a:sy n="69" d="100"/>
        </p:scale>
        <p:origin x="75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eeswaran, Karthikeyeni (Cognizant)" userId="58d9216b-4d31-4b2b-a6ec-62ccedbb7117" providerId="ADAL" clId="{E86BCBB2-B58D-492E-BA91-E5BAB374EB6E}"/>
    <pc:docChg chg="modSld">
      <pc:chgData name="Kaleeswaran, Karthikeyeni (Cognizant)" userId="58d9216b-4d31-4b2b-a6ec-62ccedbb7117" providerId="ADAL" clId="{E86BCBB2-B58D-492E-BA91-E5BAB374EB6E}" dt="2024-07-02T14:45:08.029" v="33" actId="20577"/>
      <pc:docMkLst>
        <pc:docMk/>
      </pc:docMkLst>
      <pc:sldChg chg="modSp mod">
        <pc:chgData name="Kaleeswaran, Karthikeyeni (Cognizant)" userId="58d9216b-4d31-4b2b-a6ec-62ccedbb7117" providerId="ADAL" clId="{E86BCBB2-B58D-492E-BA91-E5BAB374EB6E}" dt="2024-07-02T14:45:08.029" v="33" actId="20577"/>
        <pc:sldMkLst>
          <pc:docMk/>
          <pc:sldMk cId="2150527928" sldId="2147479192"/>
        </pc:sldMkLst>
        <pc:spChg chg="mod">
          <ac:chgData name="Kaleeswaran, Karthikeyeni (Cognizant)" userId="58d9216b-4d31-4b2b-a6ec-62ccedbb7117" providerId="ADAL" clId="{E86BCBB2-B58D-492E-BA91-E5BAB374EB6E}" dt="2024-07-02T14:44:25.614" v="11" actId="1036"/>
          <ac:spMkLst>
            <pc:docMk/>
            <pc:sldMk cId="2150527928" sldId="2147479192"/>
            <ac:spMk id="8" creationId="{75C3388D-367A-8642-744D-30A287A96A6C}"/>
          </ac:spMkLst>
        </pc:spChg>
        <pc:spChg chg="mod">
          <ac:chgData name="Kaleeswaran, Karthikeyeni (Cognizant)" userId="58d9216b-4d31-4b2b-a6ec-62ccedbb7117" providerId="ADAL" clId="{E86BCBB2-B58D-492E-BA91-E5BAB374EB6E}" dt="2024-07-02T14:44:52.510" v="31" actId="1036"/>
          <ac:spMkLst>
            <pc:docMk/>
            <pc:sldMk cId="2150527928" sldId="2147479192"/>
            <ac:spMk id="39" creationId="{86804CC0-8F9D-DAF3-7A2B-B98759B7CFAD}"/>
          </ac:spMkLst>
        </pc:spChg>
        <pc:spChg chg="mod">
          <ac:chgData name="Kaleeswaran, Karthikeyeni (Cognizant)" userId="58d9216b-4d31-4b2b-a6ec-62ccedbb7117" providerId="ADAL" clId="{E86BCBB2-B58D-492E-BA91-E5BAB374EB6E}" dt="2024-07-02T14:45:08.029" v="33" actId="20577"/>
          <ac:spMkLst>
            <pc:docMk/>
            <pc:sldMk cId="2150527928" sldId="2147479192"/>
            <ac:spMk id="46" creationId="{7AFBB745-2B4A-E64C-E282-4BF3B9A47BEF}"/>
          </ac:spMkLst>
        </pc:spChg>
        <pc:cxnChg chg="mod">
          <ac:chgData name="Kaleeswaran, Karthikeyeni (Cognizant)" userId="58d9216b-4d31-4b2b-a6ec-62ccedbb7117" providerId="ADAL" clId="{E86BCBB2-B58D-492E-BA91-E5BAB374EB6E}" dt="2024-07-02T14:44:36.154" v="19" actId="1036"/>
          <ac:cxnSpMkLst>
            <pc:docMk/>
            <pc:sldMk cId="2150527928" sldId="2147479192"/>
            <ac:cxnSpMk id="40" creationId="{BA3E1614-7370-E65D-0CF9-75B6103D0D1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658FED-51F9-9B45-B597-1E80080F05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449CD-7629-F94E-AB7C-5B049A15EC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7195-0CC2-A547-89CA-57E183807FC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1FED8-4762-F94C-A006-546565DF5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31462-D62C-8C42-B544-F3E0E7018A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F4819-B501-CC4D-93F0-10A4E74E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00608-096F-0448-BF1C-AC23D45B3CD2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A3903-E1C0-B641-BF09-7903E2A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5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5D98D9-078E-1B4D-9B08-C13EF3A05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" t="117"/>
          <a:stretch/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105094"/>
            <a:ext cx="4013200" cy="1828469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7EFB4-CCA6-4E89-9EF6-9F4FE5D53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89" y="4187952"/>
            <a:ext cx="4014215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227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A57A3A6-0AF3-C54A-8CB5-7EF0565FF32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42416" y="5289745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500EB0FA-ED09-2D45-A504-B05B58FC3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7678" y="381865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25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F304BD6-DACB-8C40-8FF9-7D9AD2276F4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ADE5300-D6EE-B945-A3F3-F094244958A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tabLst/>
              <a:defRPr sz="105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super head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83D89A3-7746-6A4C-A4B4-55083AFF4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62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 userDrawn="1">
          <p15:clr>
            <a:srgbClr val="FBAE40"/>
          </p15:clr>
        </p15:guide>
        <p15:guide id="4" pos="71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0495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4C77B6-AAD6-F647-8C6E-86BBA9A1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56CCA1-9C74-CA46-A5B7-7587CB64531B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C2AE54E8-458B-5C4F-B54B-1C227C4EA63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26FEF70-CE92-7B4E-BF8A-A311E29D33D1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05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super head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E3B7DA40-15F3-AF49-ABF8-C4C1FBC131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0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90BDC89-ADC1-D243-9AED-87C420EB13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C3714E0-F154-3C48-95D7-D6542B904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A55FE01-A547-E549-9FD2-968ECC91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E086D4D-AE0E-994F-85B0-5741E544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DF8DBFC-CC24-C840-A172-2ADB2181C5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BBEF564-80F0-B040-A31B-AA3B0FBC421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32F8A43-7E6E-F046-A12E-FBBAC25FF2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CA39281-9128-1E40-98C0-AFBF3E85E862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C7A3CB3C-2056-274C-89F4-0A44817545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9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9E70566-7047-D64B-9961-EFB6CDB88A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ADBAC61-71BD-0849-BABA-F53A3F1FD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653587-D29A-1341-89BA-BB7AEE6A4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F0EA97-1AA1-1341-80BB-592FE5E616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A0C71924-9F4E-3D4E-B81F-F7A8CE935DA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8D97226-1A88-034C-BCCD-7CA6ACB501D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8753D18-DAA3-2541-B7C8-EAFA3C04B51F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70B703B-567D-6247-BF28-0C6DF81B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F2FF91-370F-4D44-9FCE-DB1EE37D9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1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39B634F-63D6-AE4A-BB13-52915F0F97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1087389A-339D-0442-91DB-A46772F4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39680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6AC27B3-FDC8-3841-852E-B0B40C456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C21A71-6B64-1E44-BC9B-0AE8D397D7B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F53A67F1-7066-FB44-9D0C-6995B4DC549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551ACA07-E593-DB4D-B910-4AD039617F3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37D7C2-629F-0E44-9665-50F1EE79C69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940EB5D9-35CF-A044-BFE3-B5F4FDDFF64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C5AB9DA-D745-3E49-B64B-3EAB32EE883E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BB70A90-9508-EE46-AB86-2AAE73E4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B424675C-9C4A-C443-B600-7A7E44BAE4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C9C8C99-BBA1-1042-9B2A-5F6540E4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F026E43-B1CB-DF49-99F2-72C832AF06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3D4CDA9-E747-F24B-BF43-E847D7B9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35B7A51-6FA2-3D42-9456-A9A91A3A3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8451B1B-01C3-1449-813A-CD9FC6599AC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7C68B81-4AC9-1A44-9B77-E3191081ADE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A2E6C06-39E7-9843-AC0D-3B2D34AA58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E3693DC4-D7E6-E146-B22E-E0477DDAD5D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0443FBB-19EB-814F-8FF6-FBBA502C922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1D3FBD86-7238-0F4B-B980-24CD51457C8C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F8179E2-C4FC-B141-B84B-E29061984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1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E62E9631-BF87-CC43-9BC1-A43B69D9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510728B-0127-8546-9FE8-8BCCB5AC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366DF19B-DB23-C247-BFE2-C435F485744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BA800D9-21A5-BC45-A7AD-D9E66E33A43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A2E4FA9D-722A-1041-8940-4BAC99F095C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EAC40C-08DC-9E4B-BF9D-0537403A1709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58042D4F-D138-E049-922E-AA8BC9030203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D370DCE-4758-DD4D-971B-63A5A524A1B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3F4B7D8-7EA5-AC4B-9A01-F35CCDF0D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D3586DF7-1DE2-054D-B3DF-425EEC22F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6ACFE70C-14DB-2649-88BF-B8FC4CBAD9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52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30FD1D1-61B6-484D-BDEA-1C4B45AE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1FCEF03-8CFB-7645-A55F-F392AC6F66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1F8BCF2-BF1B-854A-89D2-2C92E8FBC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28106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B8D26ED0-8F55-1442-8D3E-4920BCC74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E32534-4769-6740-A0A1-24F60121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EC9B563-BC82-D345-855D-303DB81C452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C3F4A9E-6552-FD43-A475-F309413F520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5699CB9-E06F-8F4B-9BDB-99688549D726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39ED9F7-3C7E-6C4E-B855-3C91A0A05AD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AD49848-4987-4A46-9B3B-747BF471E19D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3360CE3-24A2-4642-BE25-83CDF69168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14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DAB97BD-2DAF-92C7-57CE-FD802BBA50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78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403757B-3C0A-0849-B674-7D15D576B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2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BF4556C-7350-8344-8FD3-376E341E1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616" y="2052083"/>
            <a:ext cx="8169317" cy="1579267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7AC9073-4735-234C-8722-537F83830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90" y="3885739"/>
            <a:ext cx="8171383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BEE8D4C-39E3-9745-8EF7-EE363873ECE4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99617" y="4987532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4242CFFB-365C-1E4A-856E-A39BC59F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9617" y="6325193"/>
            <a:ext cx="1832863" cy="303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Cognizant | Private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9CD10274-ED9E-6941-BC52-E5F595957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6452" y="1094366"/>
            <a:ext cx="2628901" cy="4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6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03109E-6BFC-1742-809E-63EC7ED7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39680" cy="3657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304C88D0-29FE-C440-9C89-488968EEA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4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353D65A-B34C-B04E-8C59-65EFBD2634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7014296-2734-FA5F-94AF-F9D441AE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</p:spTree>
    <p:extLst>
      <p:ext uri="{BB962C8B-B14F-4D97-AF65-F5344CB8AC3E}">
        <p14:creationId xmlns:p14="http://schemas.microsoft.com/office/powerpoint/2010/main" val="172587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872FF-F4A9-EC4C-AFA7-65B0DF8816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BDCE571-2427-E9D3-D912-0E8469F0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</p:spTree>
    <p:extLst>
      <p:ext uri="{BB962C8B-B14F-4D97-AF65-F5344CB8AC3E}">
        <p14:creationId xmlns:p14="http://schemas.microsoft.com/office/powerpoint/2010/main" val="248315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F7AC9C5-12E9-9E44-9EC8-143CC68E1C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-1"/>
            <a:ext cx="6096000" cy="6858001"/>
          </a:xfr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34307-3F79-684E-8108-52BE5826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D050447-227B-4CC5-3DE0-91C29FFDFDD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4652128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526BAE-028F-6A4C-BA31-2B52EF0F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4652347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A8EF-708C-9159-E197-0752DFF6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</p:spTree>
    <p:extLst>
      <p:ext uri="{BB962C8B-B14F-4D97-AF65-F5344CB8AC3E}">
        <p14:creationId xmlns:p14="http://schemas.microsoft.com/office/powerpoint/2010/main" val="393116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F505-C9D5-403B-9D3B-321A20493A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>
                <a:schemeClr val="accent3"/>
              </a:buClr>
              <a:buFont typeface="+mj-lt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TOC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22F2-32CA-4802-9320-A58D8A6D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00E8-DB39-442F-AD4A-610EB529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1757621-CF57-B04A-880F-50800569D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00784"/>
            <a:ext cx="11368088" cy="3959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+mj-lt"/>
              <a:buAutoNum type="arabicPeriod"/>
              <a:tabLst/>
              <a:defRPr sz="1800">
                <a:solidFill>
                  <a:schemeClr val="tx1"/>
                </a:solidFill>
              </a:defRPr>
            </a:lvl1pPr>
            <a:lvl2pPr marL="690563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</a:defRPr>
            </a:lvl2pPr>
            <a:lvl3pPr marL="976313" indent="-230188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4D26F9-1077-4443-A17C-B4C76A2FF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1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EC9DA8-4888-CD46-8867-018922635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2199" y="-16933"/>
            <a:ext cx="7307799" cy="6874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903671"/>
            <a:ext cx="6053327" cy="1846659"/>
          </a:xfrm>
        </p:spPr>
        <p:txBody>
          <a:bodyPr wrap="square" anchor="ctr" anchorCtr="0">
            <a:sp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BDEB1A-BAD0-BF40-B60C-ADBD284092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1400" y="3897548"/>
            <a:ext cx="6053322" cy="129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3255087C-F40D-2E4F-A55B-4F9057EEE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72758" y="381864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90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3286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59C228D1-6A04-314E-AC72-C11454122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96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0F15C86-2BE4-DF46-883D-1A49945192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5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5693"/>
            <a:ext cx="12202121" cy="686369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62FFB9D1-0873-894C-8D31-DBAD9B4DD0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45599541-E568-D346-8D2A-006A8CA8D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3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2DC75C7-77A7-FD4D-BCC3-F341910731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05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E9D72-856B-46EE-8BDE-CBBAC28A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10808209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53AE5-6B0E-4902-862A-00CC7973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526723"/>
            <a:ext cx="10808209" cy="4137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5BBF-C237-4C9F-A0A0-755261F59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325193"/>
            <a:ext cx="2056384" cy="30357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048F-36A8-491A-8564-2DB36D67B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4" r:id="rId2"/>
    <p:sldLayoutId id="2147483729" r:id="rId3"/>
    <p:sldLayoutId id="2147483773" r:id="rId4"/>
    <p:sldLayoutId id="2147483665" r:id="rId5"/>
    <p:sldLayoutId id="2147483798" r:id="rId6"/>
    <p:sldLayoutId id="2147483799" r:id="rId7"/>
    <p:sldLayoutId id="2147483808" r:id="rId8"/>
    <p:sldLayoutId id="2147483809" r:id="rId9"/>
    <p:sldLayoutId id="2147483775" r:id="rId10"/>
    <p:sldLayoutId id="2147483781" r:id="rId11"/>
    <p:sldLayoutId id="2147483776" r:id="rId12"/>
    <p:sldLayoutId id="2147483740" r:id="rId13"/>
    <p:sldLayoutId id="2147483734" r:id="rId14"/>
    <p:sldLayoutId id="2147483783" r:id="rId15"/>
    <p:sldLayoutId id="2147483733" r:id="rId16"/>
    <p:sldLayoutId id="2147483772" r:id="rId17"/>
    <p:sldLayoutId id="2147483823" r:id="rId18"/>
    <p:sldLayoutId id="2147483726" r:id="rId19"/>
    <p:sldLayoutId id="2147483796" r:id="rId20"/>
    <p:sldLayoutId id="2147483797" r:id="rId21"/>
    <p:sldLayoutId id="2147483795" r:id="rId22"/>
    <p:sldLayoutId id="2147483824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301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65188" indent="-230188" algn="l" defTabSz="914400" rtl="0" eaLnBrk="1" latinLnBrk="0" hangingPunct="1">
        <a:lnSpc>
          <a:spcPct val="100000"/>
        </a:lnSpc>
        <a:spcBef>
          <a:spcPts val="500"/>
        </a:spcBef>
        <a:buFont typeface="Cambria" panose="02040503050406030204" pitchFamily="18" charset="0"/>
        <a:buChar char="⎻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92" userDrawn="1">
          <p15:clr>
            <a:srgbClr val="F26B43"/>
          </p15:clr>
        </p15:guide>
        <p15:guide id="2" pos="285" userDrawn="1">
          <p15:clr>
            <a:srgbClr val="F26B43"/>
          </p15:clr>
        </p15:guide>
        <p15:guide id="3" orient="horz" pos="3943">
          <p15:clr>
            <a:srgbClr val="F26B43"/>
          </p15:clr>
        </p15:guide>
        <p15:guide id="4" orient="horz" pos="288" userDrawn="1">
          <p15:clr>
            <a:srgbClr val="F26B43"/>
          </p15:clr>
        </p15:guide>
        <p15:guide id="5" orient="horz" pos="41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904D1-6CA9-7040-91EC-26A1950E3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DAC776-BD4E-C54A-CE07-92838889332F}"/>
              </a:ext>
            </a:extLst>
          </p:cNvPr>
          <p:cNvSpPr txBox="1"/>
          <p:nvPr/>
        </p:nvSpPr>
        <p:spPr>
          <a:xfrm>
            <a:off x="6065240" y="821663"/>
            <a:ext cx="5592195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</a:endParaRPr>
          </a:p>
        </p:txBody>
      </p:sp>
      <p:sp>
        <p:nvSpPr>
          <p:cNvPr id="36" name="Title 3">
            <a:extLst>
              <a:ext uri="{FF2B5EF4-FFF2-40B4-BE49-F238E27FC236}">
                <a16:creationId xmlns:a16="http://schemas.microsoft.com/office/drawing/2014/main" id="{05F1CB20-78E1-C964-023A-AA89C3A6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86" y="82402"/>
            <a:ext cx="12195185" cy="756028"/>
          </a:xfrm>
        </p:spPr>
        <p:txBody>
          <a:bodyPr/>
          <a:lstStyle/>
          <a:p>
            <a:pPr marL="17272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Senior Full Stack Developer JAVA/React – Avijit Sankar Dass</a:t>
            </a:r>
            <a:br>
              <a:rPr lang="en-US" dirty="0">
                <a:cs typeface="Segoe UI"/>
              </a:rPr>
            </a:b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Location – Calcutta, India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7980A2-A22F-CCDE-CB6A-1462823B91EA}"/>
              </a:ext>
            </a:extLst>
          </p:cNvPr>
          <p:cNvSpPr txBox="1"/>
          <p:nvPr/>
        </p:nvSpPr>
        <p:spPr>
          <a:xfrm>
            <a:off x="190179" y="830822"/>
            <a:ext cx="324222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 Summary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EA3B46-A558-C367-3350-356D4099BEFF}"/>
              </a:ext>
            </a:extLst>
          </p:cNvPr>
          <p:cNvCxnSpPr/>
          <p:nvPr/>
        </p:nvCxnSpPr>
        <p:spPr>
          <a:xfrm>
            <a:off x="261299" y="1115515"/>
            <a:ext cx="5175902" cy="0"/>
          </a:xfrm>
          <a:prstGeom prst="line">
            <a:avLst/>
          </a:prstGeom>
          <a:noFill/>
          <a:ln w="19050" cap="flat" cmpd="sng" algn="ctr">
            <a:solidFill>
              <a:srgbClr val="4888A4"/>
            </a:solidFill>
            <a:prstDash val="solid"/>
            <a:miter lim="800000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804CC0-8F9D-DAF3-7A2B-B98759B7CFAD}"/>
              </a:ext>
            </a:extLst>
          </p:cNvPr>
          <p:cNvSpPr txBox="1"/>
          <p:nvPr/>
        </p:nvSpPr>
        <p:spPr>
          <a:xfrm>
            <a:off x="190179" y="5136402"/>
            <a:ext cx="379095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Educational Qualification and Certifications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92278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3E1614-7370-E65D-0CF9-75B6103D0D1F}"/>
              </a:ext>
            </a:extLst>
          </p:cNvPr>
          <p:cNvCxnSpPr/>
          <p:nvPr/>
        </p:nvCxnSpPr>
        <p:spPr>
          <a:xfrm>
            <a:off x="206896" y="5391075"/>
            <a:ext cx="5175902" cy="0"/>
          </a:xfrm>
          <a:prstGeom prst="line">
            <a:avLst/>
          </a:prstGeom>
          <a:noFill/>
          <a:ln w="19050" cap="flat" cmpd="sng" algn="ctr">
            <a:solidFill>
              <a:srgbClr val="4888A4"/>
            </a:solidFill>
            <a:prstDash val="solid"/>
            <a:miter lim="800000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3D07666-BD7E-7117-E4AE-CCEB1262B687}"/>
              </a:ext>
            </a:extLst>
          </p:cNvPr>
          <p:cNvSpPr txBox="1"/>
          <p:nvPr/>
        </p:nvSpPr>
        <p:spPr>
          <a:xfrm>
            <a:off x="5906766" y="830822"/>
            <a:ext cx="324222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Experience 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196CA34-C1C9-90AC-2E26-3CE245CBC965}"/>
              </a:ext>
            </a:extLst>
          </p:cNvPr>
          <p:cNvCxnSpPr/>
          <p:nvPr/>
        </p:nvCxnSpPr>
        <p:spPr>
          <a:xfrm>
            <a:off x="5909084" y="1129402"/>
            <a:ext cx="5530557" cy="0"/>
          </a:xfrm>
          <a:prstGeom prst="line">
            <a:avLst/>
          </a:prstGeom>
          <a:noFill/>
          <a:ln w="19050" cap="flat" cmpd="sng" algn="ctr">
            <a:solidFill>
              <a:srgbClr val="4888A4"/>
            </a:solidFill>
            <a:prstDash val="solid"/>
            <a:miter lim="800000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F0BCD0-84E3-34F2-62DC-DBC9365C655F}"/>
              </a:ext>
            </a:extLst>
          </p:cNvPr>
          <p:cNvSpPr txBox="1"/>
          <p:nvPr/>
        </p:nvSpPr>
        <p:spPr>
          <a:xfrm>
            <a:off x="5984818" y="4100228"/>
            <a:ext cx="324222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141414"/>
                </a:solidFill>
                <a:latin typeface="Calibri" panose="020F0502020204030204"/>
              </a:rPr>
              <a:t>Technical Expertise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45F0E9-EBC8-4850-5D2C-AB277BA7EA68}"/>
              </a:ext>
            </a:extLst>
          </p:cNvPr>
          <p:cNvCxnSpPr>
            <a:cxnSpLocks/>
          </p:cNvCxnSpPr>
          <p:nvPr/>
        </p:nvCxnSpPr>
        <p:spPr>
          <a:xfrm>
            <a:off x="6085543" y="4378707"/>
            <a:ext cx="4630200" cy="0"/>
          </a:xfrm>
          <a:prstGeom prst="line">
            <a:avLst/>
          </a:prstGeom>
          <a:noFill/>
          <a:ln w="19050" cap="flat" cmpd="sng" algn="ctr">
            <a:solidFill>
              <a:srgbClr val="4888A4"/>
            </a:solidFill>
            <a:prstDash val="solid"/>
            <a:miter lim="800000"/>
          </a:ln>
          <a:effectLst/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AFBB745-2B4A-E64C-E282-4BF3B9A47BEF}"/>
              </a:ext>
            </a:extLst>
          </p:cNvPr>
          <p:cNvSpPr/>
          <p:nvPr/>
        </p:nvSpPr>
        <p:spPr>
          <a:xfrm>
            <a:off x="152493" y="1218938"/>
            <a:ext cx="5284708" cy="4115742"/>
          </a:xfrm>
          <a:prstGeom prst="rect">
            <a:avLst/>
          </a:prstGeom>
        </p:spPr>
        <p:txBody>
          <a:bodyPr wrap="square" lIns="68580" tIns="34290" rIns="68580" bIns="0">
            <a:spAutoFit/>
          </a:bodyPr>
          <a:lstStyle/>
          <a:p>
            <a:pPr marL="141685" indent="-14168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Around </a:t>
            </a: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12.8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years of experience in Software development and maintenance.</a:t>
            </a:r>
          </a:p>
          <a:p>
            <a:pPr marL="141685" indent="-14168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Experienced in designing, developing, maintaining web-based, multi-platform applications in Agile and Waterfall environment. Worked in production support as well</a:t>
            </a:r>
          </a:p>
          <a:p>
            <a:pPr marL="141685" indent="-14168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Worked  with Java, J2EE frameworks – Core Java, Java 8, Java 11, Java 14, Spring Framework,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SpringBoot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</a:t>
            </a: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PA, JDBC, Hibernate, Kafka</a:t>
            </a:r>
          </a:p>
          <a:p>
            <a:pPr marL="141685" indent="-14168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retail website based on ecommerce (products –dress) by using </a:t>
            </a:r>
            <a:r>
              <a:rPr lang="en-US" sz="1200" kern="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Springboot</a:t>
            </a: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41685" indent="-14168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Experienced in Spring framework's robust features like dependency injection, </a:t>
            </a: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MVC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JPA, Spring REST ,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SpringBoot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develop and maintain scalable applications.</a:t>
            </a:r>
          </a:p>
          <a:p>
            <a:pPr marL="141685" indent="-14168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Worked with Maven, Junit, Sonar, </a:t>
            </a: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Postman, Jira,  Rest Api, Git, Jmeter, JMS, MQ, HTML, CSS, XML, JSON</a:t>
            </a:r>
          </a:p>
          <a:p>
            <a:pPr marL="141685" indent="-14168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Worked with database </a:t>
            </a: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Oracle, MySQL,DB2, AWS DynamoDB, MongoDB</a:t>
            </a:r>
          </a:p>
          <a:p>
            <a:pPr marL="141685" indent="-14168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Worked with Tomcat server.</a:t>
            </a:r>
          </a:p>
          <a:p>
            <a:pPr marL="141685" indent="-14168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Documented the </a:t>
            </a: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processes while developing. Used Swagger UI , Open API for rest documentation.</a:t>
            </a:r>
            <a:endParaRPr lang="en-US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41685" indent="-14168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orked in </a:t>
            </a:r>
            <a:r>
              <a:rPr lang="en-US" sz="1200" kern="0" dirty="0">
                <a:solidFill>
                  <a:srgbClr val="000000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Energy &amp; Resource, </a:t>
            </a: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ealthcare, Insurance, Banking domain, Media,  Life Science.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ABF731-C83C-DBBC-7EB3-AD48AD3B3E39}"/>
              </a:ext>
            </a:extLst>
          </p:cNvPr>
          <p:cNvSpPr/>
          <p:nvPr/>
        </p:nvSpPr>
        <p:spPr>
          <a:xfrm>
            <a:off x="5906766" y="4378707"/>
            <a:ext cx="5188353" cy="2528384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141685" indent="-141685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b="1" kern="0" dirty="0">
                <a:solidFill>
                  <a:srgbClr val="000000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Domain</a:t>
            </a:r>
            <a:r>
              <a:rPr lang="en-US" sz="1200" kern="0" dirty="0">
                <a:solidFill>
                  <a:srgbClr val="000000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: Energy &amp; Resource, </a:t>
            </a: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ealthcare, Insurance, Banking (CURRENT) ,Retail</a:t>
            </a:r>
          </a:p>
          <a:p>
            <a:pPr marL="141685" indent="-141685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b="1" kern="0" dirty="0">
                <a:solidFill>
                  <a:srgbClr val="000000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Project Management:</a:t>
            </a:r>
            <a:r>
              <a:rPr lang="en-US" sz="1200" kern="0" dirty="0">
                <a:solidFill>
                  <a:srgbClr val="000000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 Agile, Waterfall</a:t>
            </a:r>
          </a:p>
          <a:p>
            <a:pPr marL="171450" lvl="1" indent="-17145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fr-FR" sz="1200" b="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Programming Languages </a:t>
            </a:r>
            <a:r>
              <a:rPr lang="fr-FR" sz="12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: Core Java, Java 8,11,14, SQL, PL/</a:t>
            </a:r>
            <a:r>
              <a:rPr lang="fr-FR" sz="12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SQL,Drools</a:t>
            </a:r>
            <a:endParaRPr lang="fr-FR" sz="12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171450" lvl="1" indent="-17145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fr-FR" sz="1200" b="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Technologies: 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 Java, Java 8, Spring Framework, J</a:t>
            </a: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PA, JDBC, Hibernate, 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Maven, Junit, Sonar</a:t>
            </a: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Postman, Jira, Rest Api, SVN, Git, Jmeter, JWT, MQ, HTML, CSS, XML, Json, Swagger UI, Azure </a:t>
            </a:r>
            <a:r>
              <a:rPr lang="en-US" sz="1200" kern="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Azure cloud (logs) Bitbucket, Splunk, Confluence, Bamboo, Jenkins, Kafka, AWS cloud, Kubernetes</a:t>
            </a:r>
          </a:p>
          <a:p>
            <a:pPr marL="171450" lvl="1" indent="-17145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fr-FR" sz="1200" b="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Application Servers:</a:t>
            </a:r>
            <a:r>
              <a:rPr lang="fr-FR" sz="12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Tomcat, JBoss</a:t>
            </a:r>
          </a:p>
          <a:p>
            <a:pPr marL="171450" lvl="1" indent="-17145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fr-FR" sz="1200" b="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Web Services:</a:t>
            </a:r>
            <a:r>
              <a:rPr lang="fr-FR" sz="12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Restful</a:t>
            </a:r>
            <a:r>
              <a:rPr lang="fr-FR" sz="12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 Soap</a:t>
            </a:r>
          </a:p>
          <a:p>
            <a:pPr marL="171450" lvl="1" indent="-17145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fr-FR" sz="1200" b="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Databases: </a:t>
            </a:r>
            <a:r>
              <a:rPr lang="fr-FR" sz="12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Oracle, MS SQL-Server, DB2, AWS </a:t>
            </a:r>
            <a:r>
              <a:rPr lang="fr-FR" sz="12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DynamoDB</a:t>
            </a:r>
            <a:endParaRPr lang="fr-FR" sz="12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171450" lvl="1" indent="-17145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fr-FR" sz="1200" b="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IDE Tools: </a:t>
            </a:r>
            <a:r>
              <a:rPr lang="fr-FR" sz="12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Eclipse, </a:t>
            </a:r>
            <a:r>
              <a:rPr lang="fr-FR" sz="12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Intellij,VSCode,Jdeveloper,Netbeans</a:t>
            </a:r>
            <a:endParaRPr lang="fr-FR" sz="12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53CB7F-1408-D150-A3B1-F1CC53388A53}"/>
              </a:ext>
            </a:extLst>
          </p:cNvPr>
          <p:cNvCxnSpPr/>
          <p:nvPr/>
        </p:nvCxnSpPr>
        <p:spPr>
          <a:xfrm flipV="1">
            <a:off x="127543" y="762708"/>
            <a:ext cx="11916000" cy="0"/>
          </a:xfrm>
          <a:prstGeom prst="line">
            <a:avLst/>
          </a:prstGeom>
          <a:ln w="28575">
            <a:solidFill>
              <a:srgbClr val="06C7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C3388D-367A-8642-744D-30A287A96A6C}"/>
              </a:ext>
            </a:extLst>
          </p:cNvPr>
          <p:cNvSpPr txBox="1"/>
          <p:nvPr/>
        </p:nvSpPr>
        <p:spPr>
          <a:xfrm>
            <a:off x="127543" y="5441255"/>
            <a:ext cx="51883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Bachelors in Science(Physics) . –Calcutta University, Kolkata, India, PGDCA-Regional Computer Center, Kolkata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 Solution Architect Associate, Google Professional Cloud Architect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Java, Spring boot from Udemy.</a:t>
            </a:r>
            <a:endParaRPr lang="en-CA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60B5D-1820-5321-5118-F015DB12308A}"/>
              </a:ext>
            </a:extLst>
          </p:cNvPr>
          <p:cNvSpPr txBox="1"/>
          <p:nvPr/>
        </p:nvSpPr>
        <p:spPr>
          <a:xfrm>
            <a:off x="5807894" y="1139340"/>
            <a:ext cx="61068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current project is to support the existing functionalities and implement the new business requirements for the application platform for one of the largest banking companies of US.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Worked on building the Authentication layer/ Acct Summary/ Acct Details microservices from scratch in Spring boot using AWS Cognito and AWS Lambda.</a:t>
            </a:r>
            <a:endParaRPr lang="en-US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Worked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bug in which enhanced the code in service module of one </a:t>
            </a:r>
            <a:r>
              <a:rPr lang="en-US" sz="1200" kern="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Worked to create a new endpoint in one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takes the list of ids as input in request body and fetches the details of an insured and insurer. The data is coming from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Oracle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Worked on the enhancement of an existing party application where added the fields to add the phone no.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converting the synchronous to asynchronous communication using JAVA 11 concurrency APIs for parallel processing reducing the time. Also, checked the performance using JMeter.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 report generation from 3</a:t>
            </a:r>
            <a:r>
              <a:rPr lang="en-US" sz="1200" baseline="30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endpoint together with  downloadable option using base64 encoded format and storing /retrieving in/from AWS S3.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Worked on enhancing one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AWS Lambda with business logic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Client sends the requirement in which they mentioned the error codes and business logic.</a:t>
            </a:r>
            <a:endParaRPr lang="en-CA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2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gnizant Colors">
      <a:dk1>
        <a:srgbClr val="000048"/>
      </a:dk1>
      <a:lt1>
        <a:srgbClr val="FFFFFF"/>
      </a:lt1>
      <a:dk2>
        <a:srgbClr val="000048"/>
      </a:dk2>
      <a:lt2>
        <a:srgbClr val="FFFFFF"/>
      </a:lt2>
      <a:accent1>
        <a:srgbClr val="000048"/>
      </a:accent1>
      <a:accent2>
        <a:srgbClr val="2E308E"/>
      </a:accent2>
      <a:accent3>
        <a:srgbClr val="2F78C4"/>
      </a:accent3>
      <a:accent4>
        <a:srgbClr val="92BBE6"/>
      </a:accent4>
      <a:accent5>
        <a:srgbClr val="06C7CC"/>
      </a:accent5>
      <a:accent6>
        <a:srgbClr val="000048"/>
      </a:accent6>
      <a:hlink>
        <a:srgbClr val="91B9E5"/>
      </a:hlink>
      <a:folHlink>
        <a:srgbClr val="2F78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55602_MKTG_GBC_PPT-Main Template_062923_Final" id="{2379A8A4-C99D-DF46-9C1A-97F0019C8E83}" vid="{405A1980-278A-4F4F-ADCD-F119F604A4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fbe430c1-83a1-4407-a93f-d2144dec552c" xsi:nil="true"/>
    <PermissionSet xmlns="fbe430c1-83a1-4407-a93f-d2144dec552c">1</PermissionSet>
    <lcf76f155ced4ddcb4097134ff3c332f xmlns="fbe430c1-83a1-4407-a93f-d2144dec552c">
      <Terms xmlns="http://schemas.microsoft.com/office/infopath/2007/PartnerControls"/>
    </lcf76f155ced4ddcb4097134ff3c332f>
    <Category1 xmlns="fbe430c1-83a1-4407-a93f-d2144dec552c" xsi:nil="true"/>
    <TaxCatchAll xmlns="da2a811a-61f7-41d9-a96a-3fe58d3117da" xsi:nil="true"/>
    <SharedWithUsers xmlns="da2a811a-61f7-41d9-a96a-3fe58d3117da">
      <UserInfo>
        <DisplayName>Kelly, Jennifer (Contractor)</DisplayName>
        <AccountId>533</AccountId>
        <AccountType/>
      </UserInfo>
      <UserInfo>
        <DisplayName>Sakkappanavar, Shrikant (Cognizant)</DisplayName>
        <AccountId>14840</AccountId>
        <AccountType/>
      </UserInfo>
      <UserInfo>
        <DisplayName>Bhowmik, Chandra (Cognizant)</DisplayName>
        <AccountId>7724</AccountId>
        <AccountType/>
      </UserInfo>
      <UserInfo>
        <DisplayName>Roblin, Amelia (Cognizant)</DisplayName>
        <AccountId>326587</AccountId>
        <AccountType/>
      </UserInfo>
      <UserInfo>
        <DisplayName>Ali, Fizza (Cognizant)</DisplayName>
        <AccountId>104729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6F2FB6F0C0F643874E7A21317CEB83" ma:contentTypeVersion="17" ma:contentTypeDescription="Create a new document." ma:contentTypeScope="" ma:versionID="fe8bdb63784728124c5e222eebb8d63f">
  <xsd:schema xmlns:xsd="http://www.w3.org/2001/XMLSchema" xmlns:xs="http://www.w3.org/2001/XMLSchema" xmlns:p="http://schemas.microsoft.com/office/2006/metadata/properties" xmlns:ns2="fbe430c1-83a1-4407-a93f-d2144dec552c" xmlns:ns3="da2a811a-61f7-41d9-a96a-3fe58d3117da" targetNamespace="http://schemas.microsoft.com/office/2006/metadata/properties" ma:root="true" ma:fieldsID="520be1f7a62beffea5860ee511e2f575" ns2:_="" ns3:_="">
    <xsd:import namespace="fbe430c1-83a1-4407-a93f-d2144dec552c"/>
    <xsd:import namespace="da2a811a-61f7-41d9-a96a-3fe58d3117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Category1" minOccurs="0"/>
                <xsd:element ref="ns2:MediaLengthInSeconds" minOccurs="0"/>
                <xsd:element ref="ns2:PermissionSet" minOccurs="0"/>
                <xsd:element ref="ns2:_Flow_SignoffStatu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e430c1-83a1-4407-a93f-d2144dec55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Category1" ma:index="19" nillable="true" ma:displayName="Category 1" ma:format="Dropdown" ma:internalName="Category1">
      <xsd:simpleType>
        <xsd:restriction base="dms:Choice">
          <xsd:enumeration value="Global Policy"/>
          <xsd:enumeration value="Ethics and Compliance "/>
          <xsd:enumeration value="Code of Ethics"/>
          <xsd:enumeration value="Translation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PermissionSet" ma:index="21" nillable="true" ma:displayName="PermissionSet" ma:hidden="true" ma:internalName="PermissionSet" ma:readOnly="false">
      <xsd:simpleType>
        <xsd:restriction base="dms:Text">
          <xsd:maxLength value="255"/>
        </xsd:restriction>
      </xsd:simple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a811a-61f7-41d9-a96a-3fe58d3117d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daa6e134-06f1-4965-9f1c-4ca2ce1ac82e}" ma:internalName="TaxCatchAll" ma:showField="CatchAllData" ma:web="da2a811a-61f7-41d9-a96a-3fe58d3117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587FAF-A4BF-47C7-9095-DEAA0300FBAE}">
  <ds:schemaRefs>
    <ds:schemaRef ds:uri="http://purl.org/dc/elements/1.1/"/>
    <ds:schemaRef ds:uri="http://purl.org/dc/terms/"/>
    <ds:schemaRef ds:uri="da2a811a-61f7-41d9-a96a-3fe58d3117da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be430c1-83a1-4407-a93f-d2144dec552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740443F-35F6-463E-84ED-7AA32E1C0E7F}">
  <ds:schemaRefs>
    <ds:schemaRef ds:uri="da2a811a-61f7-41d9-a96a-3fe58d3117da"/>
    <ds:schemaRef ds:uri="fbe430c1-83a1-4407-a93f-d2144dec55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62D702-EE9B-4080-8D05-D2A40B3860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5796</TotalTime>
  <Words>607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Segoe UI</vt:lpstr>
      <vt:lpstr>Wingdings</vt:lpstr>
      <vt:lpstr>Office Theme</vt:lpstr>
      <vt:lpstr>Senior Full Stack Developer JAVA/React – Avijit Sankar Dass Location – Calcutta, India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Holsinger, Sophie (Cognizant)</dc:creator>
  <cp:keywords/>
  <dc:description/>
  <cp:lastModifiedBy>Kaleeswaran, Karthikeyeni (Cognizant)</cp:lastModifiedBy>
  <cp:revision>52</cp:revision>
  <dcterms:created xsi:type="dcterms:W3CDTF">2023-06-29T15:55:27Z</dcterms:created>
  <dcterms:modified xsi:type="dcterms:W3CDTF">2024-07-02T14:45:21Z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0x010100E06F2FB6F0C0F643874E7A21317CEB83</vt:lpwstr>
  </property>
  <property fmtid="{D5CDD505-2E9C-101B-9397-08002B2CF9AE}" pid="3" name="MediaServiceImageTags">
    <vt:lpwstr/>
  </property>
</Properties>
</file>