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</p:sldMasterIdLst>
  <p:notesMasterIdLst>
    <p:notesMasterId r:id="rId6"/>
  </p:notesMasterIdLst>
  <p:handoutMasterIdLst>
    <p:handoutMasterId r:id="rId7"/>
  </p:handoutMasterIdLst>
  <p:sldIdLst>
    <p:sldId id="1049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V" id="{4E249A1C-D928-4AC0-A77C-65440B7A141B}">
          <p14:sldIdLst>
            <p14:sldId id="1049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C3D3C-63D2-CC1C-6C0A-7A1965E38B46}" v="1" dt="2022-08-02T09:07:10.993"/>
    <p1510:client id="{A0CFACBE-5854-6D38-1739-CBDB4FC42E89}" v="1" dt="2022-08-02T09:08:54.848"/>
    <p1510:client id="{A139FEB9-8AD0-52DE-9923-C6E7DF1EFD72}" v="4" dt="2022-08-02T09:07:22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8"/>
      </p:cViewPr>
      <p:guideLst>
        <p:guide orient="horz" pos="2341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9475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1.emf"/><Relationship Id="rId4" Type="http://schemas.openxmlformats.org/officeDocument/2006/relationships/tags" Target="../tags/tag21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71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121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171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4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61533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4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1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605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9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2111956"/>
            <a:ext cx="11793979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98144" y="1495447"/>
            <a:ext cx="11813714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8426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334" y="1533439"/>
            <a:ext cx="5541093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1954" y="1533440"/>
            <a:ext cx="5541093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8841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334" y="2206953"/>
            <a:ext cx="5541093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1954" y="2208394"/>
            <a:ext cx="5541093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87335" y="1542648"/>
            <a:ext cx="5541093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182332" y="1533439"/>
            <a:ext cx="5541093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090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348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2348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054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054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92348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92348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054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217054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941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966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4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 bwMode="gray">
          <a:xfrm>
            <a:off x="321579" y="990600"/>
            <a:ext cx="115824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Rectangle 134"/>
          <p:cNvSpPr>
            <a:spLocks noGrp="1" noChangeArrowheads="1"/>
          </p:cNvSpPr>
          <p:nvPr>
            <p:ph type="title"/>
          </p:nvPr>
        </p:nvSpPr>
        <p:spPr bwMode="gray">
          <a:xfrm>
            <a:off x="321733" y="212730"/>
            <a:ext cx="1161897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533673"/>
            <a:ext cx="3544277" cy="1651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25404F2-BE9A-4460-8815-8F645183555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941908" y="6732599"/>
            <a:ext cx="242277" cy="103187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802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2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6" imgW="360" imgH="360" progId="">
                  <p:embed/>
                </p:oleObj>
              </mc:Choice>
              <mc:Fallback>
                <p:oleObj name="think-cell Slide" r:id="rId26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8" y="4"/>
            <a:ext cx="12191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/>
              <a:t>Cliquez pour modifier le style du 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398028" y="1501977"/>
            <a:ext cx="11616154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9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9" y="6362700"/>
            <a:ext cx="12191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e 1">
            <a:extLst>
              <a:ext uri="{FF2B5EF4-FFF2-40B4-BE49-F238E27FC236}">
                <a16:creationId xmlns:a16="http://schemas.microsoft.com/office/drawing/2014/main" id="{BE8A762F-12CA-4505-8697-4A98F69D5FCE}"/>
              </a:ext>
            </a:extLst>
          </p:cNvPr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9BDE807-C0D6-4ECC-9D72-3D5332B287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598BB44-5C3B-495C-AB4A-980F69B43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06FCD-12D7-42E8-8885-B7F0FE845C7B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97642" y="6623414"/>
            <a:ext cx="327463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>
                <a:solidFill>
                  <a:schemeClr val="tx2"/>
                </a:solidFill>
                <a:latin typeface="+mj-lt"/>
                <a:cs typeface="Helvetica Light"/>
              </a:rPr>
              <a:t>Copyright © Capgemini 2018. All Rights Reserved</a:t>
            </a:r>
          </a:p>
        </p:txBody>
      </p:sp>
      <p:grpSp>
        <p:nvGrpSpPr>
          <p:cNvPr id="13" name="Groupe 1">
            <a:extLst>
              <a:ext uri="{FF2B5EF4-FFF2-40B4-BE49-F238E27FC236}">
                <a16:creationId xmlns:a16="http://schemas.microsoft.com/office/drawing/2014/main" id="{577EB6A5-23DD-43BF-A208-FBE1C1F13A76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97B2D71-85F8-4174-8C4E-DBDE45D0B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2A9CAEB-7FA0-4E03-826F-90065D089B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" name="Retângulo 43">
            <a:extLst>
              <a:ext uri="{FF2B5EF4-FFF2-40B4-BE49-F238E27FC236}">
                <a16:creationId xmlns:a16="http://schemas.microsoft.com/office/drawing/2014/main" id="{51C34C3B-8FDC-43E4-81A0-87C4A5F5A25B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9065918-DC9F-4FC9-A6E7-0161D6691529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PresentationTitle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| Author | Date</a:t>
            </a:r>
          </a:p>
        </p:txBody>
      </p:sp>
      <p:grpSp>
        <p:nvGrpSpPr>
          <p:cNvPr id="25" name="Groupe 2">
            <a:extLst>
              <a:ext uri="{FF2B5EF4-FFF2-40B4-BE49-F238E27FC236}">
                <a16:creationId xmlns:a16="http://schemas.microsoft.com/office/drawing/2014/main" id="{EF148A26-2EE3-4DFF-937A-24F97B090662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408AB1-E1E8-4614-B3EF-2F3C3368B7D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139715-EC56-4D5B-A584-E0D83BFD79AA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0EDB29-34F5-4978-8D83-D1ECDA27E7A6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36BF1B-FF79-4731-99CF-5C8E3A808AB4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0A5938-BCF9-47EB-AEAC-22CCE467BA4B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grpSp>
        <p:nvGrpSpPr>
          <p:cNvPr id="31" name="Groupe 4">
            <a:extLst>
              <a:ext uri="{FF2B5EF4-FFF2-40B4-BE49-F238E27FC236}">
                <a16:creationId xmlns:a16="http://schemas.microsoft.com/office/drawing/2014/main" id="{056DABC4-238C-4CD9-9F81-FACE9E275FC2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F5FC82-0B0B-45D9-AC6B-62240E319CFE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9D68DC-FC31-4F3C-B0D7-C2B6049BF80B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A315A6-7849-40C0-A88A-615B2F92631B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28AB79-1BA8-4AA3-AF86-133E71900E05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5D2749-34E1-48E0-9FF6-A1343E54EB93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04FB71-8EF9-4DE6-88A2-7B3656611B43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D8B16A-69A7-4FBF-8FEA-813DD646001C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6F75B3-F944-4399-9689-287803F7AD06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55E8E1-1AD2-4547-BF2E-8AFB86FEB3E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A4E70F-64E0-4B3B-B5CE-3D34B785569E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3618A8-6B83-41B8-A9C8-5B27E916B5C8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29D2F4-5B6A-40D7-817C-A5F6248B586D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5058F1-4FC7-42F2-9AF5-C5A15943DD1A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4AF38E-9752-4BB7-B058-1B420ABA652F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</p:spTree>
    <p:extLst>
      <p:ext uri="{BB962C8B-B14F-4D97-AF65-F5344CB8AC3E}">
        <p14:creationId xmlns:p14="http://schemas.microsoft.com/office/powerpoint/2010/main" val="15160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ah25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4436" y="2881700"/>
            <a:ext cx="4008437" cy="3685622"/>
          </a:xfrm>
        </p:spPr>
        <p:txBody>
          <a:bodyPr vert="horz" lIns="108000" tIns="72000" rIns="72000" bIns="72000" rtlCol="0" anchor="t">
            <a:no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>
                <a:ea typeface="Verdana"/>
              </a:rPr>
              <a:t>Flight reservation system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400" dirty="0">
                <a:ea typeface="Verdana"/>
              </a:rPr>
              <a:t>Built a Online flight reservation system in a Spring microservice architecture with React. The microservices were registered with Eureka Discovery server and were secured with JWT authentication. MongoDB was used for the backend support and </a:t>
            </a:r>
            <a:r>
              <a:rPr lang="en-US" altLang="en-US" sz="1400" dirty="0" err="1">
                <a:ea typeface="Verdana"/>
              </a:rPr>
              <a:t>api-gateway.Did</a:t>
            </a:r>
            <a:r>
              <a:rPr lang="en-US" altLang="en-US" sz="1400" dirty="0">
                <a:ea typeface="Verdana"/>
              </a:rPr>
              <a:t> the testing of backend using j unit and frontend using jest .</a:t>
            </a:r>
          </a:p>
          <a:p>
            <a:pPr>
              <a:lnSpc>
                <a:spcPct val="114000"/>
              </a:lnSpc>
            </a:pPr>
            <a:r>
              <a:rPr lang="en-IN" altLang="nl-NL" sz="1400" dirty="0">
                <a:ea typeface="Verdana"/>
              </a:rPr>
              <a:t>Completed the Capgemini ADAPT JAVA Full Stack React Training</a:t>
            </a:r>
          </a:p>
          <a:p>
            <a:pPr>
              <a:lnSpc>
                <a:spcPct val="114000"/>
              </a:lnSpc>
            </a:pPr>
            <a:r>
              <a:rPr lang="en-IN" altLang="en-US" sz="1400" dirty="0">
                <a:ea typeface="Verdana"/>
              </a:rPr>
              <a:t>Completed Migration Ambassador Foundation(business) certification</a:t>
            </a:r>
          </a:p>
          <a:p>
            <a:pPr>
              <a:lnSpc>
                <a:spcPct val="114000"/>
              </a:lnSpc>
            </a:pPr>
            <a:r>
              <a:rPr lang="en-IN" altLang="en-US" sz="1400" dirty="0">
                <a:ea typeface="Verdana"/>
              </a:rPr>
              <a:t>Completed </a:t>
            </a:r>
            <a:r>
              <a:rPr lang="en-US" altLang="en-US" sz="1400" dirty="0">
                <a:ea typeface="Verdana"/>
              </a:rPr>
              <a:t>AWS Certified Cloud Practitioner Level 1 certification</a:t>
            </a:r>
            <a:endParaRPr lang="en-IN" altLang="en-US" sz="1050" dirty="0"/>
          </a:p>
          <a:p>
            <a:pPr eaLnBrk="1" hangingPunct="1">
              <a:lnSpc>
                <a:spcPct val="114000"/>
              </a:lnSpc>
            </a:pPr>
            <a:endParaRPr lang="en-IN" altLang="en-US" sz="1050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73425" y="665163"/>
            <a:ext cx="5251450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4476"/>
            <a:ext cx="2571600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SIDHARTH.K-B@CAPGEMINI.COM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2681" y="1770063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+91 6282220348</a:t>
            </a:r>
          </a:p>
          <a:p>
            <a:pPr marL="0" indent="0" eaLnBrk="1" hangingPunct="1">
              <a:buNone/>
            </a:pP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4834" y="3044826"/>
            <a:ext cx="4265612" cy="32899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developing web pages using </a:t>
            </a:r>
            <a:r>
              <a:rPr lang="en-US" sz="1050" b="1" dirty="0"/>
              <a:t>HTML5, CSS3, Object Oriented Java script, ES6, JSON, XML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Practical understanding of </a:t>
            </a:r>
            <a:r>
              <a:rPr lang="en-IN" sz="1050" b="1" dirty="0"/>
              <a:t>JavaScript</a:t>
            </a:r>
            <a:r>
              <a:rPr lang="en-IN" sz="1050" dirty="0"/>
              <a:t> concepts.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/>
              <a:t>Proficient </a:t>
            </a:r>
            <a:r>
              <a:rPr lang="en-US" altLang="en-US" sz="1050" b="1" dirty="0"/>
              <a:t>React developer</a:t>
            </a:r>
            <a:r>
              <a:rPr lang="en-US" altLang="en-US" sz="1050" dirty="0"/>
              <a:t> with working knowledge on </a:t>
            </a:r>
            <a:r>
              <a:rPr lang="en-US" altLang="en-US" sz="1050" b="1" dirty="0"/>
              <a:t>ReactJS. Java Microservice</a:t>
            </a:r>
            <a:r>
              <a:rPr lang="en-US" altLang="en-US" sz="1050" dirty="0"/>
              <a:t> Development knowledge using </a:t>
            </a:r>
            <a:r>
              <a:rPr lang="en-US" altLang="en-US" sz="1050" b="1" dirty="0"/>
              <a:t>Spring boot </a:t>
            </a:r>
            <a:r>
              <a:rPr lang="en-US" altLang="en-US" sz="1050" dirty="0"/>
              <a:t>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/>
              <a:t>Practical understanding of using tools like </a:t>
            </a:r>
            <a:r>
              <a:rPr lang="en-US" altLang="nl-NL" sz="1050" b="1" dirty="0"/>
              <a:t>Mockito, Junit </a:t>
            </a:r>
            <a:r>
              <a:rPr lang="en-US" altLang="nl-NL" sz="1050" dirty="0"/>
              <a:t>and ensuring quality.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/>
              <a:t>Basic Knowledge of Python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>
                <a:ea typeface="Verdana"/>
              </a:rPr>
              <a:t>Familiar with AWS 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>
                <a:ea typeface="Verdana"/>
              </a:rPr>
              <a:t>AWS cloud level 0 and level 1 completed</a:t>
            </a:r>
            <a:endParaRPr lang="en-US" altLang="nl-NL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b="1" dirty="0"/>
              <a:t>Hands on experience in Figma</a:t>
            </a:r>
          </a:p>
          <a:p>
            <a:pPr marL="0" indent="0">
              <a:buNone/>
            </a:pPr>
            <a:endParaRPr lang="en-US" altLang="nl-NL" sz="900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147515" y="6334764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02656"/>
              </p:ext>
            </p:extLst>
          </p:nvPr>
        </p:nvGraphicFramePr>
        <p:xfrm>
          <a:off x="9186863" y="1352223"/>
          <a:ext cx="3179570" cy="54836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946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600107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500869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800" b="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Junit, Mockito, Servlets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367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Autowire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634434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AWS Cloud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Completed level 0 and level 1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aws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cloud certification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2373"/>
                  </a:ext>
                </a:extLst>
              </a:tr>
              <a:tr h="6344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500869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</a:t>
                      </a:r>
                    </a:p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Implement DAO layer using spring Data repositories, Transaction Management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634434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Service, Sync/Async comms, Swagger API specifications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36730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406824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Hooks, Event handling, validation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58786"/>
                  </a:ext>
                </a:extLst>
              </a:tr>
              <a:tr h="36730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MongoDB,My</a:t>
                      </a: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SQL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36730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Reusable templates,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Eclipse IDE,</a:t>
                      </a:r>
                    </a:p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Visual Studio, ATOM, 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SonarQube,figma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36730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499417" y="547041"/>
            <a:ext cx="2424112" cy="60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Technology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MECHANICAL ENGINEERING :2018-2022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15525" y="1088212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932592-980C-261C-EA9A-D3EFA0FFBF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SIDHARTH KB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4D92A-C05F-FDE9-1DD0-792BE3205A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716282" y="1292225"/>
            <a:ext cx="1268080" cy="35011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Bangalore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9E018-0DB4-AB34-54AE-A5C067C2360D}"/>
              </a:ext>
            </a:extLst>
          </p:cNvPr>
          <p:cNvSpPr txBox="1"/>
          <p:nvPr/>
        </p:nvSpPr>
        <p:spPr>
          <a:xfrm>
            <a:off x="619002" y="6422559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2">
                    <a:lumMod val="50000"/>
                  </a:schemeClr>
                </a:solidFill>
              </a:rPr>
              <a:t>https://github.com/sidharthKB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953EE3A-DBA2-4078-B495-FDC1B433962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/>
          <a:srcRect t="11295" b="1129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1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1_CG_2012_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C79773B3-BEED-4422-883D-E6632C7C71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6CDC82-82BA-49AD-93AF-D20F327377C3}">
  <ds:schemaRefs>
    <ds:schemaRef ds:uri="900c2a09-0d28-449b-b8ad-3e76d664ec44"/>
    <ds:schemaRef ds:uri="e0ffb6ef-0000-48aa-9041-fb29fcb198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30857F-5B57-4BA6-87F2-356B3F6438EF}">
  <ds:schemaRefs>
    <ds:schemaRef ds:uri="25289c4b-8fd1-4155-b56f-82d6fa13afd3"/>
    <ds:schemaRef ds:uri="900c2a09-0d28-449b-b8ad-3e76d664ec44"/>
    <ds:schemaRef ds:uri="c43bfbf7-b5f8-4451-8464-ef79a2e28ca1"/>
    <ds:schemaRef ds:uri="e0ffb6ef-0000-48aa-9041-fb29fcb198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74</TotalTime>
  <Words>378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1_CG_2012_Template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K B, Sidharth</cp:lastModifiedBy>
  <cp:revision>9</cp:revision>
  <cp:lastPrinted>2022-05-15T17:27:20Z</cp:lastPrinted>
  <dcterms:created xsi:type="dcterms:W3CDTF">2020-09-22T06:24:34Z</dcterms:created>
  <dcterms:modified xsi:type="dcterms:W3CDTF">2023-01-06T11:51:29Z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