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67" r:id="rId3"/>
    <p:sldId id="264" r:id="rId4"/>
    <p:sldId id="260" r:id="rId5"/>
    <p:sldId id="262" r:id="rId6"/>
    <p:sldId id="261" r:id="rId7"/>
    <p:sldId id="263" r:id="rId8"/>
    <p:sldId id="269" r:id="rId9"/>
    <p:sldId id="28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0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5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1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9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0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8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0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1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5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2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08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9CEB744-356E-4781-A5CC-1A77B013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813" y="1018178"/>
            <a:ext cx="5653644" cy="187742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Ride sharing Company</a:t>
            </a:r>
            <a:b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UBER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5668CF-8E72-4A1F-8FE4-F98861F1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5126182"/>
            <a:ext cx="3401063" cy="898697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/>
              <a:t>Instructed By: Dr.V.Bhaskar</a:t>
            </a:r>
          </a:p>
          <a:p>
            <a:r>
              <a:rPr lang="en-US" sz="2400" b="1" dirty="0"/>
              <a:t>-Mansi shah(19526)</a:t>
            </a:r>
          </a:p>
        </p:txBody>
      </p:sp>
      <p:pic>
        <p:nvPicPr>
          <p:cNvPr id="1026" name="Picture 2" descr="https://cdn-news.warriortrading.com/wp-content/uploads/2018/09/19180441/uber.jpg">
            <a:extLst>
              <a:ext uri="{FF2B5EF4-FFF2-40B4-BE49-F238E27FC236}">
                <a16:creationId xmlns:a16="http://schemas.microsoft.com/office/drawing/2014/main" id="{36CF54A1-66A7-429C-8B19-F13752C08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73" y="3026229"/>
            <a:ext cx="3098124" cy="1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8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80BB-7A01-42B6-B652-B0DD3479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Entity: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310708-8283-447D-BF32-D24370180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01865"/>
              </p:ext>
            </p:extLst>
          </p:nvPr>
        </p:nvGraphicFramePr>
        <p:xfrm>
          <a:off x="523783" y="1636078"/>
          <a:ext cx="10014677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77">
                  <a:extLst>
                    <a:ext uri="{9D8B030D-6E8A-4147-A177-3AD203B41FA5}">
                      <a16:colId xmlns:a16="http://schemas.microsoft.com/office/drawing/2014/main" val="2141291736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3802365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5397091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6606098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92980418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42883026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06310237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60421836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165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C10C90-6558-487E-8056-7F42D0043357}"/>
              </a:ext>
            </a:extLst>
          </p:cNvPr>
          <p:cNvSpPr txBox="1"/>
          <p:nvPr/>
        </p:nvSpPr>
        <p:spPr>
          <a:xfrm>
            <a:off x="523783" y="2601218"/>
            <a:ext cx="10722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Constraints for Passenger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Primary Key: USER_ID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attributes are not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OVERALL_RATING: 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dirty="0"/>
              <a:t>Range between 0 to 5.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dirty="0"/>
              <a:t>Default value : 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Mobile_NO: Cannot be greater than 10 digits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Password: Minimum 8 Character and Maximum 20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0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6DD5-A3C5-46B8-8A47-87CFCE23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28E79-621F-4C2D-9662-A835BA4A1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207205"/>
              </p:ext>
            </p:extLst>
          </p:nvPr>
        </p:nvGraphicFramePr>
        <p:xfrm>
          <a:off x="257454" y="1747838"/>
          <a:ext cx="11452194" cy="44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6">
                  <a:extLst>
                    <a:ext uri="{9D8B030D-6E8A-4147-A177-3AD203B41FA5}">
                      <a16:colId xmlns:a16="http://schemas.microsoft.com/office/drawing/2014/main" val="2715382961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647223265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3897858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1346339647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1942263618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860577035"/>
                    </a:ext>
                  </a:extLst>
                </a:gridCol>
                <a:gridCol w="1480350">
                  <a:extLst>
                    <a:ext uri="{9D8B030D-6E8A-4147-A177-3AD203B41FA5}">
                      <a16:colId xmlns:a16="http://schemas.microsoft.com/office/drawing/2014/main" val="394313664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939252705"/>
                    </a:ext>
                  </a:extLst>
                </a:gridCol>
                <a:gridCol w="1079748">
                  <a:extLst>
                    <a:ext uri="{9D8B030D-6E8A-4147-A177-3AD203B41FA5}">
                      <a16:colId xmlns:a16="http://schemas.microsoft.com/office/drawing/2014/main" val="453884174"/>
                    </a:ext>
                  </a:extLst>
                </a:gridCol>
              </a:tblGrid>
              <a:tr h="446722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Driver_id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DL_Num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344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9C3295-9100-439E-80F4-90F0E8F4BE92}"/>
              </a:ext>
            </a:extLst>
          </p:cNvPr>
          <p:cNvSpPr txBox="1"/>
          <p:nvPr/>
        </p:nvSpPr>
        <p:spPr>
          <a:xfrm>
            <a:off x="369903" y="2663152"/>
            <a:ext cx="11452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 for Driver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: DRIVER_ID &amp; DRIVER_LIC_NO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Mobile_No: Must be 10 digit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Overall_Rating: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Ranges between 0.0 and 5.0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Default value is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Password: Min. 8 Char &amp; Max 20 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DL_Num: Must be 8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41A7-A288-4A84-AB30-DC24D297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EF523C-4658-42A7-B760-F48EB3171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93208"/>
              </p:ext>
            </p:extLst>
          </p:nvPr>
        </p:nvGraphicFramePr>
        <p:xfrm>
          <a:off x="721360" y="1853248"/>
          <a:ext cx="9876616" cy="510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46">
                  <a:extLst>
                    <a:ext uri="{9D8B030D-6E8A-4147-A177-3AD203B41FA5}">
                      <a16:colId xmlns:a16="http://schemas.microsoft.com/office/drawing/2014/main" val="646404470"/>
                    </a:ext>
                  </a:extLst>
                </a:gridCol>
                <a:gridCol w="1421695">
                  <a:extLst>
                    <a:ext uri="{9D8B030D-6E8A-4147-A177-3AD203B41FA5}">
                      <a16:colId xmlns:a16="http://schemas.microsoft.com/office/drawing/2014/main" val="2609156883"/>
                    </a:ext>
                  </a:extLst>
                </a:gridCol>
                <a:gridCol w="1421695">
                  <a:extLst>
                    <a:ext uri="{9D8B030D-6E8A-4147-A177-3AD203B41FA5}">
                      <a16:colId xmlns:a16="http://schemas.microsoft.com/office/drawing/2014/main" val="3169259082"/>
                    </a:ext>
                  </a:extLst>
                </a:gridCol>
                <a:gridCol w="1421695">
                  <a:extLst>
                    <a:ext uri="{9D8B030D-6E8A-4147-A177-3AD203B41FA5}">
                      <a16:colId xmlns:a16="http://schemas.microsoft.com/office/drawing/2014/main" val="2440791542"/>
                    </a:ext>
                  </a:extLst>
                </a:gridCol>
                <a:gridCol w="1421695">
                  <a:extLst>
                    <a:ext uri="{9D8B030D-6E8A-4147-A177-3AD203B41FA5}">
                      <a16:colId xmlns:a16="http://schemas.microsoft.com/office/drawing/2014/main" val="1011982995"/>
                    </a:ext>
                  </a:extLst>
                </a:gridCol>
                <a:gridCol w="1421695">
                  <a:extLst>
                    <a:ext uri="{9D8B030D-6E8A-4147-A177-3AD203B41FA5}">
                      <a16:colId xmlns:a16="http://schemas.microsoft.com/office/drawing/2014/main" val="2225650193"/>
                    </a:ext>
                  </a:extLst>
                </a:gridCol>
                <a:gridCol w="1421695">
                  <a:extLst>
                    <a:ext uri="{9D8B030D-6E8A-4147-A177-3AD203B41FA5}">
                      <a16:colId xmlns:a16="http://schemas.microsoft.com/office/drawing/2014/main" val="1615527589"/>
                    </a:ext>
                  </a:extLst>
                </a:gridCol>
              </a:tblGrid>
              <a:tr h="510787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Car_Vinno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Plate_num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471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73F0A7-B42F-4271-8693-221F4AABFE1B}"/>
              </a:ext>
            </a:extLst>
          </p:cNvPr>
          <p:cNvSpPr txBox="1"/>
          <p:nvPr/>
        </p:nvSpPr>
        <p:spPr>
          <a:xfrm>
            <a:off x="646111" y="2828835"/>
            <a:ext cx="9852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Constraints for Car table</a:t>
            </a:r>
          </a:p>
          <a:p>
            <a:r>
              <a:rPr lang="en-US" dirty="0"/>
              <a:t>Primary Key: CAR_VIN_NUM (Uniquely identifies car)</a:t>
            </a:r>
          </a:p>
          <a:p>
            <a:r>
              <a:rPr lang="en-US" dirty="0"/>
              <a:t>Year: No car older than 2010 year</a:t>
            </a:r>
          </a:p>
          <a:p>
            <a:r>
              <a:rPr lang="en-US" dirty="0"/>
              <a:t>Capacity: Min. 2 and max 8</a:t>
            </a:r>
          </a:p>
        </p:txBody>
      </p:sp>
    </p:spTree>
    <p:extLst>
      <p:ext uri="{BB962C8B-B14F-4D97-AF65-F5344CB8AC3E}">
        <p14:creationId xmlns:p14="http://schemas.microsoft.com/office/powerpoint/2010/main" val="330661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06CB-3EE3-498B-BAD2-D84CDDB6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AC4759-6CD9-4220-8ECC-29B758376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81932"/>
              </p:ext>
            </p:extLst>
          </p:nvPr>
        </p:nvGraphicFramePr>
        <p:xfrm>
          <a:off x="531811" y="1667828"/>
          <a:ext cx="107564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29">
                  <a:extLst>
                    <a:ext uri="{9D8B030D-6E8A-4147-A177-3AD203B41FA5}">
                      <a16:colId xmlns:a16="http://schemas.microsoft.com/office/drawing/2014/main" val="20509064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27906145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578438426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3716554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7282177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420699863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368133939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068885977"/>
                    </a:ext>
                  </a:extLst>
                </a:gridCol>
                <a:gridCol w="1237473">
                  <a:extLst>
                    <a:ext uri="{9D8B030D-6E8A-4147-A177-3AD203B41FA5}">
                      <a16:colId xmlns:a16="http://schemas.microsoft.com/office/drawing/2014/main" val="137543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Req_ID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Date&amp;time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Pickup_loc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Dropoff_loc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EST_FARE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346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5949E9-A766-494E-ACBA-88781604B51C}"/>
              </a:ext>
            </a:extLst>
          </p:cNvPr>
          <p:cNvSpPr txBox="1"/>
          <p:nvPr/>
        </p:nvSpPr>
        <p:spPr>
          <a:xfrm>
            <a:off x="531811" y="2627347"/>
            <a:ext cx="11225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Constraints for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Key: Req_ID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Key: 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Ride_type: Pool, Express Pool, Uber X &amp; Uber XL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Num_of_seat: Min 1 and Max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6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12AF-980F-432F-96E0-D1A70A06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Entity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D98953-7B4B-42F1-8027-759CB5084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004275"/>
              </p:ext>
            </p:extLst>
          </p:nvPr>
        </p:nvGraphicFramePr>
        <p:xfrm>
          <a:off x="646111" y="1557497"/>
          <a:ext cx="10502320" cy="59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31">
                  <a:extLst>
                    <a:ext uri="{9D8B030D-6E8A-4147-A177-3AD203B41FA5}">
                      <a16:colId xmlns:a16="http://schemas.microsoft.com/office/drawing/2014/main" val="116404821"/>
                    </a:ext>
                  </a:extLst>
                </a:gridCol>
                <a:gridCol w="954582">
                  <a:extLst>
                    <a:ext uri="{9D8B030D-6E8A-4147-A177-3AD203B41FA5}">
                      <a16:colId xmlns:a16="http://schemas.microsoft.com/office/drawing/2014/main" val="4099319188"/>
                    </a:ext>
                  </a:extLst>
                </a:gridCol>
                <a:gridCol w="1160837">
                  <a:extLst>
                    <a:ext uri="{9D8B030D-6E8A-4147-A177-3AD203B41FA5}">
                      <a16:colId xmlns:a16="http://schemas.microsoft.com/office/drawing/2014/main" val="408089639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97397219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0089365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3835224278"/>
                    </a:ext>
                  </a:extLst>
                </a:gridCol>
                <a:gridCol w="548722">
                  <a:extLst>
                    <a:ext uri="{9D8B030D-6E8A-4147-A177-3AD203B41FA5}">
                      <a16:colId xmlns:a16="http://schemas.microsoft.com/office/drawing/2014/main" val="1023353689"/>
                    </a:ext>
                  </a:extLst>
                </a:gridCol>
                <a:gridCol w="1157524">
                  <a:extLst>
                    <a:ext uri="{9D8B030D-6E8A-4147-A177-3AD203B41FA5}">
                      <a16:colId xmlns:a16="http://schemas.microsoft.com/office/drawing/2014/main" val="1290351420"/>
                    </a:ext>
                  </a:extLst>
                </a:gridCol>
                <a:gridCol w="1345432">
                  <a:extLst>
                    <a:ext uri="{9D8B030D-6E8A-4147-A177-3AD203B41FA5}">
                      <a16:colId xmlns:a16="http://schemas.microsoft.com/office/drawing/2014/main" val="3912185442"/>
                    </a:ext>
                  </a:extLst>
                </a:gridCol>
                <a:gridCol w="1345432">
                  <a:extLst>
                    <a:ext uri="{9D8B030D-6E8A-4147-A177-3AD203B41FA5}">
                      <a16:colId xmlns:a16="http://schemas.microsoft.com/office/drawing/2014/main" val="3283095064"/>
                    </a:ext>
                  </a:extLst>
                </a:gridCol>
              </a:tblGrid>
              <a:tr h="591502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Trip_Id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36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AA6BC8-6BFC-4985-ADBB-6153F18C8AF9}"/>
              </a:ext>
            </a:extLst>
          </p:cNvPr>
          <p:cNvSpPr txBox="1"/>
          <p:nvPr/>
        </p:nvSpPr>
        <p:spPr>
          <a:xfrm>
            <a:off x="646111" y="2717454"/>
            <a:ext cx="1050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Constraints for trip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: Trip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 : Req_ID &amp; Driver_ID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D_Rating, P_Rating: Ranges between 0 and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2E7-77A8-4351-89E5-4ED0D580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73" y="310675"/>
            <a:ext cx="9404723" cy="1400530"/>
          </a:xfrm>
        </p:spPr>
        <p:txBody>
          <a:bodyPr/>
          <a:lstStyle/>
          <a:p>
            <a:r>
              <a:rPr lang="en-US" dirty="0"/>
              <a:t>Payment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2FC26-1C45-4536-88D5-288020FF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27" y="1324709"/>
            <a:ext cx="2946866" cy="576262"/>
          </a:xfrm>
        </p:spPr>
        <p:txBody>
          <a:bodyPr/>
          <a:lstStyle/>
          <a:p>
            <a:r>
              <a:rPr lang="en-US" dirty="0"/>
              <a:t>Gift card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AEA50E-23D8-4B6C-83E9-C3368DC0CE0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27B55-FE3C-4D7C-812D-A8F1B10E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3105" y="1324709"/>
            <a:ext cx="2936241" cy="576262"/>
          </a:xfrm>
        </p:spPr>
        <p:txBody>
          <a:bodyPr/>
          <a:lstStyle/>
          <a:p>
            <a:r>
              <a:rPr lang="en-US" dirty="0"/>
              <a:t>Paypal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61171-F39A-458E-B6D0-18B6843553E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5" y="2557462"/>
            <a:ext cx="3481605" cy="3698876"/>
          </a:xfrm>
        </p:spPr>
        <p:txBody>
          <a:bodyPr/>
          <a:lstStyle/>
          <a:p>
            <a:pPr fontAlgn="t">
              <a:spcBef>
                <a:spcPts val="0"/>
              </a:spcBef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C6B69B-3108-4813-BCFD-EF82A08F5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558" y="1324709"/>
            <a:ext cx="2932113" cy="576262"/>
          </a:xfrm>
        </p:spPr>
        <p:txBody>
          <a:bodyPr/>
          <a:lstStyle/>
          <a:p>
            <a:r>
              <a:rPr lang="en-US" dirty="0"/>
              <a:t>Card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489E32-A524-495F-A355-54FF8187DD5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64432" y="2505870"/>
            <a:ext cx="3159264" cy="3589338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Card_num: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Expiry: Date should be greater than current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Credit or Debit.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6929F2-3BAF-463E-97A0-A99B27F7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87895"/>
              </p:ext>
            </p:extLst>
          </p:nvPr>
        </p:nvGraphicFramePr>
        <p:xfrm>
          <a:off x="451503" y="2134860"/>
          <a:ext cx="27875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58">
                  <a:extLst>
                    <a:ext uri="{9D8B030D-6E8A-4147-A177-3AD203B41FA5}">
                      <a16:colId xmlns:a16="http://schemas.microsoft.com/office/drawing/2014/main" val="3652444196"/>
                    </a:ext>
                  </a:extLst>
                </a:gridCol>
                <a:gridCol w="978716">
                  <a:extLst>
                    <a:ext uri="{9D8B030D-6E8A-4147-A177-3AD203B41FA5}">
                      <a16:colId xmlns:a16="http://schemas.microsoft.com/office/drawing/2014/main" val="906326928"/>
                    </a:ext>
                  </a:extLst>
                </a:gridCol>
                <a:gridCol w="978716">
                  <a:extLst>
                    <a:ext uri="{9D8B030D-6E8A-4147-A177-3AD203B41FA5}">
                      <a16:colId xmlns:a16="http://schemas.microsoft.com/office/drawing/2014/main" val="1593894591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r>
                        <a:rPr lang="en-US" sz="1600" dirty="0"/>
                        <a:t>Expirydate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FF0000"/>
                          </a:solidFill>
                        </a:rPr>
                        <a:t>Card_num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014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10F69B-502F-4E3D-83FF-63E648015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66893"/>
              </p:ext>
            </p:extLst>
          </p:nvPr>
        </p:nvGraphicFramePr>
        <p:xfrm>
          <a:off x="7264432" y="2119355"/>
          <a:ext cx="3159264" cy="41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307">
                  <a:extLst>
                    <a:ext uri="{9D8B030D-6E8A-4147-A177-3AD203B41FA5}">
                      <a16:colId xmlns:a16="http://schemas.microsoft.com/office/drawing/2014/main" val="365244419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121539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941839312"/>
                    </a:ext>
                  </a:extLst>
                </a:gridCol>
                <a:gridCol w="597537">
                  <a:extLst>
                    <a:ext uri="{9D8B030D-6E8A-4147-A177-3AD203B41FA5}">
                      <a16:colId xmlns:a16="http://schemas.microsoft.com/office/drawing/2014/main" val="1593894591"/>
                    </a:ext>
                  </a:extLst>
                </a:gridCol>
              </a:tblGrid>
              <a:tr h="412311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FF0000"/>
                          </a:solidFill>
                        </a:rPr>
                        <a:t>Card_num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014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DD4EEF-EF3D-410C-B662-28D76A59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17434"/>
              </p:ext>
            </p:extLst>
          </p:nvPr>
        </p:nvGraphicFramePr>
        <p:xfrm>
          <a:off x="3951486" y="2155169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411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Paypal_ID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71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E3182A-49F4-5C41-87F1-59EF0BD99D41}"/>
              </a:ext>
            </a:extLst>
          </p:cNvPr>
          <p:cNvSpPr txBox="1"/>
          <p:nvPr/>
        </p:nvSpPr>
        <p:spPr>
          <a:xfrm>
            <a:off x="451503" y="2819400"/>
            <a:ext cx="2787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 K: Card_num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Expiry_Date: date greater than current 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098F8-249E-470D-B0BD-36FE11ACE330}"/>
              </a:ext>
            </a:extLst>
          </p:cNvPr>
          <p:cNvSpPr txBox="1"/>
          <p:nvPr/>
        </p:nvSpPr>
        <p:spPr>
          <a:xfrm>
            <a:off x="4270159" y="3160450"/>
            <a:ext cx="191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 k:Paypal  _ID</a:t>
            </a:r>
          </a:p>
        </p:txBody>
      </p:sp>
    </p:spTree>
    <p:extLst>
      <p:ext uri="{BB962C8B-B14F-4D97-AF65-F5344CB8AC3E}">
        <p14:creationId xmlns:p14="http://schemas.microsoft.com/office/powerpoint/2010/main" val="137608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12AF-980F-432F-96E0-D1A70A06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 Request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D98953-7B4B-42F1-8027-759CB5084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846037"/>
              </p:ext>
            </p:extLst>
          </p:nvPr>
        </p:nvGraphicFramePr>
        <p:xfrm>
          <a:off x="646111" y="1622811"/>
          <a:ext cx="8868005" cy="46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11640482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4202929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99319188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4080896393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39739721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89365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3768202077"/>
                    </a:ext>
                  </a:extLst>
                </a:gridCol>
              </a:tblGrid>
              <a:tr h="460873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REQ_ID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DRIVER_ID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Cancelled_BY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36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AA6BC8-6BFC-4985-ADBB-6153F18C8AF9}"/>
              </a:ext>
            </a:extLst>
          </p:cNvPr>
          <p:cNvSpPr txBox="1"/>
          <p:nvPr/>
        </p:nvSpPr>
        <p:spPr>
          <a:xfrm>
            <a:off x="646111" y="2690336"/>
            <a:ext cx="10502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Constraints for Cancel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: REQ_ID, USER_ID, DRIVER_ID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 : REQ_ID, USER_ID, DRIVER_ID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Canceled BY: has to be USER_ID or DRIVER_ID.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8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2800F8-ACBB-4F4C-A863-A1A9B46921BF}"/>
              </a:ext>
            </a:extLst>
          </p:cNvPr>
          <p:cNvSpPr txBox="1"/>
          <p:nvPr/>
        </p:nvSpPr>
        <p:spPr>
          <a:xfrm>
            <a:off x="286657" y="304800"/>
            <a:ext cx="5551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 Diagram for UBER</a:t>
            </a:r>
            <a:endParaRPr lang="en-US" dirty="0"/>
          </a:p>
        </p:txBody>
      </p:sp>
      <p:pic>
        <p:nvPicPr>
          <p:cNvPr id="2052" name="Picture 4" descr="https://documents.lucidchart.com/documents/6f8fc765-6bf2-4391-af0b-960928abc1d6/pages/0_0?a=5738&amp;x=-98&amp;y=91&amp;w=2147&amp;h=1085&amp;store=1&amp;accept=image%2F*&amp;auth=LCA%20cf1c1af36716426482d84e07e16b6c3555bbfb52-ts%3D1555136040">
            <a:extLst>
              <a:ext uri="{FF2B5EF4-FFF2-40B4-BE49-F238E27FC236}">
                <a16:creationId xmlns:a16="http://schemas.microsoft.com/office/drawing/2014/main" id="{558CB93A-6D84-734B-8AEE-C2438CFE4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t="1979" r="3839" b="3720"/>
          <a:stretch/>
        </p:blipFill>
        <p:spPr bwMode="auto">
          <a:xfrm>
            <a:off x="1052285" y="1291704"/>
            <a:ext cx="10087430" cy="512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0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639-13B1-EE45-9110-0EB17995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7996"/>
          </a:xfrm>
        </p:spPr>
        <p:txBody>
          <a:bodyPr/>
          <a:lstStyle/>
          <a:p>
            <a:pPr algn="ctr"/>
            <a:r>
              <a:rPr lang="en-US" dirty="0"/>
              <a:t>ER Diagram Notations</a:t>
            </a:r>
          </a:p>
        </p:txBody>
      </p:sp>
      <p:pic>
        <p:nvPicPr>
          <p:cNvPr id="1030" name="Picture 6" descr="https://documents.lucidchart.com/documents/6f8fc765-6bf2-4391-af0b-960928abc1d6/pages/0_0?a=5738&amp;x=567&amp;y=1111&amp;w=807&amp;h=628&amp;store=1&amp;accept=image%2F*&amp;auth=LCA%201e39358927fa1bc27f0bf93d1da4d6bd7783f77f-ts%3D1555136040">
            <a:extLst>
              <a:ext uri="{FF2B5EF4-FFF2-40B4-BE49-F238E27FC236}">
                <a16:creationId xmlns:a16="http://schemas.microsoft.com/office/drawing/2014/main" id="{A985E001-5FF4-B545-8EC8-B71AF83A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25" y="1500429"/>
            <a:ext cx="7336064" cy="48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8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0FE5-C6F5-442E-939F-650B93B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DD5FF-1729-46DE-AF6A-ADA74B71DCD4}"/>
              </a:ext>
            </a:extLst>
          </p:cNvPr>
          <p:cNvSpPr txBox="1"/>
          <p:nvPr/>
        </p:nvSpPr>
        <p:spPr>
          <a:xfrm>
            <a:off x="4350058" y="2476870"/>
            <a:ext cx="22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8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BCB14-B0F3-43B0-B157-9D8502968C08}"/>
              </a:ext>
            </a:extLst>
          </p:cNvPr>
          <p:cNvSpPr/>
          <p:nvPr/>
        </p:nvSpPr>
        <p:spPr>
          <a:xfrm flipH="1">
            <a:off x="214312" y="971550"/>
            <a:ext cx="522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 Neue"/>
              </a:rPr>
              <a:t> 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D44FC-DDE5-4CC9-BBCF-194502E7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C4648-E99C-4FDD-B252-C7FD4FF9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2" y="162837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business model of uber?</a:t>
            </a:r>
          </a:p>
          <a:p>
            <a:r>
              <a:rPr lang="en-US" dirty="0"/>
              <a:t>Why ER model?</a:t>
            </a:r>
          </a:p>
          <a:p>
            <a:r>
              <a:rPr lang="en-US" dirty="0"/>
              <a:t>Components of ER model</a:t>
            </a:r>
          </a:p>
          <a:p>
            <a:r>
              <a:rPr lang="en-US" dirty="0"/>
              <a:t>Relationship cardinalities</a:t>
            </a:r>
          </a:p>
          <a:p>
            <a:r>
              <a:rPr lang="en-US" dirty="0"/>
              <a:t>Participation Constraints</a:t>
            </a:r>
          </a:p>
          <a:p>
            <a:r>
              <a:rPr lang="en-US" dirty="0"/>
              <a:t>Specialization &amp; Generalization</a:t>
            </a:r>
          </a:p>
          <a:p>
            <a:r>
              <a:rPr lang="en-US" dirty="0"/>
              <a:t>Category and Union</a:t>
            </a:r>
          </a:p>
          <a:p>
            <a:r>
              <a:rPr lang="en-US" dirty="0"/>
              <a:t>Entities and their Constraints</a:t>
            </a:r>
          </a:p>
          <a:p>
            <a:r>
              <a:rPr lang="en-US" dirty="0"/>
              <a:t>ER diagram of UBER</a:t>
            </a:r>
          </a:p>
          <a:p>
            <a:r>
              <a:rPr lang="en-US" dirty="0"/>
              <a:t>ER diagram Notations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6C826C-582E-40E9-9507-F92A84C67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251075"/>
            <a:ext cx="10308772" cy="54294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72B09F-91C5-234E-8B0F-6A997E2D8354}"/>
              </a:ext>
            </a:extLst>
          </p:cNvPr>
          <p:cNvSpPr txBox="1">
            <a:spLocks/>
          </p:cNvSpPr>
          <p:nvPr/>
        </p:nvSpPr>
        <p:spPr>
          <a:xfrm>
            <a:off x="489857" y="451936"/>
            <a:ext cx="9404723" cy="79913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49574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1547-DD5C-4A80-AB56-34687EE7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en-US" dirty="0"/>
              <a:t> Why we choose ER-model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DCB6-884F-41BC-8FAD-23D45B45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0188"/>
            <a:ext cx="8946541" cy="47482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It is concise description of data requirements of the user.</a:t>
            </a:r>
          </a:p>
          <a:p>
            <a:pPr>
              <a:lnSpc>
                <a:spcPct val="200000"/>
              </a:lnSpc>
            </a:pPr>
            <a:r>
              <a:rPr lang="en-US" dirty="0"/>
              <a:t>It does not include implementation details</a:t>
            </a:r>
          </a:p>
          <a:p>
            <a:pPr>
              <a:lnSpc>
                <a:spcPct val="200000"/>
              </a:lnSpc>
            </a:pPr>
            <a:r>
              <a:rPr lang="en-US" dirty="0"/>
              <a:t>It is easier to understand and to communicate with NonTechnical user.</a:t>
            </a:r>
          </a:p>
          <a:p>
            <a:pPr>
              <a:lnSpc>
                <a:spcPct val="200000"/>
              </a:lnSpc>
            </a:pPr>
            <a:r>
              <a:rPr lang="en-US" dirty="0"/>
              <a:t>It helps in actual implementation of database by logical mapping.</a:t>
            </a:r>
          </a:p>
        </p:txBody>
      </p:sp>
    </p:spTree>
    <p:extLst>
      <p:ext uri="{BB962C8B-B14F-4D97-AF65-F5344CB8AC3E}">
        <p14:creationId xmlns:p14="http://schemas.microsoft.com/office/powerpoint/2010/main" val="42234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4BBE-5831-41F5-8B83-37CA23A8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827F-B195-4BAB-B327-559A6B45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2328"/>
            <a:ext cx="8946541" cy="49460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Entity: Entity has its own identity that distinguishes it from other entities.</a:t>
            </a:r>
          </a:p>
          <a:p>
            <a:r>
              <a:rPr lang="en-US" dirty="0"/>
              <a:t>Attributes: Attributes are properties of entities. Attributes is a property or characteristic of an entity that is of interest to the organization.</a:t>
            </a:r>
            <a:endParaRPr lang="en-US" altLang="en-US" b="1" dirty="0"/>
          </a:p>
          <a:p>
            <a:r>
              <a:rPr lang="en-US" altLang="en-US" b="1" dirty="0"/>
              <a:t>Relationships</a:t>
            </a:r>
            <a:r>
              <a:rPr lang="en-US" altLang="en-US" dirty="0"/>
              <a:t> are associations between one or more entity types. They are the “</a:t>
            </a:r>
            <a:r>
              <a:rPr lang="en-US" altLang="en-US" i="1" dirty="0"/>
              <a:t>glue”</a:t>
            </a:r>
            <a:r>
              <a:rPr lang="en-US" altLang="en-US" dirty="0"/>
              <a:t> that holds together components of an E-R model.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777A7-FCCB-4EB4-B5CB-B2F132DF135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73838" y="2055813"/>
            <a:ext cx="5618162" cy="420052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2D29C-D526-47C3-B344-FE6DAAFB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66" y="4110361"/>
            <a:ext cx="8194098" cy="23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4301-36ED-4FC8-9539-5FDED585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0396"/>
          </a:xfrm>
        </p:spPr>
        <p:txBody>
          <a:bodyPr/>
          <a:lstStyle/>
          <a:p>
            <a:r>
              <a:rPr lang="en-US" dirty="0"/>
              <a:t>Relationship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5DC8-CF56-4CAF-80A2-434A06B83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One to one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96A4708-CC36-4997-881D-85238BB2848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When only one instance of entity is associated with the relationship.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408512-FFCC-42C2-B909-8C4F13415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B95246E-F9F5-43B9-806B-C5F383A05D7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When more than one instance of entity is associated with the relationship.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5BCAEF-8C24-490E-9A55-03CF3A2C3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3289E-C563-472C-A9BD-3DBD21DC004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3590925" cy="3589338"/>
          </a:xfrm>
        </p:spPr>
        <p:txBody>
          <a:bodyPr/>
          <a:lstStyle/>
          <a:p>
            <a:r>
              <a:rPr lang="en-US" dirty="0"/>
              <a:t>one instance of entity on the left and more than one instance of entity on the right can be associated with the relationship. 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6194083-16B9-41F2-8229-5767DFB7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0" y="4033836"/>
            <a:ext cx="2946866" cy="13620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52A738-C361-473C-8766-C62CB2A0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07" y="4033837"/>
            <a:ext cx="2946794" cy="1362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1E59A5-74DB-4F76-AEAB-8D391937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4" y="4010658"/>
            <a:ext cx="3138489" cy="13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7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C408-1E8D-487F-9B64-5AA76774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2525-045E-4CF7-82FA-2CD60A71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Total Participation: </a:t>
            </a:r>
            <a:r>
              <a:rPr lang="en-US" dirty="0"/>
              <a:t>Each entity in the entity is involved in the relationship. Total participation is represented by double lines. </a:t>
            </a:r>
          </a:p>
          <a:p>
            <a:endParaRPr lang="en-US" dirty="0"/>
          </a:p>
          <a:p>
            <a:r>
              <a:rPr lang="en-US" b="1" dirty="0"/>
              <a:t>Partial participation: </a:t>
            </a:r>
            <a:r>
              <a:rPr lang="en-US" dirty="0"/>
              <a:t>Not all entities are involved in the relation ship. Partial participation is represented by single line.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7C39-BF81-444D-BBF0-A6799EA9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968"/>
          </a:xfrm>
        </p:spPr>
        <p:txBody>
          <a:bodyPr/>
          <a:lstStyle/>
          <a:p>
            <a:r>
              <a:rPr lang="en-US" dirty="0"/>
              <a:t>Specialization &amp;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CA06-DD1D-4C1E-8E0C-F27B718C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92646"/>
            <a:ext cx="8946541" cy="4195481"/>
          </a:xfrm>
        </p:spPr>
        <p:txBody>
          <a:bodyPr/>
          <a:lstStyle/>
          <a:p>
            <a:r>
              <a:rPr lang="en-US" b="1" dirty="0"/>
              <a:t>Specialization and generalization</a:t>
            </a:r>
            <a:r>
              <a:rPr lang="en-US" dirty="0"/>
              <a:t>: Specialization used for categorizing a class of object into subclasses.</a:t>
            </a:r>
          </a:p>
          <a:p>
            <a:r>
              <a:rPr lang="en-US" dirty="0"/>
              <a:t>Generalization is the quite opposite of the specialization and it is used combined several class into a higher -level class.</a:t>
            </a:r>
          </a:p>
          <a:p>
            <a:r>
              <a:rPr lang="en-US" dirty="0"/>
              <a:t>Example: User can be Passenger or Driver. 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1C5ED-5A9D-4B79-9421-05D17739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48" y="4090386"/>
            <a:ext cx="5468645" cy="24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9396-CFD5-4731-8E81-41F5B848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&amp;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353A-CC3E-4176-9AC5-727C1A99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082"/>
            <a:ext cx="8946541" cy="4730317"/>
          </a:xfrm>
        </p:spPr>
        <p:txBody>
          <a:bodyPr/>
          <a:lstStyle/>
          <a:p>
            <a:r>
              <a:rPr lang="en-US" b="1" dirty="0"/>
              <a:t>Category</a:t>
            </a:r>
            <a:r>
              <a:rPr lang="en-US" dirty="0"/>
              <a:t> - a subclass that represents a collection of entities from different entity types.</a:t>
            </a:r>
          </a:p>
          <a:p>
            <a:r>
              <a:rPr lang="en-US" dirty="0"/>
              <a:t>Example: In Payment method inherits the attributes from Gift card, Card (Debit/Credit), Paypal account depending on the superclass to which Payment method user selects.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BE0E2-817D-4924-AF26-97536B01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429000"/>
            <a:ext cx="6105208" cy="27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0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826</Words>
  <Application>Microsoft Office PowerPoint</Application>
  <PresentationFormat>Widescreen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Helvetica Neue</vt:lpstr>
      <vt:lpstr>Wingdings 3</vt:lpstr>
      <vt:lpstr>Ion</vt:lpstr>
      <vt:lpstr>Ride sharing Company UBER</vt:lpstr>
      <vt:lpstr>Agenda</vt:lpstr>
      <vt:lpstr>PowerPoint Presentation</vt:lpstr>
      <vt:lpstr> Why we choose ER-model</vt:lpstr>
      <vt:lpstr>Components of ER model</vt:lpstr>
      <vt:lpstr>Relationship  </vt:lpstr>
      <vt:lpstr>Participation Constrains</vt:lpstr>
      <vt:lpstr>Specialization &amp; Generalization</vt:lpstr>
      <vt:lpstr>Category &amp; Union</vt:lpstr>
      <vt:lpstr>Passenger Entity:</vt:lpstr>
      <vt:lpstr>Driver Entity</vt:lpstr>
      <vt:lpstr>Car Entity</vt:lpstr>
      <vt:lpstr>Request Entity</vt:lpstr>
      <vt:lpstr>Trip Entity</vt:lpstr>
      <vt:lpstr>Payment Method</vt:lpstr>
      <vt:lpstr>Cancel Request</vt:lpstr>
      <vt:lpstr>PowerPoint Presentation</vt:lpstr>
      <vt:lpstr>ER Diagram Notations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sharing Application-UBER</dc:title>
  <dc:creator>shahm888@gmail.com</dc:creator>
  <cp:lastModifiedBy>shahm888@gmail.com</cp:lastModifiedBy>
  <cp:revision>86</cp:revision>
  <dcterms:created xsi:type="dcterms:W3CDTF">2019-04-04T23:24:22Z</dcterms:created>
  <dcterms:modified xsi:type="dcterms:W3CDTF">2019-04-14T04:25:09Z</dcterms:modified>
</cp:coreProperties>
</file>