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0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1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1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2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2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3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4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4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4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5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5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5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19760" cy="951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9760" cy="20520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Google Shape;9;p8"/>
          <p:cNvPicPr/>
          <p:nvPr/>
        </p:nvPicPr>
        <p:blipFill>
          <a:blip r:embed="rId14" cstate="print"/>
          <a:stretch/>
        </p:blipFill>
        <p:spPr>
          <a:xfrm>
            <a:off x="8602920" y="66600"/>
            <a:ext cx="347760" cy="357120"/>
          </a:xfrm>
          <a:prstGeom prst="rect">
            <a:avLst/>
          </a:prstGeom>
          <a:ln>
            <a:noFill/>
          </a:ln>
        </p:spPr>
      </p:pic>
      <p:sp>
        <p:nvSpPr>
          <p:cNvPr id="4"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Google Shape;9;p8"/>
          <p:cNvPicPr/>
          <p:nvPr/>
        </p:nvPicPr>
        <p:blipFill>
          <a:blip r:embed="rId14" cstate="print"/>
          <a:stretch/>
        </p:blipFill>
        <p:spPr>
          <a:xfrm>
            <a:off x="8602920" y="66600"/>
            <a:ext cx="347760" cy="357120"/>
          </a:xfrm>
          <a:prstGeom prst="rect">
            <a:avLst/>
          </a:prstGeom>
          <a:ln>
            <a:noFill/>
          </a:ln>
        </p:spPr>
      </p:pic>
      <p:sp>
        <p:nvSpPr>
          <p:cNvPr id="40"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41" name="PlaceHolder 2"/>
          <p:cNvSpPr>
            <a:spLocks noGrp="1"/>
          </p:cNvSpPr>
          <p:nvPr>
            <p:ph type="body"/>
          </p:nvPr>
        </p:nvSpPr>
        <p:spPr>
          <a:xfrm>
            <a:off x="457200" y="1203480"/>
            <a:ext cx="4015440" cy="298260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42" name="PlaceHolder 3"/>
          <p:cNvSpPr>
            <a:spLocks noGrp="1"/>
          </p:cNvSpPr>
          <p:nvPr>
            <p:ph type="body"/>
          </p:nvPr>
        </p:nvSpPr>
        <p:spPr>
          <a:xfrm>
            <a:off x="4674240" y="1203480"/>
            <a:ext cx="4015440" cy="2982600"/>
          </a:xfrm>
          <a:prstGeom prst="rect">
            <a:avLst/>
          </a:prstGeom>
        </p:spPr>
        <p:txBody>
          <a:bodyPr lIns="0" tIns="0" rIns="0" bIns="0">
            <a:normAutofit fontScale="97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9" name="Google Shape;9;p8"/>
          <p:cNvPicPr/>
          <p:nvPr/>
        </p:nvPicPr>
        <p:blipFill>
          <a:blip r:embed="rId14" cstate="print"/>
          <a:stretch/>
        </p:blipFill>
        <p:spPr>
          <a:xfrm>
            <a:off x="8602920" y="66600"/>
            <a:ext cx="347760" cy="357120"/>
          </a:xfrm>
          <a:prstGeom prst="rect">
            <a:avLst/>
          </a:prstGeom>
          <a:ln>
            <a:noFill/>
          </a:ln>
        </p:spPr>
      </p:pic>
      <p:sp>
        <p:nvSpPr>
          <p:cNvPr id="80"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81"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8" name="Google Shape;9;p8"/>
          <p:cNvPicPr/>
          <p:nvPr/>
        </p:nvPicPr>
        <p:blipFill>
          <a:blip r:embed="rId14" cstate="print"/>
          <a:stretch/>
        </p:blipFill>
        <p:spPr>
          <a:xfrm>
            <a:off x="8602920" y="66600"/>
            <a:ext cx="347760" cy="357120"/>
          </a:xfrm>
          <a:prstGeom prst="rect">
            <a:avLst/>
          </a:prstGeom>
          <a:ln>
            <a:noFill/>
          </a:ln>
        </p:spPr>
      </p:pic>
      <p:sp>
        <p:nvSpPr>
          <p:cNvPr id="119" name="PlaceHolder 1"/>
          <p:cNvSpPr>
            <a:spLocks noGrp="1"/>
          </p:cNvSpPr>
          <p:nvPr>
            <p:ph type="title"/>
          </p:nvPr>
        </p:nvSpPr>
        <p:spPr>
          <a:xfrm>
            <a:off x="311760" y="744480"/>
            <a:ext cx="8519760" cy="205200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20"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360000" y="288000"/>
            <a:ext cx="8511840" cy="5424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rPr lang="en-US" sz="4200" b="1" strike="noStrike" spc="-1" dirty="0">
                <a:solidFill>
                  <a:srgbClr val="CC0000"/>
                </a:solidFill>
                <a:latin typeface="Times New Roman"/>
                <a:ea typeface="Times New Roman"/>
              </a:rPr>
              <a:t>                   </a:t>
            </a:r>
            <a:r>
              <a:rPr lang="en-US" sz="2800" b="1" strike="noStrike" spc="-1" dirty="0">
                <a:solidFill>
                  <a:srgbClr val="CC0000"/>
                </a:solidFill>
                <a:latin typeface="Times New Roman"/>
                <a:ea typeface="Times New Roman"/>
              </a:rPr>
              <a:t>Capstone Project</a:t>
            </a:r>
            <a:r>
              <a:t/>
            </a:r>
            <a:br/>
            <a:r>
              <a:rPr lang="en-US" sz="2800" b="1" strike="noStrike" spc="-1" dirty="0">
                <a:solidFill>
                  <a:srgbClr val="CC0000"/>
                </a:solidFill>
                <a:latin typeface="Times New Roman"/>
                <a:ea typeface="Times New Roman"/>
              </a:rPr>
              <a:t>                        </a:t>
            </a:r>
            <a:r>
              <a:rPr lang="en-US" sz="2800" b="1" strike="noStrike" spc="-1" dirty="0">
                <a:solidFill>
                  <a:srgbClr val="134F5C"/>
                </a:solidFill>
                <a:latin typeface="Times New Roman"/>
                <a:ea typeface="Times New Roman"/>
              </a:rPr>
              <a:t>Hotel Booking Analysis</a:t>
            </a:r>
            <a:r>
              <a:t/>
            </a:r>
            <a:br/>
            <a:r>
              <a:rPr lang="en-US" sz="2800" b="1" strike="noStrike" spc="-1" dirty="0">
                <a:solidFill>
                  <a:srgbClr val="134F5C"/>
                </a:solidFill>
                <a:latin typeface="Times New Roman"/>
                <a:ea typeface="Times New Roman"/>
              </a:rPr>
              <a:t>                                         By</a:t>
            </a:r>
            <a:r>
              <a:t/>
            </a:r>
            <a:br/>
            <a:r>
              <a:rPr lang="en-US" sz="2800" b="1" strike="noStrike" spc="-1" dirty="0">
                <a:solidFill>
                  <a:srgbClr val="134F5C"/>
                </a:solidFill>
                <a:latin typeface="Times New Roman"/>
                <a:ea typeface="Times New Roman"/>
              </a:rPr>
              <a:t>                                  </a:t>
            </a:r>
            <a:r>
              <a:rPr lang="en-US" sz="2800" b="1" strike="noStrike" spc="-1" dirty="0" err="1">
                <a:solidFill>
                  <a:srgbClr val="134F5C"/>
                </a:solidFill>
                <a:latin typeface="Times New Roman"/>
                <a:ea typeface="Times New Roman"/>
              </a:rPr>
              <a:t>Amol</a:t>
            </a:r>
            <a:r>
              <a:rPr lang="en-US" sz="2800" b="1" strike="noStrike" spc="-1" dirty="0">
                <a:solidFill>
                  <a:srgbClr val="134F5C"/>
                </a:solidFill>
                <a:latin typeface="Times New Roman"/>
                <a:ea typeface="Times New Roman"/>
              </a:rPr>
              <a:t> Kale</a:t>
            </a:r>
            <a:r>
              <a:t/>
            </a:r>
            <a:br/>
            <a:r>
              <a:rPr lang="en-US" sz="2800" b="1" strike="noStrike" spc="-1" dirty="0">
                <a:solidFill>
                  <a:srgbClr val="134F5C"/>
                </a:solidFill>
                <a:latin typeface="Times New Roman"/>
                <a:ea typeface="Times New Roman"/>
              </a:rPr>
              <a:t>                                 </a:t>
            </a:r>
            <a:r>
              <a:rPr lang="en-US" sz="2800" b="1" strike="noStrike" spc="-1" dirty="0" smtClean="0">
                <a:solidFill>
                  <a:srgbClr val="134F5C"/>
                </a:solidFill>
                <a:latin typeface="Times New Roman"/>
                <a:ea typeface="Times New Roman"/>
              </a:rPr>
              <a:t> </a:t>
            </a:r>
            <a:r>
              <a:rPr lang="en-US" sz="2800" b="1" strike="noStrike" spc="-1" dirty="0" err="1" smtClean="0">
                <a:solidFill>
                  <a:srgbClr val="134F5C"/>
                </a:solidFill>
                <a:latin typeface="Times New Roman"/>
                <a:ea typeface="Times New Roman"/>
              </a:rPr>
              <a:t>Ayushi</a:t>
            </a:r>
            <a:r>
              <a:rPr lang="en-US" sz="2800" b="1" strike="noStrike" spc="-1" dirty="0" smtClean="0">
                <a:solidFill>
                  <a:srgbClr val="134F5C"/>
                </a:solidFill>
                <a:latin typeface="Times New Roman"/>
                <a:ea typeface="Times New Roman"/>
              </a:rPr>
              <a:t> </a:t>
            </a:r>
            <a:r>
              <a:rPr lang="en-US" sz="2800" b="1" strike="noStrike" spc="-1" dirty="0">
                <a:solidFill>
                  <a:srgbClr val="134F5C"/>
                </a:solidFill>
                <a:latin typeface="Times New Roman"/>
                <a:ea typeface="Times New Roman"/>
              </a:rPr>
              <a:t>Jain</a:t>
            </a:r>
            <a:r>
              <a:t/>
            </a:r>
            <a:br/>
            <a:r>
              <a:rPr lang="en-US" sz="2800" b="1" strike="noStrike" spc="-1" dirty="0">
                <a:solidFill>
                  <a:srgbClr val="134F5C"/>
                </a:solidFill>
                <a:latin typeface="Times New Roman"/>
                <a:ea typeface="Times New Roman"/>
              </a:rPr>
              <a:t>                                 </a:t>
            </a:r>
            <a:r>
              <a:rPr lang="en-US" sz="2800" b="1" strike="noStrike" spc="-1" dirty="0" err="1">
                <a:solidFill>
                  <a:srgbClr val="134F5C"/>
                </a:solidFill>
                <a:latin typeface="Times New Roman"/>
                <a:ea typeface="Times New Roman"/>
              </a:rPr>
              <a:t>Mukund</a:t>
            </a:r>
            <a:r>
              <a:rPr lang="en-US" sz="2800" b="1" strike="noStrike" spc="-1" dirty="0">
                <a:solidFill>
                  <a:srgbClr val="134F5C"/>
                </a:solidFill>
                <a:latin typeface="Times New Roman"/>
                <a:ea typeface="Times New Roman"/>
              </a:rPr>
              <a:t> </a:t>
            </a:r>
            <a:r>
              <a:rPr lang="en-US" sz="2800" b="1" strike="noStrike" spc="-1" dirty="0" err="1">
                <a:solidFill>
                  <a:srgbClr val="134F5C"/>
                </a:solidFill>
                <a:latin typeface="Times New Roman"/>
                <a:ea typeface="Times New Roman"/>
              </a:rPr>
              <a:t>Pandit</a:t>
            </a:r>
            <a:r>
              <a:t/>
            </a:r>
            <a:br/>
            <a:r>
              <a:rPr lang="en-US" sz="2800" b="1" strike="noStrike" spc="-1" dirty="0">
                <a:solidFill>
                  <a:srgbClr val="134F5C"/>
                </a:solidFill>
                <a:latin typeface="Times New Roman"/>
                <a:ea typeface="Times New Roman"/>
              </a:rPr>
              <a:t>                                 </a:t>
            </a:r>
            <a:r>
              <a:rPr lang="en-US" sz="2800" b="1" strike="noStrike" spc="-1" dirty="0" err="1">
                <a:solidFill>
                  <a:srgbClr val="134F5C"/>
                </a:solidFill>
                <a:latin typeface="Times New Roman"/>
                <a:ea typeface="Times New Roman"/>
              </a:rPr>
              <a:t>Sidharth</a:t>
            </a:r>
            <a:r>
              <a:rPr lang="en-US" sz="2800" b="1" strike="noStrike" spc="-1" dirty="0">
                <a:solidFill>
                  <a:srgbClr val="134F5C"/>
                </a:solidFill>
                <a:latin typeface="Times New Roman"/>
                <a:ea typeface="Times New Roman"/>
              </a:rPr>
              <a:t> </a:t>
            </a:r>
            <a:r>
              <a:rPr lang="en-US" sz="2800" b="1" strike="noStrike" spc="-1" dirty="0" err="1">
                <a:solidFill>
                  <a:srgbClr val="134F5C"/>
                </a:solidFill>
                <a:latin typeface="Times New Roman"/>
                <a:ea typeface="Times New Roman"/>
              </a:rPr>
              <a:t>Budhiraja</a:t>
            </a:r>
            <a:r>
              <a:t/>
            </a:r>
            <a:br/>
            <a:r>
              <a:rPr lang="en-US" sz="2800" b="1" strike="noStrike" spc="-1" dirty="0">
                <a:solidFill>
                  <a:srgbClr val="134F5C"/>
                </a:solidFill>
                <a:latin typeface="Times New Roman"/>
                <a:ea typeface="Times New Roman"/>
              </a:rPr>
              <a:t>                                </a:t>
            </a:r>
            <a:r>
              <a:rPr lang="en-US" sz="2800" b="1" strike="noStrike" spc="-1" dirty="0" smtClean="0">
                <a:solidFill>
                  <a:srgbClr val="134F5C"/>
                </a:solidFill>
                <a:latin typeface="Times New Roman"/>
                <a:ea typeface="Times New Roman"/>
              </a:rPr>
              <a:t> </a:t>
            </a:r>
            <a:r>
              <a:rPr lang="en-US" sz="2800" b="1" strike="noStrike" spc="-1" dirty="0" err="1" smtClean="0">
                <a:solidFill>
                  <a:srgbClr val="134F5C"/>
                </a:solidFill>
                <a:latin typeface="Times New Roman"/>
                <a:ea typeface="Times New Roman"/>
              </a:rPr>
              <a:t>Siddhesh</a:t>
            </a:r>
            <a:r>
              <a:rPr lang="en-US" sz="2800" b="1" strike="noStrike" spc="-1" dirty="0" smtClean="0">
                <a:solidFill>
                  <a:srgbClr val="134F5C"/>
                </a:solidFill>
                <a:latin typeface="Times New Roman"/>
                <a:ea typeface="Times New Roman"/>
              </a:rPr>
              <a:t> </a:t>
            </a:r>
            <a:r>
              <a:rPr lang="en-US" sz="2800" b="1" strike="noStrike" spc="-1" dirty="0" err="1">
                <a:solidFill>
                  <a:srgbClr val="134F5C"/>
                </a:solidFill>
                <a:latin typeface="Times New Roman"/>
                <a:ea typeface="Times New Roman"/>
              </a:rPr>
              <a:t>Adhaukar</a:t>
            </a:r>
            <a:r>
              <a:t/>
            </a:r>
            <a:br/>
            <a:r>
              <a:t/>
            </a:r>
            <a:br/>
            <a:r>
              <a:rPr lang="en-US" sz="2000" b="1" strike="noStrike" spc="-1" dirty="0">
                <a:solidFill>
                  <a:srgbClr val="134F5C"/>
                </a:solidFill>
                <a:latin typeface="Times New Roman"/>
                <a:ea typeface="Times New Roman"/>
              </a:rPr>
              <a:t>                                                </a:t>
            </a:r>
            <a:r>
              <a:t/>
            </a:r>
            <a:br/>
            <a:r>
              <a:t/>
            </a:r>
            <a:br/>
            <a:r>
              <a:t/>
            </a:r>
            <a:br/>
            <a:endParaRPr lang="en-IN" sz="20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17440" y="360000"/>
            <a:ext cx="8998200" cy="113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FF0000"/>
                </a:solidFill>
                <a:latin typeface="Arial"/>
              </a:rPr>
              <a:t>Which was the most booked accommodation type (Single, Couple, Family)?</a:t>
            </a:r>
            <a:endParaRPr lang="en-IN" sz="2000" b="0" strike="noStrike" spc="-1">
              <a:latin typeface="Arial"/>
            </a:endParaRPr>
          </a:p>
          <a:p>
            <a:pPr>
              <a:lnSpc>
                <a:spcPct val="100000"/>
              </a:lnSpc>
            </a:pPr>
            <a:endParaRPr lang="en-IN" sz="2000" b="0" strike="noStrike" spc="-1">
              <a:latin typeface="Arial"/>
            </a:endParaRPr>
          </a:p>
        </p:txBody>
      </p:sp>
      <p:pic>
        <p:nvPicPr>
          <p:cNvPr id="184" name="Picture 183"/>
          <p:cNvPicPr/>
          <p:nvPr/>
        </p:nvPicPr>
        <p:blipFill>
          <a:blip r:embed="rId2"/>
          <a:stretch/>
        </p:blipFill>
        <p:spPr>
          <a:xfrm>
            <a:off x="576000" y="1008000"/>
            <a:ext cx="7850880" cy="3101400"/>
          </a:xfrm>
          <a:prstGeom prst="rect">
            <a:avLst/>
          </a:prstGeom>
          <a:ln>
            <a:noFill/>
          </a:ln>
        </p:spPr>
      </p:pic>
      <p:sp>
        <p:nvSpPr>
          <p:cNvPr id="185" name="CustomShape 2"/>
          <p:cNvSpPr/>
          <p:nvPr/>
        </p:nvSpPr>
        <p:spPr>
          <a:xfrm>
            <a:off x="648000" y="4248000"/>
            <a:ext cx="8842680" cy="113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a:latin typeface="Arial"/>
              </a:rPr>
              <a:t>1.Couple (or 2 adults) is the most popular accommodation type. </a:t>
            </a:r>
          </a:p>
          <a:p>
            <a:pPr>
              <a:lnSpc>
                <a:spcPct val="100000"/>
              </a:lnSpc>
            </a:pPr>
            <a:r>
              <a:rPr lang="en-IN" sz="1600" b="0" strike="noStrike" spc="-1">
                <a:latin typeface="Arial"/>
              </a:rPr>
              <a:t>2.So hotels can make plans accordingly</a:t>
            </a:r>
          </a:p>
          <a:p>
            <a:pPr>
              <a:lnSpc>
                <a:spcPct val="100000"/>
              </a:lnSpc>
            </a:pPr>
            <a:endParaRPr lang="en-IN" sz="16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5"/>
          <p:cNvPicPr/>
          <p:nvPr/>
        </p:nvPicPr>
        <p:blipFill>
          <a:blip r:embed="rId2"/>
          <a:stretch/>
        </p:blipFill>
        <p:spPr>
          <a:xfrm>
            <a:off x="216000" y="720000"/>
            <a:ext cx="7991640" cy="3095640"/>
          </a:xfrm>
          <a:prstGeom prst="rect">
            <a:avLst/>
          </a:prstGeom>
          <a:ln>
            <a:noFill/>
          </a:ln>
        </p:spPr>
      </p:pic>
      <p:sp>
        <p:nvSpPr>
          <p:cNvPr id="187" name="CustomShape 1"/>
          <p:cNvSpPr/>
          <p:nvPr/>
        </p:nvSpPr>
        <p:spPr>
          <a:xfrm>
            <a:off x="214200" y="4217760"/>
            <a:ext cx="86414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a:latin typeface="Arial"/>
              </a:rPr>
              <a:t>No deposit cancellations are high compared to other categories</a:t>
            </a:r>
          </a:p>
          <a:p>
            <a:pPr>
              <a:lnSpc>
                <a:spcPct val="100000"/>
              </a:lnSpc>
            </a:pPr>
            <a:endParaRPr lang="en-IN" sz="1600" b="0" strike="noStrike" spc="-1">
              <a:latin typeface="Arial"/>
            </a:endParaRPr>
          </a:p>
        </p:txBody>
      </p:sp>
      <p:sp>
        <p:nvSpPr>
          <p:cNvPr id="188" name="CustomShape 2"/>
          <p:cNvSpPr/>
          <p:nvPr/>
        </p:nvSpPr>
        <p:spPr>
          <a:xfrm>
            <a:off x="648000" y="196200"/>
            <a:ext cx="7775640" cy="73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200" b="1" strike="noStrike" spc="-1">
                <a:solidFill>
                  <a:srgbClr val="FF0000"/>
                </a:solidFill>
                <a:highlight>
                  <a:srgbClr val="FFFFFF"/>
                </a:highlight>
                <a:latin typeface="Montserrat"/>
                <a:ea typeface="Montserrat"/>
              </a:rPr>
              <a:t>Relation of deposits to the booking cancellation</a:t>
            </a:r>
            <a:endParaRPr lang="en-IN" sz="22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t/>
            </a:r>
            <a:br/>
            <a:r>
              <a:t/>
            </a:r>
            <a:br/>
            <a:r>
              <a:t/>
            </a:r>
            <a:br/>
            <a:endParaRPr lang="en-IN" sz="1800" b="0" strike="noStrike" spc="-1">
              <a:latin typeface="Arial"/>
            </a:endParaRPr>
          </a:p>
        </p:txBody>
      </p:sp>
      <p:sp>
        <p:nvSpPr>
          <p:cNvPr id="190"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Lead Time vs Cancellation</a:t>
            </a:r>
            <a:endParaRPr lang="en-IN" sz="1800" b="0" strike="noStrike" spc="-1">
              <a:latin typeface="Arial"/>
            </a:endParaRPr>
          </a:p>
        </p:txBody>
      </p:sp>
      <p:sp>
        <p:nvSpPr>
          <p:cNvPr id="191" name="CustomShape 3"/>
          <p:cNvSpPr/>
          <p:nvPr/>
        </p:nvSpPr>
        <p:spPr>
          <a:xfrm>
            <a:off x="448560" y="4258800"/>
            <a:ext cx="8511840" cy="82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From the above scatter plot, we can see that the </a:t>
            </a:r>
            <a:r>
              <a:rPr lang="en-US" sz="1400" b="0" strike="noStrike" spc="-1">
                <a:solidFill>
                  <a:srgbClr val="151515"/>
                </a:solidFill>
                <a:highlight>
                  <a:srgbClr val="F9F9F9"/>
                </a:highlight>
                <a:latin typeface="Montserrat"/>
                <a:ea typeface="Montserrat"/>
              </a:rPr>
              <a:t>higher lead time has higher chance of cancellation. We have plotted lead_time in X direction and the mean of is_cancelled groupby lead_time in Y direction.</a:t>
            </a:r>
            <a:endParaRPr lang="en-IN" sz="1400" b="0" strike="noStrike" spc="-1">
              <a:latin typeface="Arial"/>
            </a:endParaRPr>
          </a:p>
        </p:txBody>
      </p:sp>
      <p:pic>
        <p:nvPicPr>
          <p:cNvPr id="192" name="Picture 191"/>
          <p:cNvPicPr/>
          <p:nvPr/>
        </p:nvPicPr>
        <p:blipFill>
          <a:blip r:embed="rId2"/>
          <a:stretch/>
        </p:blipFill>
        <p:spPr>
          <a:xfrm>
            <a:off x="576000" y="864000"/>
            <a:ext cx="7569360" cy="309564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t/>
            </a:r>
            <a:br/>
            <a:r>
              <a:t/>
            </a:r>
            <a:br/>
            <a:r>
              <a:t/>
            </a:r>
            <a:br/>
            <a:endParaRPr lang="en-IN" sz="1800" b="0" strike="noStrike" spc="-1">
              <a:latin typeface="Arial"/>
            </a:endParaRPr>
          </a:p>
        </p:txBody>
      </p:sp>
      <p:sp>
        <p:nvSpPr>
          <p:cNvPr id="194"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Country-wise Hotel Booking </a:t>
            </a:r>
            <a:endParaRPr lang="en-IN" sz="1800" b="0" strike="noStrike" spc="-1">
              <a:latin typeface="Arial"/>
            </a:endParaRPr>
          </a:p>
        </p:txBody>
      </p:sp>
      <p:sp>
        <p:nvSpPr>
          <p:cNvPr id="195" name="CustomShape 3"/>
          <p:cNvSpPr/>
          <p:nvPr/>
        </p:nvSpPr>
        <p:spPr>
          <a:xfrm>
            <a:off x="448560" y="4258800"/>
            <a:ext cx="8511840" cy="82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Guests where coming from all over the world throughout the year from 2015 to 2017. The above bar graph shows the top 15 countries from where the guests come. Portugal brings in the mosts numbers of guests.</a:t>
            </a:r>
            <a:endParaRPr lang="en-IN" sz="1400" b="0" strike="noStrike" spc="-1">
              <a:latin typeface="Arial"/>
            </a:endParaRPr>
          </a:p>
        </p:txBody>
      </p:sp>
      <p:pic>
        <p:nvPicPr>
          <p:cNvPr id="196" name="Picture 195"/>
          <p:cNvPicPr/>
          <p:nvPr/>
        </p:nvPicPr>
        <p:blipFill>
          <a:blip r:embed="rId2"/>
          <a:stretch/>
        </p:blipFill>
        <p:spPr>
          <a:xfrm>
            <a:off x="0" y="648000"/>
            <a:ext cx="9143280" cy="340776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t/>
            </a:r>
            <a:br/>
            <a:r>
              <a:t/>
            </a:r>
            <a:br/>
            <a:r>
              <a:t/>
            </a:r>
            <a:br/>
            <a:endParaRPr lang="en-IN" sz="1800" b="0" strike="noStrike" spc="-1">
              <a:latin typeface="Arial"/>
            </a:endParaRPr>
          </a:p>
        </p:txBody>
      </p:sp>
      <p:sp>
        <p:nvSpPr>
          <p:cNvPr id="198" name="CustomShape 2"/>
          <p:cNvSpPr/>
          <p:nvPr/>
        </p:nvSpPr>
        <p:spPr>
          <a:xfrm>
            <a:off x="448560" y="4258800"/>
            <a:ext cx="8511840" cy="822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The above choropleth map shows that the European region collectively brings in the most number of bookings and the African region collectively brings in the least number of bookings. </a:t>
            </a:r>
            <a:endParaRPr lang="en-IN" sz="1400" b="0" strike="noStrike" spc="-1">
              <a:latin typeface="Arial"/>
            </a:endParaRPr>
          </a:p>
        </p:txBody>
      </p:sp>
      <p:pic>
        <p:nvPicPr>
          <p:cNvPr id="199" name="Google Shape;180;g112b6ec2898_0_145"/>
          <p:cNvPicPr/>
          <p:nvPr/>
        </p:nvPicPr>
        <p:blipFill>
          <a:blip r:embed="rId2"/>
          <a:stretch/>
        </p:blipFill>
        <p:spPr>
          <a:xfrm>
            <a:off x="315720" y="523800"/>
            <a:ext cx="7355160" cy="3649680"/>
          </a:xfrm>
          <a:prstGeom prst="rect">
            <a:avLst/>
          </a:prstGeom>
          <a:ln>
            <a:noFill/>
          </a:ln>
        </p:spPr>
      </p:pic>
      <p:pic>
        <p:nvPicPr>
          <p:cNvPr id="200" name="Google Shape;181;g112b6ec2898_0_145"/>
          <p:cNvPicPr/>
          <p:nvPr/>
        </p:nvPicPr>
        <p:blipFill>
          <a:blip r:embed="rId3"/>
          <a:stretch/>
        </p:blipFill>
        <p:spPr>
          <a:xfrm>
            <a:off x="7846200" y="679320"/>
            <a:ext cx="524520" cy="353628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315720" y="1632240"/>
            <a:ext cx="8511840" cy="16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t/>
            </a:r>
            <a:br/>
            <a:r>
              <a:t/>
            </a:r>
            <a:br/>
            <a:r>
              <a:t/>
            </a:r>
            <a:br/>
            <a:endParaRPr lang="en-IN" sz="1800" b="0" strike="noStrike" spc="-1">
              <a:latin typeface="Arial"/>
            </a:endParaRPr>
          </a:p>
        </p:txBody>
      </p:sp>
      <p:sp>
        <p:nvSpPr>
          <p:cNvPr id="202"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Market Segment-wise Hotel Booking Percentage</a:t>
            </a:r>
            <a:endParaRPr lang="en-IN" sz="1800" b="0" strike="noStrike" spc="-1">
              <a:latin typeface="Arial"/>
            </a:endParaRPr>
          </a:p>
        </p:txBody>
      </p:sp>
      <p:sp>
        <p:nvSpPr>
          <p:cNvPr id="203" name="CustomShape 3"/>
          <p:cNvSpPr/>
          <p:nvPr/>
        </p:nvSpPr>
        <p:spPr>
          <a:xfrm>
            <a:off x="448560" y="4258800"/>
            <a:ext cx="851184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Inference: Online Travel Agents brings in more than 40% of the total bookings, followed by the Offline Travel Agents/Tour Operators brings in more than 20% of the total bookings.</a:t>
            </a:r>
            <a:endParaRPr lang="en-IN" sz="1400" b="0" strike="noStrike" spc="-1">
              <a:latin typeface="Arial"/>
            </a:endParaRPr>
          </a:p>
        </p:txBody>
      </p:sp>
      <p:pic>
        <p:nvPicPr>
          <p:cNvPr id="204" name="Google Shape;189;g112b6ec2898_0_152"/>
          <p:cNvPicPr/>
          <p:nvPr/>
        </p:nvPicPr>
        <p:blipFill>
          <a:blip r:embed="rId2"/>
          <a:stretch/>
        </p:blipFill>
        <p:spPr>
          <a:xfrm>
            <a:off x="315720" y="785160"/>
            <a:ext cx="8376480" cy="347040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Correlation Heat Map Between All Features </a:t>
            </a:r>
            <a:endParaRPr lang="en-IN" sz="1800" b="0" strike="noStrike" spc="-1">
              <a:latin typeface="Arial"/>
            </a:endParaRPr>
          </a:p>
        </p:txBody>
      </p:sp>
      <p:sp>
        <p:nvSpPr>
          <p:cNvPr id="206" name="CustomShape 2"/>
          <p:cNvSpPr/>
          <p:nvPr/>
        </p:nvSpPr>
        <p:spPr>
          <a:xfrm>
            <a:off x="315720" y="1383120"/>
            <a:ext cx="3083760" cy="276998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US" sz="1400" b="1" strike="noStrike" spc="-1" dirty="0">
                <a:solidFill>
                  <a:srgbClr val="000000"/>
                </a:solidFill>
                <a:latin typeface="Montserrat"/>
                <a:ea typeface="Montserrat"/>
              </a:rPr>
              <a:t>Correlation Conclusion:</a:t>
            </a:r>
            <a:endParaRPr lang="en-IN" sz="1400" b="0" strike="noStrike" spc="-1" dirty="0">
              <a:latin typeface="Arial"/>
            </a:endParaRPr>
          </a:p>
          <a:p>
            <a:pPr>
              <a:lnSpc>
                <a:spcPct val="100000"/>
              </a:lnSpc>
              <a:tabLst>
                <a:tab pos="0" algn="l"/>
              </a:tabLst>
            </a:pPr>
            <a:endParaRPr lang="en-IN" sz="1400" b="0" strike="noStrike" spc="-1" dirty="0">
              <a:latin typeface="Arial"/>
            </a:endParaRPr>
          </a:p>
          <a:p>
            <a:pPr marL="457200" indent="-316800">
              <a:lnSpc>
                <a:spcPct val="100000"/>
              </a:lnSpc>
              <a:buClr>
                <a:srgbClr val="000000"/>
              </a:buClr>
              <a:buFont typeface="Montserrat"/>
              <a:buAutoNum type="arabicPeriod"/>
              <a:tabLst>
                <a:tab pos="0" algn="l"/>
              </a:tabLst>
            </a:pPr>
            <a:r>
              <a:rPr lang="en-US" sz="1400" b="0" strike="noStrike" spc="-1" dirty="0" err="1">
                <a:solidFill>
                  <a:srgbClr val="000000"/>
                </a:solidFill>
                <a:latin typeface="Montserrat"/>
                <a:ea typeface="Montserrat"/>
              </a:rPr>
              <a:t>arrival_date_week_number</a:t>
            </a:r>
            <a:r>
              <a:rPr lang="en-US" sz="1400" b="0" strike="noStrike" spc="-1" dirty="0">
                <a:solidFill>
                  <a:srgbClr val="000000"/>
                </a:solidFill>
                <a:latin typeface="Montserrat"/>
                <a:ea typeface="Montserrat"/>
              </a:rPr>
              <a:t> and </a:t>
            </a:r>
            <a:r>
              <a:rPr lang="en-US" sz="1400" b="0" strike="noStrike" spc="-1" dirty="0" err="1">
                <a:solidFill>
                  <a:srgbClr val="000000"/>
                </a:solidFill>
                <a:latin typeface="Montserrat"/>
                <a:ea typeface="Montserrat"/>
              </a:rPr>
              <a:t>arrival_date_year</a:t>
            </a:r>
            <a:r>
              <a:rPr lang="en-US" sz="1400" b="0" strike="noStrike" spc="-1" dirty="0">
                <a:solidFill>
                  <a:srgbClr val="000000"/>
                </a:solidFill>
                <a:latin typeface="Montserrat"/>
                <a:ea typeface="Montserrat"/>
              </a:rPr>
              <a:t> are 54% negative correlated.</a:t>
            </a:r>
            <a:endParaRPr lang="en-IN" sz="1400" b="0" strike="noStrike" spc="-1" dirty="0">
              <a:latin typeface="Arial"/>
            </a:endParaRPr>
          </a:p>
          <a:p>
            <a:pPr marL="800100" indent="-342900">
              <a:lnSpc>
                <a:spcPct val="100000"/>
              </a:lnSpc>
              <a:buFont typeface="+mj-lt"/>
              <a:buAutoNum type="arabicPeriod"/>
              <a:tabLst>
                <a:tab pos="0" algn="l"/>
              </a:tabLst>
            </a:pPr>
            <a:endParaRPr lang="en-IN" sz="1400" b="0" strike="noStrike" spc="-1" dirty="0">
              <a:latin typeface="Arial"/>
            </a:endParaRPr>
          </a:p>
          <a:p>
            <a:pPr marL="457200" indent="-316800">
              <a:lnSpc>
                <a:spcPct val="100000"/>
              </a:lnSpc>
              <a:buClr>
                <a:srgbClr val="000000"/>
              </a:buClr>
              <a:buFont typeface="Montserrat"/>
              <a:buAutoNum type="arabicPeriod"/>
              <a:tabLst>
                <a:tab pos="0" algn="l"/>
              </a:tabLst>
            </a:pPr>
            <a:r>
              <a:rPr lang="en-US" sz="1400" b="0" strike="noStrike" spc="-1" dirty="0" err="1">
                <a:solidFill>
                  <a:srgbClr val="000000"/>
                </a:solidFill>
                <a:latin typeface="Montserrat"/>
                <a:ea typeface="Montserrat"/>
              </a:rPr>
              <a:t>previous_bookings_not_cancelled</a:t>
            </a:r>
            <a:r>
              <a:rPr lang="en-US" sz="1400" b="0" strike="noStrike" spc="-1" dirty="0">
                <a:solidFill>
                  <a:srgbClr val="000000"/>
                </a:solidFill>
                <a:latin typeface="Montserrat"/>
                <a:ea typeface="Montserrat"/>
              </a:rPr>
              <a:t> and </a:t>
            </a:r>
            <a:r>
              <a:rPr lang="en-US" sz="1400" b="0" strike="noStrike" spc="-1" dirty="0" err="1">
                <a:solidFill>
                  <a:srgbClr val="000000"/>
                </a:solidFill>
                <a:latin typeface="Montserrat"/>
                <a:ea typeface="Montserrat"/>
              </a:rPr>
              <a:t>is_repeated_guest</a:t>
            </a:r>
            <a:r>
              <a:rPr lang="en-US" sz="1400" b="0" strike="noStrike" spc="-1" dirty="0">
                <a:solidFill>
                  <a:srgbClr val="000000"/>
                </a:solidFill>
                <a:latin typeface="Montserrat"/>
                <a:ea typeface="Montserrat"/>
              </a:rPr>
              <a:t> are 42% positive correlated.</a:t>
            </a:r>
            <a:endParaRPr lang="en-IN" sz="1400" b="0" strike="noStrike" spc="-1" dirty="0">
              <a:latin typeface="Arial"/>
            </a:endParaRPr>
          </a:p>
          <a:p>
            <a:pPr marL="800100" indent="-342900">
              <a:lnSpc>
                <a:spcPct val="100000"/>
              </a:lnSpc>
              <a:buFont typeface="+mj-lt"/>
              <a:buAutoNum type="arabicPeriod"/>
              <a:tabLst>
                <a:tab pos="0" algn="l"/>
              </a:tabLst>
            </a:pPr>
            <a:endParaRPr lang="en-IN" sz="1400" b="0" strike="noStrike" spc="-1" dirty="0">
              <a:latin typeface="Arial"/>
            </a:endParaRPr>
          </a:p>
          <a:p>
            <a:pPr marL="457200" indent="-316800">
              <a:lnSpc>
                <a:spcPct val="100000"/>
              </a:lnSpc>
              <a:buClr>
                <a:srgbClr val="000000"/>
              </a:buClr>
              <a:buFont typeface="Montserrat"/>
              <a:buAutoNum type="arabicPeriod"/>
              <a:tabLst>
                <a:tab pos="0" algn="l"/>
              </a:tabLst>
            </a:pPr>
            <a:r>
              <a:rPr lang="en-US" sz="1400" b="0" strike="noStrike" spc="-1" dirty="0" smtClean="0">
                <a:solidFill>
                  <a:srgbClr val="000000"/>
                </a:solidFill>
                <a:latin typeface="Montserrat"/>
                <a:ea typeface="Montserrat"/>
              </a:rPr>
              <a:t>ADR </a:t>
            </a:r>
            <a:r>
              <a:rPr lang="en-US" sz="1400" b="0" strike="noStrike" spc="-1" dirty="0">
                <a:solidFill>
                  <a:srgbClr val="000000"/>
                </a:solidFill>
                <a:latin typeface="Montserrat"/>
                <a:ea typeface="Montserrat"/>
              </a:rPr>
              <a:t>and children are positive correlated by 33%.</a:t>
            </a:r>
            <a:endParaRPr lang="en-IN" sz="1400" b="0" strike="noStrike" spc="-1" dirty="0">
              <a:latin typeface="Arial"/>
            </a:endParaRPr>
          </a:p>
        </p:txBody>
      </p:sp>
      <p:pic>
        <p:nvPicPr>
          <p:cNvPr id="207" name="Picture 206"/>
          <p:cNvPicPr/>
          <p:nvPr/>
        </p:nvPicPr>
        <p:blipFill>
          <a:blip r:embed="rId2" cstate="print"/>
          <a:stretch/>
        </p:blipFill>
        <p:spPr>
          <a:xfrm>
            <a:off x="3590640" y="904680"/>
            <a:ext cx="5121000" cy="413496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360000" y="755640"/>
            <a:ext cx="8519760" cy="2052000"/>
          </a:xfrm>
          <a:prstGeom prst="rect">
            <a:avLst/>
          </a:prstGeom>
          <a:noFill/>
          <a:ln>
            <a:noFill/>
          </a:ln>
        </p:spPr>
        <p:style>
          <a:lnRef idx="0">
            <a:scrgbClr r="0" g="0" b="0"/>
          </a:lnRef>
          <a:fillRef idx="0">
            <a:scrgbClr r="0" g="0" b="0"/>
          </a:fillRef>
          <a:effectRef idx="0">
            <a:scrgbClr r="0" g="0" b="0"/>
          </a:effectRef>
          <a:fontRef idx="minor"/>
        </p:style>
      </p:sp>
      <p:pic>
        <p:nvPicPr>
          <p:cNvPr id="209" name="Picture 208"/>
          <p:cNvPicPr/>
          <p:nvPr/>
        </p:nvPicPr>
        <p:blipFill>
          <a:blip r:embed="rId2"/>
          <a:stretch/>
        </p:blipFill>
        <p:spPr>
          <a:xfrm>
            <a:off x="360000" y="612360"/>
            <a:ext cx="7401240" cy="3059280"/>
          </a:xfrm>
          <a:prstGeom prst="rect">
            <a:avLst/>
          </a:prstGeom>
          <a:ln>
            <a:noFill/>
          </a:ln>
        </p:spPr>
      </p:pic>
      <p:sp>
        <p:nvSpPr>
          <p:cNvPr id="210" name="CustomShape 2"/>
          <p:cNvSpPr/>
          <p:nvPr/>
        </p:nvSpPr>
        <p:spPr>
          <a:xfrm>
            <a:off x="285840" y="216000"/>
            <a:ext cx="921780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strike="noStrike" spc="-1">
                <a:solidFill>
                  <a:srgbClr val="FF0000"/>
                </a:solidFill>
                <a:latin typeface="Arial"/>
              </a:rPr>
              <a:t>Average Daily Rate (ADR) comparision of city hotel and resort hotel.</a:t>
            </a:r>
            <a:endParaRPr lang="en-IN" sz="1800" b="0" strike="noStrike" spc="-1">
              <a:latin typeface="Arial"/>
            </a:endParaRPr>
          </a:p>
          <a:p>
            <a:pPr>
              <a:lnSpc>
                <a:spcPct val="100000"/>
              </a:lnSpc>
            </a:pPr>
            <a:endParaRPr lang="en-IN" sz="1800" b="0" strike="noStrike" spc="-1">
              <a:latin typeface="Arial"/>
            </a:endParaRPr>
          </a:p>
        </p:txBody>
      </p:sp>
      <p:sp>
        <p:nvSpPr>
          <p:cNvPr id="211" name="CustomShape 3"/>
          <p:cNvSpPr/>
          <p:nvPr/>
        </p:nvSpPr>
        <p:spPr>
          <a:xfrm>
            <a:off x="216000" y="3816000"/>
            <a:ext cx="867816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Average Daily Rate (ADR) for the months of July and August are strikingly more for the Resort Hotel than the City Hotel.</a:t>
            </a:r>
          </a:p>
          <a:p>
            <a:pPr>
              <a:lnSpc>
                <a:spcPct val="100000"/>
              </a:lnSpc>
            </a:pPr>
            <a:endParaRPr lang="en-IN" sz="18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11760" y="351000"/>
            <a:ext cx="8519760" cy="491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rPr lang="en-US" sz="2500" b="1" strike="noStrike" spc="-1">
                <a:solidFill>
                  <a:srgbClr val="CC0000"/>
                </a:solidFill>
                <a:latin typeface="Montserrat"/>
                <a:ea typeface="Montserrat"/>
              </a:rPr>
              <a:t>Conclusion:</a:t>
            </a:r>
            <a:endParaRPr lang="en-IN" sz="2500" b="0" strike="noStrike" spc="-1">
              <a:latin typeface="Arial"/>
            </a:endParaRPr>
          </a:p>
        </p:txBody>
      </p:sp>
      <p:sp>
        <p:nvSpPr>
          <p:cNvPr id="213" name="CustomShape 2"/>
          <p:cNvSpPr/>
          <p:nvPr/>
        </p:nvSpPr>
        <p:spPr>
          <a:xfrm>
            <a:off x="311760" y="1152360"/>
            <a:ext cx="8519760" cy="3639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pPr>
            <a:endParaRPr lang="en-IN" sz="18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'August' month has highest number of hotel bookings whereas 'January' records the least.</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Guests from PRT(Portugal) have got the maximum number of hotel bookings.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Its observed that 'City hotels' were more cancelled as compared to 'Resort hotels'.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'Online TA' brings maximum bookings.</a:t>
            </a:r>
            <a:endParaRPr lang="en-IN" sz="1600" b="0" strike="noStrike" spc="-1">
              <a:latin typeface="Arial"/>
            </a:endParaRPr>
          </a:p>
          <a:p>
            <a:pPr marL="457200" indent="-329400">
              <a:lnSpc>
                <a:spcPct val="115000"/>
              </a:lnSpc>
              <a:buClr>
                <a:srgbClr val="24292F"/>
              </a:buClr>
              <a:buFont typeface="Montserrat"/>
              <a:buAutoNum type="arabicPeriod"/>
            </a:pPr>
            <a:r>
              <a:rPr lang="en-US" sz="1600" b="0" strike="noStrike" spc="-1">
                <a:solidFill>
                  <a:srgbClr val="24292F"/>
                </a:solidFill>
                <a:highlight>
                  <a:srgbClr val="FFFFFF"/>
                </a:highlight>
                <a:latin typeface="Montserrat"/>
                <a:ea typeface="Montserrat"/>
              </a:rPr>
              <a:t>'August' has got the highest average ADR in each year.</a:t>
            </a:r>
            <a:endParaRPr lang="en-IN" sz="1600" b="0" strike="noStrike" spc="-1">
              <a:latin typeface="Arial"/>
            </a:endParaRPr>
          </a:p>
          <a:p>
            <a:pPr>
              <a:lnSpc>
                <a:spcPct val="115000"/>
              </a:lnSpc>
              <a:spcBef>
                <a:spcPts val="300"/>
              </a:spcBef>
              <a:tabLst>
                <a:tab pos="0" algn="l"/>
              </a:tabLst>
            </a:pPr>
            <a:endParaRPr lang="en-IN" sz="1600" b="0" strike="noStrike" spc="-1">
              <a:latin typeface="Arial"/>
            </a:endParaRPr>
          </a:p>
          <a:p>
            <a:pPr marL="457200">
              <a:lnSpc>
                <a:spcPct val="150000"/>
              </a:lnSpc>
              <a:spcBef>
                <a:spcPts val="700"/>
              </a:spcBef>
              <a:tabLst>
                <a:tab pos="0" algn="l"/>
              </a:tabLst>
            </a:pPr>
            <a:endParaRPr lang="en-IN" sz="1600" b="0" strike="noStrike" spc="-1">
              <a:latin typeface="Arial"/>
            </a:endParaRPr>
          </a:p>
          <a:p>
            <a:pPr marL="457200" algn="ctr">
              <a:lnSpc>
                <a:spcPct val="150000"/>
              </a:lnSpc>
              <a:spcBef>
                <a:spcPts val="700"/>
              </a:spcBef>
              <a:tabLst>
                <a:tab pos="0" algn="l"/>
              </a:tabLst>
            </a:pPr>
            <a:endParaRPr lang="en-IN" sz="16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311760" y="367560"/>
            <a:ext cx="8519760" cy="491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tabLst>
                <a:tab pos="0" algn="l"/>
              </a:tabLst>
            </a:pPr>
            <a:r>
              <a:rPr lang="en-US" sz="2500" b="1" strike="noStrike" spc="-1">
                <a:solidFill>
                  <a:srgbClr val="CC0000"/>
                </a:solidFill>
                <a:latin typeface="Montserrat"/>
                <a:ea typeface="Montserrat"/>
              </a:rPr>
              <a:t>Conclusion: (Continue)</a:t>
            </a:r>
            <a:endParaRPr lang="en-IN" sz="2500" b="0" strike="noStrike" spc="-1">
              <a:latin typeface="Arial"/>
            </a:endParaRPr>
          </a:p>
        </p:txBody>
      </p:sp>
      <p:sp>
        <p:nvSpPr>
          <p:cNvPr id="215" name="CustomShape 2"/>
          <p:cNvSpPr/>
          <p:nvPr/>
        </p:nvSpPr>
        <p:spPr>
          <a:xfrm>
            <a:off x="311760" y="1247760"/>
            <a:ext cx="8519760" cy="4367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70700" indent="-342900">
              <a:lnSpc>
                <a:spcPct val="115000"/>
              </a:lnSpc>
              <a:spcBef>
                <a:spcPts val="300"/>
              </a:spcBef>
              <a:buClr>
                <a:srgbClr val="24292F"/>
              </a:buClr>
              <a:buFont typeface="+mj-lt"/>
              <a:buAutoNum type="arabicPeriod" startAt="6"/>
            </a:pPr>
            <a:r>
              <a:rPr lang="en-US" sz="1600" b="0" strike="noStrike" spc="-1" dirty="0">
                <a:solidFill>
                  <a:srgbClr val="24292F"/>
                </a:solidFill>
                <a:highlight>
                  <a:srgbClr val="FFFFFF"/>
                </a:highlight>
                <a:latin typeface="Montserrat"/>
                <a:ea typeface="Montserrat"/>
              </a:rPr>
              <a:t>Its found that 77.3% of customers prefers BB(Bread &amp; Breakfast).</a:t>
            </a:r>
            <a:endParaRPr lang="en-IN" sz="1600" b="0" strike="noStrike" spc="-1" dirty="0">
              <a:latin typeface="Arial"/>
            </a:endParaRPr>
          </a:p>
          <a:p>
            <a:pPr marL="470700" indent="-342900">
              <a:lnSpc>
                <a:spcPct val="115000"/>
              </a:lnSpc>
              <a:buClr>
                <a:srgbClr val="24292F"/>
              </a:buClr>
              <a:buFont typeface="+mj-lt"/>
              <a:buAutoNum type="arabicPeriod" startAt="6"/>
            </a:pPr>
            <a:r>
              <a:rPr lang="en-US" sz="1600" b="0" strike="noStrike" spc="-1" dirty="0">
                <a:solidFill>
                  <a:srgbClr val="24292F"/>
                </a:solidFill>
                <a:highlight>
                  <a:srgbClr val="FFFFFF"/>
                </a:highlight>
                <a:latin typeface="Montserrat"/>
                <a:ea typeface="Montserrat"/>
              </a:rPr>
              <a:t>Its observed that most of the customers rather guests do not repeat their bookings.</a:t>
            </a:r>
            <a:endParaRPr lang="en-IN" sz="1600" b="0" strike="noStrike" spc="-1" dirty="0">
              <a:latin typeface="Arial"/>
            </a:endParaRPr>
          </a:p>
          <a:p>
            <a:pPr marL="470700" indent="-342900">
              <a:lnSpc>
                <a:spcPct val="115000"/>
              </a:lnSpc>
              <a:buClr>
                <a:srgbClr val="24292F"/>
              </a:buClr>
              <a:buFont typeface="+mj-lt"/>
              <a:buAutoNum type="arabicPeriod" startAt="6"/>
            </a:pPr>
            <a:r>
              <a:rPr lang="en-US" sz="1600" b="0" strike="noStrike" spc="-1" dirty="0">
                <a:solidFill>
                  <a:srgbClr val="24292F"/>
                </a:solidFill>
                <a:highlight>
                  <a:srgbClr val="FFFFFF"/>
                </a:highlight>
                <a:latin typeface="Montserrat"/>
                <a:ea typeface="Montserrat"/>
              </a:rPr>
              <a:t>We can observe that in city hotels highest room ADR was for room type G and was lowest for the room type K. In case of Resort Hotels highest ADR was for room type H and was lowest for room type I.</a:t>
            </a:r>
            <a:endParaRPr lang="en-IN" sz="1600" b="0" strike="noStrike" spc="-1" dirty="0">
              <a:latin typeface="Arial"/>
            </a:endParaRPr>
          </a:p>
          <a:p>
            <a:pPr marL="470700" indent="-342900">
              <a:lnSpc>
                <a:spcPct val="115000"/>
              </a:lnSpc>
              <a:buClr>
                <a:srgbClr val="24292F"/>
              </a:buClr>
              <a:buFont typeface="+mj-lt"/>
              <a:buAutoNum type="arabicPeriod" startAt="6"/>
            </a:pPr>
            <a:r>
              <a:rPr lang="en-US" sz="1600" b="0" strike="noStrike" spc="-1" dirty="0">
                <a:solidFill>
                  <a:srgbClr val="24292F"/>
                </a:solidFill>
                <a:highlight>
                  <a:srgbClr val="FFFFFF"/>
                </a:highlight>
                <a:latin typeface="Montserrat"/>
                <a:ea typeface="Montserrat"/>
              </a:rPr>
              <a:t>It is observed that average daily count rate has decreasing trend after having peak value in August. This decreasing trend continues till month of January and after month of January ADR starts to increase and this trend is again observed till the month of August.</a:t>
            </a:r>
            <a:endParaRPr lang="en-IN" sz="1600" b="0" strike="noStrike" spc="-1" dirty="0">
              <a:latin typeface="Arial"/>
            </a:endParaRPr>
          </a:p>
          <a:p>
            <a:pPr marL="470700" indent="-342900">
              <a:lnSpc>
                <a:spcPct val="115000"/>
              </a:lnSpc>
              <a:buClr>
                <a:srgbClr val="24292F"/>
              </a:buClr>
              <a:buFont typeface="+mj-lt"/>
              <a:buAutoNum type="arabicPeriod" startAt="6"/>
            </a:pPr>
            <a:r>
              <a:rPr lang="en-US" sz="1600" b="0" strike="noStrike" spc="-1" dirty="0">
                <a:solidFill>
                  <a:srgbClr val="24292F"/>
                </a:solidFill>
                <a:highlight>
                  <a:srgbClr val="FFFFFF"/>
                </a:highlight>
                <a:latin typeface="Montserrat"/>
                <a:ea typeface="Montserrat"/>
              </a:rPr>
              <a:t>Each year ADR has been increasing consistently.</a:t>
            </a:r>
            <a:endParaRPr lang="en-IN" sz="1600" b="0" strike="noStrike" spc="-1" dirty="0">
              <a:latin typeface="Arial"/>
            </a:endParaRPr>
          </a:p>
          <a:p>
            <a:pPr>
              <a:lnSpc>
                <a:spcPct val="115000"/>
              </a:lnSpc>
              <a:tabLst>
                <a:tab pos="0" algn="l"/>
              </a:tabLst>
            </a:pPr>
            <a:endParaRPr lang="en-IN" sz="1600" b="0" strike="noStrike" spc="-1" dirty="0">
              <a:latin typeface="Arial"/>
            </a:endParaRPr>
          </a:p>
          <a:p>
            <a:pPr>
              <a:lnSpc>
                <a:spcPct val="115000"/>
              </a:lnSpc>
              <a:spcBef>
                <a:spcPts val="400"/>
              </a:spcBef>
              <a:tabLst>
                <a:tab pos="0" algn="l"/>
              </a:tabLst>
            </a:pPr>
            <a:endParaRPr lang="en-IN" sz="1600" b="0" strike="noStrike" spc="-1" dirty="0">
              <a:latin typeface="Arial"/>
            </a:endParaRPr>
          </a:p>
          <a:p>
            <a:pPr algn="ctr">
              <a:lnSpc>
                <a:spcPct val="100000"/>
              </a:lnSpc>
              <a:tabLst>
                <a:tab pos="0" algn="l"/>
              </a:tabLst>
            </a:pPr>
            <a:endParaRPr lang="en-IN" sz="16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63880" y="288000"/>
            <a:ext cx="8519760" cy="551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Index</a:t>
            </a:r>
            <a:endParaRPr lang="en-IN" sz="2100" b="0" strike="noStrike" spc="-1">
              <a:latin typeface="Arial"/>
            </a:endParaRPr>
          </a:p>
        </p:txBody>
      </p:sp>
      <p:sp>
        <p:nvSpPr>
          <p:cNvPr id="159" name="CustomShape 2"/>
          <p:cNvSpPr/>
          <p:nvPr/>
        </p:nvSpPr>
        <p:spPr>
          <a:xfrm>
            <a:off x="457200" y="1008000"/>
            <a:ext cx="7462440" cy="359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640">
              <a:lnSpc>
                <a:spcPct val="115000"/>
              </a:lnSpc>
              <a:buClr>
                <a:srgbClr val="000000"/>
              </a:buClr>
              <a:buSzPct val="45000"/>
              <a:buFont typeface="Wingdings" charset="2"/>
              <a:buChar char=""/>
            </a:pPr>
            <a:r>
              <a:rPr lang="en-US" sz="1400" b="0" strike="noStrike" spc="-1" dirty="0" smtClean="0">
                <a:solidFill>
                  <a:srgbClr val="000000"/>
                </a:solidFill>
                <a:highlight>
                  <a:srgbClr val="FFFFFF"/>
                </a:highlight>
                <a:latin typeface="Montserrat"/>
                <a:ea typeface="Montserrat"/>
              </a:rPr>
              <a:t>Data Summary</a:t>
            </a:r>
            <a:endParaRPr lang="en-IN" sz="1400" spc="-1" dirty="0"/>
          </a:p>
          <a:p>
            <a:pPr marL="432000" indent="-323640">
              <a:lnSpc>
                <a:spcPct val="115000"/>
              </a:lnSpc>
              <a:buClr>
                <a:srgbClr val="000000"/>
              </a:buClr>
              <a:buSzPct val="45000"/>
              <a:buFont typeface="Wingdings" charset="2"/>
              <a:buChar char=""/>
            </a:pPr>
            <a:r>
              <a:rPr lang="en-US" sz="1400" b="0" strike="noStrike" spc="-1" dirty="0" smtClean="0">
                <a:solidFill>
                  <a:srgbClr val="000000"/>
                </a:solidFill>
                <a:highlight>
                  <a:srgbClr val="FFFFFF"/>
                </a:highlight>
                <a:latin typeface="Montserrat"/>
                <a:ea typeface="Montserrat"/>
              </a:rPr>
              <a:t>Null </a:t>
            </a:r>
            <a:r>
              <a:rPr lang="en-US" sz="1400" b="0" strike="noStrike" spc="-1" dirty="0">
                <a:solidFill>
                  <a:srgbClr val="000000"/>
                </a:solidFill>
                <a:highlight>
                  <a:srgbClr val="FFFFFF"/>
                </a:highlight>
                <a:latin typeface="Montserrat"/>
                <a:ea typeface="Montserrat"/>
              </a:rPr>
              <a:t>Values Present In Dataset</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Number of bookings cancelled and its percentages of cancellation</a:t>
            </a:r>
            <a:endParaRPr lang="en-IN" sz="1400" b="0" strike="noStrike" spc="-1" dirty="0">
              <a:latin typeface="Arial"/>
            </a:endParaRPr>
          </a:p>
          <a:p>
            <a:pPr marL="432000" indent="-323640">
              <a:lnSpc>
                <a:spcPct val="100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Which are the most trending months of hotel bookings ?</a:t>
            </a:r>
            <a:endParaRPr lang="en-IN" sz="1400" b="0" strike="noStrike" spc="-1" dirty="0">
              <a:latin typeface="Arial"/>
            </a:endParaRPr>
          </a:p>
          <a:p>
            <a:pPr marL="432000" indent="-323640">
              <a:lnSpc>
                <a:spcPct val="100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Monthly Bookings  of Hotels</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Meals ordered by customers</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How long the peoples stayed in the hotel?</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Which was the most booked accommodation type (Single, Couple, Family)?</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151515"/>
                </a:solidFill>
                <a:highlight>
                  <a:srgbClr val="FFFFFF"/>
                </a:highlight>
                <a:latin typeface="Montserrat"/>
                <a:ea typeface="Montserrat"/>
              </a:rPr>
              <a:t>What is the relation of deposits to the booking cancellation?</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Lead Time </a:t>
            </a:r>
            <a:r>
              <a:rPr lang="en-US" sz="1400" b="0" strike="noStrike" spc="-1" dirty="0" err="1">
                <a:solidFill>
                  <a:srgbClr val="000000"/>
                </a:solidFill>
                <a:highlight>
                  <a:srgbClr val="FFFFFF"/>
                </a:highlight>
                <a:latin typeface="Montserrat"/>
                <a:ea typeface="Montserrat"/>
              </a:rPr>
              <a:t>vs</a:t>
            </a:r>
            <a:r>
              <a:rPr lang="en-US" sz="1400" b="0" strike="noStrike" spc="-1" dirty="0">
                <a:solidFill>
                  <a:srgbClr val="000000"/>
                </a:solidFill>
                <a:highlight>
                  <a:srgbClr val="FFFFFF"/>
                </a:highlight>
                <a:latin typeface="Montserrat"/>
                <a:ea typeface="Montserrat"/>
              </a:rPr>
              <a:t> Cancellation</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Country-wise Hotel Booking </a:t>
            </a:r>
            <a:endParaRPr lang="en-IN" sz="1400" b="0" strike="noStrike" spc="-1" dirty="0">
              <a:latin typeface="Arial"/>
            </a:endParaRPr>
          </a:p>
          <a:p>
            <a:pPr marL="432000" indent="-323640">
              <a:lnSpc>
                <a:spcPct val="115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Market-segment wise hotel booking</a:t>
            </a:r>
            <a:endParaRPr lang="en-IN" sz="1400" b="0" strike="noStrike" spc="-1" dirty="0">
              <a:latin typeface="Arial"/>
            </a:endParaRPr>
          </a:p>
          <a:p>
            <a:pPr marL="432000" indent="-323640">
              <a:lnSpc>
                <a:spcPct val="115000"/>
              </a:lnSpc>
              <a:spcBef>
                <a:spcPts val="283"/>
              </a:spcBef>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Correlation Heat Map Between All Features </a:t>
            </a:r>
            <a:endParaRPr lang="en-IN" sz="1400" b="0" strike="noStrike" spc="-1" dirty="0">
              <a:latin typeface="Arial"/>
            </a:endParaRPr>
          </a:p>
          <a:p>
            <a:pPr marL="432000" indent="-323640">
              <a:lnSpc>
                <a:spcPct val="100000"/>
              </a:lnSpc>
              <a:spcBef>
                <a:spcPts val="283"/>
              </a:spcBef>
              <a:spcAft>
                <a:spcPts val="283"/>
              </a:spcAft>
              <a:buClr>
                <a:srgbClr val="000000"/>
              </a:buClr>
              <a:buSzPct val="45000"/>
              <a:buFont typeface="Wingdings" charset="2"/>
              <a:buChar char=""/>
            </a:pPr>
            <a:r>
              <a:rPr lang="en-US" sz="1300" b="0" strike="noStrike" spc="-1" dirty="0">
                <a:solidFill>
                  <a:srgbClr val="000000"/>
                </a:solidFill>
                <a:highlight>
                  <a:srgbClr val="FFFFFF"/>
                </a:highlight>
                <a:latin typeface="Montserrat"/>
                <a:ea typeface="Montserrat"/>
              </a:rPr>
              <a:t>Average Daily Rate (ADR) </a:t>
            </a:r>
            <a:r>
              <a:rPr lang="en-US" sz="1300" b="0" strike="noStrike" spc="-1" dirty="0" err="1">
                <a:solidFill>
                  <a:srgbClr val="000000"/>
                </a:solidFill>
                <a:highlight>
                  <a:srgbClr val="FFFFFF"/>
                </a:highlight>
                <a:latin typeface="Montserrat"/>
                <a:ea typeface="Montserrat"/>
              </a:rPr>
              <a:t>comparision</a:t>
            </a:r>
            <a:r>
              <a:rPr lang="en-US" sz="1300" b="0" strike="noStrike" spc="-1" dirty="0">
                <a:solidFill>
                  <a:srgbClr val="000000"/>
                </a:solidFill>
                <a:highlight>
                  <a:srgbClr val="FFFFFF"/>
                </a:highlight>
                <a:latin typeface="Montserrat"/>
                <a:ea typeface="Montserrat"/>
              </a:rPr>
              <a:t> of city hotel and resort hotel.</a:t>
            </a:r>
            <a:endParaRPr lang="en-IN" sz="1300" b="0" strike="noStrike" spc="-1" dirty="0">
              <a:latin typeface="Arial"/>
            </a:endParaRPr>
          </a:p>
          <a:p>
            <a:pPr marL="432000" indent="-323640">
              <a:lnSpc>
                <a:spcPct val="100000"/>
              </a:lnSpc>
              <a:buClr>
                <a:srgbClr val="000000"/>
              </a:buClr>
              <a:buSzPct val="45000"/>
              <a:buFont typeface="Wingdings" charset="2"/>
              <a:buChar char=""/>
            </a:pPr>
            <a:r>
              <a:rPr lang="en-US" sz="1400" b="0" strike="noStrike" spc="-1" dirty="0">
                <a:solidFill>
                  <a:srgbClr val="000000"/>
                </a:solidFill>
                <a:highlight>
                  <a:srgbClr val="FFFFFF"/>
                </a:highlight>
                <a:latin typeface="Montserrat"/>
                <a:ea typeface="Montserrat"/>
              </a:rPr>
              <a:t>Conclusion</a:t>
            </a:r>
            <a:endParaRPr lang="en-IN" sz="1400" b="0" strike="noStrike" spc="-1" dirty="0">
              <a:latin typeface="Arial"/>
            </a:endParaRPr>
          </a:p>
          <a:p>
            <a:pPr>
              <a:lnSpc>
                <a:spcPct val="100000"/>
              </a:lnSpc>
              <a:tabLst>
                <a:tab pos="0" algn="l"/>
              </a:tabLst>
            </a:pPr>
            <a:endParaRPr lang="en-IN" sz="1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sp>
      <p:sp>
        <p:nvSpPr>
          <p:cNvPr id="161" name="CustomShape 2"/>
          <p:cNvSpPr/>
          <p:nvPr/>
        </p:nvSpPr>
        <p:spPr>
          <a:xfrm>
            <a:off x="311760" y="268200"/>
            <a:ext cx="8519760" cy="475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Data Summary </a:t>
            </a:r>
            <a:endParaRPr lang="en-IN" sz="2100" b="0" strike="noStrike" spc="-1">
              <a:latin typeface="Arial"/>
            </a:endParaRPr>
          </a:p>
        </p:txBody>
      </p:sp>
      <p:pic>
        <p:nvPicPr>
          <p:cNvPr id="162" name="Google Shape;69;g112b6ec2898_6_0"/>
          <p:cNvPicPr/>
          <p:nvPr/>
        </p:nvPicPr>
        <p:blipFill>
          <a:blip r:embed="rId2"/>
          <a:stretch/>
        </p:blipFill>
        <p:spPr>
          <a:xfrm>
            <a:off x="1161720" y="969120"/>
            <a:ext cx="6726240" cy="377928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311760" y="446040"/>
            <a:ext cx="8519760" cy="475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Null Values Present in Dataset</a:t>
            </a:r>
            <a:endParaRPr lang="en-IN" sz="2100" b="0" strike="noStrike" spc="-1">
              <a:latin typeface="Arial"/>
            </a:endParaRPr>
          </a:p>
        </p:txBody>
      </p:sp>
      <p:sp>
        <p:nvSpPr>
          <p:cNvPr id="164" name="CustomShape 2"/>
          <p:cNvSpPr/>
          <p:nvPr/>
        </p:nvSpPr>
        <p:spPr>
          <a:xfrm>
            <a:off x="3506760" y="1168920"/>
            <a:ext cx="5324760" cy="3665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70700" indent="-342900">
              <a:lnSpc>
                <a:spcPct val="115000"/>
              </a:lnSpc>
              <a:buClr>
                <a:srgbClr val="000000"/>
              </a:buClr>
              <a:buFont typeface="+mj-lt"/>
              <a:buAutoNum type="arabicPeriod"/>
            </a:pPr>
            <a:r>
              <a:rPr lang="en-US" sz="1600" b="0" strike="noStrike" spc="-1" dirty="0">
                <a:solidFill>
                  <a:srgbClr val="000000"/>
                </a:solidFill>
                <a:highlight>
                  <a:srgbClr val="FFFFFF"/>
                </a:highlight>
                <a:latin typeface="Montserrat"/>
                <a:ea typeface="Montserrat"/>
              </a:rPr>
              <a:t>This Dataset consist four columns which contains null values.</a:t>
            </a:r>
            <a:endParaRPr lang="en-IN" sz="1600" b="0" strike="noStrike" spc="-1" dirty="0">
              <a:latin typeface="Arial"/>
            </a:endParaRPr>
          </a:p>
          <a:p>
            <a:pPr marL="342900" indent="-342900">
              <a:lnSpc>
                <a:spcPct val="115000"/>
              </a:lnSpc>
              <a:buFont typeface="+mj-lt"/>
              <a:buAutoNum type="arabicPeriod"/>
              <a:tabLst>
                <a:tab pos="0" algn="l"/>
              </a:tabLst>
            </a:pPr>
            <a:endParaRPr lang="en-IN" sz="1600" b="0" strike="noStrike" spc="-1" dirty="0">
              <a:latin typeface="Arial"/>
            </a:endParaRPr>
          </a:p>
          <a:p>
            <a:pPr marL="470700" indent="-342900">
              <a:lnSpc>
                <a:spcPct val="115000"/>
              </a:lnSpc>
              <a:buClr>
                <a:srgbClr val="000000"/>
              </a:buClr>
              <a:buFont typeface="+mj-lt"/>
              <a:buAutoNum type="arabicPeriod"/>
              <a:tabLst>
                <a:tab pos="0" algn="l"/>
              </a:tabLst>
            </a:pPr>
            <a:r>
              <a:rPr lang="en-US" sz="1600" b="0" strike="noStrike" spc="-1" dirty="0">
                <a:solidFill>
                  <a:srgbClr val="000000"/>
                </a:solidFill>
                <a:highlight>
                  <a:srgbClr val="FFFFFF"/>
                </a:highlight>
                <a:latin typeface="Montserrat"/>
                <a:ea typeface="Montserrat"/>
              </a:rPr>
              <a:t>For dealing with this null values we drop company and agent column because it contains large amount of Null values.</a:t>
            </a:r>
            <a:endParaRPr lang="en-IN" sz="1600" b="0" strike="noStrike" spc="-1" dirty="0">
              <a:latin typeface="Arial"/>
            </a:endParaRPr>
          </a:p>
          <a:p>
            <a:pPr marL="800100" indent="-342900">
              <a:lnSpc>
                <a:spcPct val="115000"/>
              </a:lnSpc>
              <a:buFont typeface="+mj-lt"/>
              <a:buAutoNum type="arabicPeriod"/>
              <a:tabLst>
                <a:tab pos="0" algn="l"/>
              </a:tabLst>
            </a:pPr>
            <a:endParaRPr lang="en-IN" sz="1600" b="0" strike="noStrike" spc="-1" dirty="0">
              <a:latin typeface="Arial"/>
            </a:endParaRPr>
          </a:p>
          <a:p>
            <a:pPr marL="470700" indent="-342900">
              <a:lnSpc>
                <a:spcPct val="115000"/>
              </a:lnSpc>
              <a:buClr>
                <a:srgbClr val="000000"/>
              </a:buClr>
              <a:buFont typeface="+mj-lt"/>
              <a:buAutoNum type="arabicPeriod"/>
              <a:tabLst>
                <a:tab pos="0" algn="l"/>
              </a:tabLst>
            </a:pPr>
            <a:r>
              <a:rPr lang="en-US" sz="1600" b="0" strike="noStrike" spc="-1" dirty="0">
                <a:solidFill>
                  <a:srgbClr val="000000"/>
                </a:solidFill>
                <a:highlight>
                  <a:srgbClr val="FFFFFF"/>
                </a:highlight>
                <a:latin typeface="Montserrat"/>
                <a:ea typeface="Montserrat"/>
              </a:rPr>
              <a:t>Country and Children contains very small amount of Null values so that we drop rows from these columns which contains null values.</a:t>
            </a:r>
            <a:endParaRPr lang="en-IN" sz="1600" b="0" strike="noStrike" spc="-1" dirty="0">
              <a:latin typeface="Arial"/>
            </a:endParaRPr>
          </a:p>
          <a:p>
            <a:pPr>
              <a:lnSpc>
                <a:spcPct val="115000"/>
              </a:lnSpc>
              <a:buFont typeface="Arial" pitchFamily="34" charset="0"/>
              <a:buChar char="•"/>
              <a:tabLst>
                <a:tab pos="0" algn="l"/>
              </a:tabLst>
            </a:pPr>
            <a:endParaRPr lang="en-IN" sz="1600" b="0" strike="noStrike" spc="-1" dirty="0">
              <a:latin typeface="Arial"/>
            </a:endParaRPr>
          </a:p>
        </p:txBody>
      </p:sp>
      <p:pic>
        <p:nvPicPr>
          <p:cNvPr id="165" name="Google Shape;76;p2"/>
          <p:cNvPicPr/>
          <p:nvPr/>
        </p:nvPicPr>
        <p:blipFill>
          <a:blip r:embed="rId2"/>
          <a:stretch/>
        </p:blipFill>
        <p:spPr>
          <a:xfrm>
            <a:off x="360000" y="1512000"/>
            <a:ext cx="2840760" cy="170892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11760" y="444960"/>
            <a:ext cx="8519760" cy="788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100" b="1" strike="noStrike" spc="-1">
                <a:solidFill>
                  <a:srgbClr val="CC0000"/>
                </a:solidFill>
                <a:latin typeface="Montserrat"/>
                <a:ea typeface="Montserrat"/>
              </a:rPr>
              <a:t>Number of bookings cancelled and its percentages of cancellation</a:t>
            </a:r>
            <a:endParaRPr lang="en-IN" sz="2100" b="0" strike="noStrike" spc="-1">
              <a:latin typeface="Arial"/>
            </a:endParaRPr>
          </a:p>
        </p:txBody>
      </p:sp>
      <p:sp>
        <p:nvSpPr>
          <p:cNvPr id="167" name="CustomShape 2"/>
          <p:cNvSpPr/>
          <p:nvPr/>
        </p:nvSpPr>
        <p:spPr>
          <a:xfrm>
            <a:off x="311760" y="1345680"/>
            <a:ext cx="4124880" cy="3222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114480">
              <a:lnSpc>
                <a:spcPct val="115000"/>
              </a:lnSpc>
              <a:tabLst>
                <a:tab pos="0" algn="l"/>
              </a:tabLst>
            </a:pPr>
            <a:r>
              <a:rPr lang="en-US" sz="1700" b="0" strike="noStrike" spc="-1">
                <a:solidFill>
                  <a:srgbClr val="000000"/>
                </a:solidFill>
                <a:latin typeface="Montserrat"/>
                <a:ea typeface="Montserrat"/>
              </a:rPr>
              <a:t>From total number of bookings around 37.1 % bookings were cancelled.</a:t>
            </a: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Confirm bookings was around 62.9%.</a:t>
            </a:r>
            <a:endParaRPr lang="en-IN" sz="1700" b="0" strike="noStrike" spc="-1">
              <a:latin typeface="Arial"/>
            </a:endParaRPr>
          </a:p>
          <a:p>
            <a:pPr marL="114480">
              <a:lnSpc>
                <a:spcPct val="115000"/>
              </a:lnSpc>
              <a:tabLst>
                <a:tab pos="0" algn="l"/>
              </a:tabLst>
            </a:pP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Total bookings =  119210</a:t>
            </a: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Confirm bookings = 75011</a:t>
            </a:r>
            <a:endParaRPr lang="en-IN" sz="1700" b="0" strike="noStrike" spc="-1">
              <a:latin typeface="Arial"/>
            </a:endParaRPr>
          </a:p>
          <a:p>
            <a:pPr marL="114480">
              <a:lnSpc>
                <a:spcPct val="115000"/>
              </a:lnSpc>
              <a:tabLst>
                <a:tab pos="0" algn="l"/>
              </a:tabLst>
            </a:pPr>
            <a:r>
              <a:rPr lang="en-US" sz="1700" b="0" strike="noStrike" spc="-1">
                <a:solidFill>
                  <a:srgbClr val="000000"/>
                </a:solidFill>
                <a:latin typeface="Montserrat"/>
                <a:ea typeface="Montserrat"/>
              </a:rPr>
              <a:t>Cancelled bookings = 44199</a:t>
            </a:r>
            <a:endParaRPr lang="en-IN" sz="1700" b="0" strike="noStrike" spc="-1">
              <a:latin typeface="Arial"/>
            </a:endParaRPr>
          </a:p>
        </p:txBody>
      </p:sp>
      <p:pic>
        <p:nvPicPr>
          <p:cNvPr id="168" name="Picture 167"/>
          <p:cNvPicPr/>
          <p:nvPr/>
        </p:nvPicPr>
        <p:blipFill>
          <a:blip r:embed="rId2"/>
          <a:stretch/>
        </p:blipFill>
        <p:spPr>
          <a:xfrm>
            <a:off x="5184000" y="1030320"/>
            <a:ext cx="3293640" cy="343332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11760" y="444960"/>
            <a:ext cx="8519760" cy="461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000" b="1" strike="noStrike" spc="-1">
                <a:solidFill>
                  <a:srgbClr val="CC0000"/>
                </a:solidFill>
                <a:latin typeface="Montserrat"/>
                <a:ea typeface="Montserrat"/>
              </a:rPr>
              <a:t>Which is the most trending months of hotel bookings ?</a:t>
            </a:r>
            <a:endParaRPr lang="en-IN" sz="2000" b="0" strike="noStrike" spc="-1">
              <a:latin typeface="Arial"/>
            </a:endParaRPr>
          </a:p>
        </p:txBody>
      </p:sp>
      <p:sp>
        <p:nvSpPr>
          <p:cNvPr id="170" name="CustomShape 2"/>
          <p:cNvSpPr/>
          <p:nvPr/>
        </p:nvSpPr>
        <p:spPr>
          <a:xfrm>
            <a:off x="311760" y="3976560"/>
            <a:ext cx="8519760" cy="1048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9400">
              <a:lnSpc>
                <a:spcPct val="115000"/>
              </a:lnSpc>
              <a:buClr>
                <a:srgbClr val="000000"/>
              </a:buClr>
              <a:buFont typeface="Montserrat"/>
              <a:buAutoNum type="arabicPeriod"/>
            </a:pPr>
            <a:r>
              <a:rPr lang="en-US" sz="1400" b="0" strike="noStrike" spc="-1" dirty="0">
                <a:solidFill>
                  <a:srgbClr val="000000"/>
                </a:solidFill>
                <a:latin typeface="Montserrat"/>
                <a:ea typeface="Montserrat"/>
              </a:rPr>
              <a:t>Number of Bookings in August and July month is more as compared to other months</a:t>
            </a:r>
            <a:endParaRPr lang="en-IN" sz="1400" b="0" strike="noStrike" spc="-1" dirty="0">
              <a:latin typeface="Arial"/>
            </a:endParaRPr>
          </a:p>
          <a:p>
            <a:pPr marL="457200" indent="-329400">
              <a:lnSpc>
                <a:spcPct val="115000"/>
              </a:lnSpc>
              <a:buClr>
                <a:srgbClr val="000000"/>
              </a:buClr>
              <a:buFont typeface="Montserrat"/>
              <a:buAutoNum type="arabicPeriod"/>
            </a:pPr>
            <a:r>
              <a:rPr lang="en-US" sz="1400" b="0" strike="noStrike" spc="-1" dirty="0">
                <a:solidFill>
                  <a:srgbClr val="000000"/>
                </a:solidFill>
                <a:latin typeface="Montserrat"/>
                <a:ea typeface="Montserrat"/>
              </a:rPr>
              <a:t>From month </a:t>
            </a:r>
            <a:r>
              <a:rPr lang="en-US" sz="1400" b="0" strike="noStrike" spc="-1" dirty="0" smtClean="0">
                <a:solidFill>
                  <a:srgbClr val="000000"/>
                </a:solidFill>
                <a:latin typeface="Montserrat"/>
                <a:ea typeface="Montserrat"/>
              </a:rPr>
              <a:t>March </a:t>
            </a:r>
            <a:r>
              <a:rPr lang="en-US" sz="1400" b="0" strike="noStrike" spc="-1" dirty="0">
                <a:solidFill>
                  <a:srgbClr val="000000"/>
                </a:solidFill>
                <a:latin typeface="Montserrat"/>
                <a:ea typeface="Montserrat"/>
              </a:rPr>
              <a:t>to October number of bookings was pretty good</a:t>
            </a:r>
            <a:endParaRPr lang="en-IN" sz="1400" b="0" strike="noStrike" spc="-1" dirty="0">
              <a:latin typeface="Arial"/>
            </a:endParaRPr>
          </a:p>
          <a:p>
            <a:pPr marL="457200" indent="-329400">
              <a:lnSpc>
                <a:spcPct val="115000"/>
              </a:lnSpc>
              <a:buClr>
                <a:srgbClr val="000000"/>
              </a:buClr>
              <a:buFont typeface="Montserrat"/>
              <a:buAutoNum type="arabicPeriod"/>
            </a:pPr>
            <a:r>
              <a:rPr lang="en-US" sz="1400" b="0" strike="noStrike" spc="-1" dirty="0">
                <a:solidFill>
                  <a:srgbClr val="000000"/>
                </a:solidFill>
                <a:latin typeface="Montserrat"/>
                <a:ea typeface="Montserrat"/>
              </a:rPr>
              <a:t>Number of Bookings decreases in last months of the year</a:t>
            </a:r>
            <a:endParaRPr lang="en-IN" sz="1400" b="0" strike="noStrike" spc="-1" dirty="0">
              <a:latin typeface="Arial"/>
            </a:endParaRPr>
          </a:p>
          <a:p>
            <a:pPr marL="457200" indent="-227880">
              <a:lnSpc>
                <a:spcPct val="115000"/>
              </a:lnSpc>
              <a:tabLst>
                <a:tab pos="0" algn="l"/>
              </a:tabLst>
            </a:pPr>
            <a:endParaRPr lang="en-IN" sz="1400" b="0" strike="noStrike" spc="-1" dirty="0">
              <a:latin typeface="Arial"/>
            </a:endParaRPr>
          </a:p>
        </p:txBody>
      </p:sp>
      <p:pic>
        <p:nvPicPr>
          <p:cNvPr id="171" name="Picture 170"/>
          <p:cNvPicPr/>
          <p:nvPr/>
        </p:nvPicPr>
        <p:blipFill>
          <a:blip r:embed="rId2"/>
          <a:stretch/>
        </p:blipFill>
        <p:spPr>
          <a:xfrm>
            <a:off x="720000" y="1080000"/>
            <a:ext cx="7025760" cy="278964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11760" y="290520"/>
            <a:ext cx="8519760" cy="467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000" b="1" strike="noStrike" spc="-1">
                <a:solidFill>
                  <a:srgbClr val="CC0000"/>
                </a:solidFill>
                <a:latin typeface="Montserrat"/>
                <a:ea typeface="Montserrat"/>
              </a:rPr>
              <a:t>Monthly Bookings  of Hotels</a:t>
            </a:r>
            <a:endParaRPr lang="en-IN" sz="2000" b="0" strike="noStrike" spc="-1">
              <a:latin typeface="Arial"/>
            </a:endParaRPr>
          </a:p>
        </p:txBody>
      </p:sp>
      <p:sp>
        <p:nvSpPr>
          <p:cNvPr id="173" name="CustomShape 2"/>
          <p:cNvSpPr/>
          <p:nvPr/>
        </p:nvSpPr>
        <p:spPr>
          <a:xfrm>
            <a:off x="311760" y="4061520"/>
            <a:ext cx="8519760" cy="984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23280">
              <a:lnSpc>
                <a:spcPct val="115000"/>
              </a:lnSpc>
              <a:buClr>
                <a:srgbClr val="000000"/>
              </a:buClr>
              <a:buFont typeface="Montserrat"/>
              <a:buAutoNum type="arabicPeriod"/>
            </a:pPr>
            <a:r>
              <a:rPr lang="en-US" sz="1500" b="0" strike="noStrike" spc="-1">
                <a:solidFill>
                  <a:srgbClr val="000000"/>
                </a:solidFill>
                <a:latin typeface="Montserrat"/>
                <a:ea typeface="Montserrat"/>
              </a:rPr>
              <a:t>Number of bookings for resort hotel constant for March , April and may months.</a:t>
            </a:r>
            <a:endParaRPr lang="en-IN" sz="1500" b="0" strike="noStrike" spc="-1">
              <a:latin typeface="Arial"/>
            </a:endParaRPr>
          </a:p>
          <a:p>
            <a:pPr marL="457200" indent="-323280">
              <a:lnSpc>
                <a:spcPct val="115000"/>
              </a:lnSpc>
              <a:buClr>
                <a:srgbClr val="000000"/>
              </a:buClr>
              <a:buFont typeface="Montserrat"/>
              <a:buAutoNum type="arabicPeriod"/>
            </a:pPr>
            <a:r>
              <a:rPr lang="en-US" sz="1500" b="0" strike="noStrike" spc="-1">
                <a:solidFill>
                  <a:srgbClr val="000000"/>
                </a:solidFill>
                <a:latin typeface="Montserrat"/>
                <a:ea typeface="Montserrat"/>
              </a:rPr>
              <a:t>For months may to September bookings for city hotel is more.</a:t>
            </a:r>
            <a:endParaRPr lang="en-IN" sz="1500" b="0" strike="noStrike" spc="-1">
              <a:latin typeface="Arial"/>
            </a:endParaRPr>
          </a:p>
          <a:p>
            <a:pPr marL="457200" indent="-227880">
              <a:lnSpc>
                <a:spcPct val="115000"/>
              </a:lnSpc>
              <a:tabLst>
                <a:tab pos="0" algn="l"/>
              </a:tabLst>
            </a:pPr>
            <a:endParaRPr lang="en-IN" sz="1500" b="0" strike="noStrike" spc="-1">
              <a:latin typeface="Arial"/>
            </a:endParaRPr>
          </a:p>
        </p:txBody>
      </p:sp>
      <p:pic>
        <p:nvPicPr>
          <p:cNvPr id="174" name="Picture 173"/>
          <p:cNvPicPr/>
          <p:nvPr/>
        </p:nvPicPr>
        <p:blipFill>
          <a:blip r:embed="rId2"/>
          <a:stretch/>
        </p:blipFill>
        <p:spPr>
          <a:xfrm>
            <a:off x="432000" y="1152000"/>
            <a:ext cx="8190720" cy="259164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sp>
      <p:pic>
        <p:nvPicPr>
          <p:cNvPr id="176" name="Google Shape;131;g112b6ec2898_0_0"/>
          <p:cNvPicPr/>
          <p:nvPr/>
        </p:nvPicPr>
        <p:blipFill>
          <a:blip r:embed="rId2"/>
          <a:stretch/>
        </p:blipFill>
        <p:spPr>
          <a:xfrm>
            <a:off x="1146240" y="720360"/>
            <a:ext cx="6891480" cy="3312720"/>
          </a:xfrm>
          <a:prstGeom prst="rect">
            <a:avLst/>
          </a:prstGeom>
          <a:ln>
            <a:noFill/>
          </a:ln>
        </p:spPr>
      </p:pic>
      <p:sp>
        <p:nvSpPr>
          <p:cNvPr id="177"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Meals ordered by customers</a:t>
            </a:r>
            <a:endParaRPr lang="en-IN" sz="1800" b="0" strike="noStrike" spc="-1">
              <a:latin typeface="Arial"/>
            </a:endParaRPr>
          </a:p>
        </p:txBody>
      </p:sp>
      <p:sp>
        <p:nvSpPr>
          <p:cNvPr id="178" name="CustomShape 3"/>
          <p:cNvSpPr/>
          <p:nvPr/>
        </p:nvSpPr>
        <p:spPr>
          <a:xfrm>
            <a:off x="448560" y="4258800"/>
            <a:ext cx="8511840" cy="608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US" sz="1400" b="0" strike="noStrike" spc="-1">
                <a:solidFill>
                  <a:srgbClr val="000000"/>
                </a:solidFill>
                <a:latin typeface="Montserrat"/>
                <a:ea typeface="Montserrat"/>
              </a:rPr>
              <a:t>The above Bar Graph plot shows that ‘Bread and Breakfast’ was the most ordered meal type.</a:t>
            </a:r>
            <a:endParaRPr lang="en-IN" sz="1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sp>
      <p:sp>
        <p:nvSpPr>
          <p:cNvPr id="180" name="CustomShape 2"/>
          <p:cNvSpPr/>
          <p:nvPr/>
        </p:nvSpPr>
        <p:spPr>
          <a:xfrm>
            <a:off x="315720" y="174960"/>
            <a:ext cx="7006680" cy="497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15000"/>
              </a:lnSpc>
              <a:spcBef>
                <a:spcPts val="700"/>
              </a:spcBef>
              <a:spcAft>
                <a:spcPts val="700"/>
              </a:spcAft>
              <a:tabLst>
                <a:tab pos="0" algn="l"/>
              </a:tabLst>
            </a:pPr>
            <a:r>
              <a:rPr lang="en-US" sz="1800" b="1" strike="noStrike" spc="-1">
                <a:solidFill>
                  <a:srgbClr val="CC0000"/>
                </a:solidFill>
                <a:latin typeface="Montserrat"/>
                <a:ea typeface="Montserrat"/>
              </a:rPr>
              <a:t>Most preferred stay duration </a:t>
            </a:r>
            <a:endParaRPr lang="en-IN" sz="1800" b="0" strike="noStrike" spc="-1">
              <a:latin typeface="Arial"/>
            </a:endParaRPr>
          </a:p>
        </p:txBody>
      </p:sp>
      <p:sp>
        <p:nvSpPr>
          <p:cNvPr id="181" name="CustomShape 3"/>
          <p:cNvSpPr/>
          <p:nvPr/>
        </p:nvSpPr>
        <p:spPr>
          <a:xfrm>
            <a:off x="448560" y="4258800"/>
            <a:ext cx="851184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spAutoFit/>
          </a:bodyPr>
          <a:lstStyle/>
          <a:p>
            <a:pPr algn="just">
              <a:lnSpc>
                <a:spcPct val="100000"/>
              </a:lnSpc>
              <a:tabLst>
                <a:tab pos="0" algn="l"/>
              </a:tabLst>
            </a:pPr>
            <a:r>
              <a:rPr lang="en-US" sz="1400" b="0" strike="noStrike" spc="-1">
                <a:solidFill>
                  <a:srgbClr val="000000"/>
                </a:solidFill>
                <a:latin typeface="Montserrat"/>
                <a:ea typeface="Montserrat"/>
              </a:rPr>
              <a:t>The above bar graph plot shows that most guests prefer to stay in the hotels for 1 ,2, 3 or 4  nights. There are considerable number of bookings for 7 nights stay.  </a:t>
            </a:r>
            <a:endParaRPr lang="en-IN" sz="1400" b="0" strike="noStrike" spc="-1">
              <a:latin typeface="Arial"/>
            </a:endParaRPr>
          </a:p>
        </p:txBody>
      </p:sp>
      <p:pic>
        <p:nvPicPr>
          <p:cNvPr id="182" name="Picture 181"/>
          <p:cNvPicPr/>
          <p:nvPr/>
        </p:nvPicPr>
        <p:blipFill>
          <a:blip r:embed="rId2"/>
          <a:stretch/>
        </p:blipFill>
        <p:spPr>
          <a:xfrm>
            <a:off x="504000" y="864000"/>
            <a:ext cx="8207640" cy="287964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818</Words>
  <Application>LibreOffice/6.4.7.2$Linux_X86_64 LibreOffice_project/40$Build-2</Application>
  <PresentationFormat>On-screen Show (16:9)</PresentationFormat>
  <Paragraphs>83</Paragraphs>
  <Slides>19</Slides>
  <Notes>0</Notes>
  <HiddenSlides>0</HiddenSlides>
  <MMClips>0</MMClips>
  <ScaleCrop>false</ScaleCrop>
  <HeadingPairs>
    <vt:vector size="4" baseType="variant">
      <vt:variant>
        <vt:lpstr>Theme</vt:lpstr>
      </vt:variant>
      <vt:variant>
        <vt:i4>4</vt:i4>
      </vt:variant>
      <vt:variant>
        <vt:lpstr>Slide Titles</vt:lpstr>
      </vt:variant>
      <vt:variant>
        <vt:i4>19</vt:i4>
      </vt:variant>
    </vt:vector>
  </HeadingPairs>
  <TitlesOfParts>
    <vt:vector size="23"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Kunal Shinkar</dc:creator>
  <dc:description/>
  <cp:lastModifiedBy>Sidharth Budhiraja</cp:lastModifiedBy>
  <cp:revision>8</cp:revision>
  <dcterms:modified xsi:type="dcterms:W3CDTF">2022-03-31T12:22:05Z</dcterms:modified>
  <dc:language>en-IN</dc:language>
</cp:coreProperties>
</file>