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2.79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3.1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2.79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3.1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2.79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3.1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2.79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17:33:03.1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6AEF-E658-530B-F912-FFE2DC492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80D6E6-1CC9-D6E8-E5C6-02002C1D7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50973D-FEAF-383D-0489-AFA29986290C}"/>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F6E73CE4-8B5E-2226-4D16-A8AC5D878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69335-A824-4B0F-3540-C2F1DA0053C2}"/>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32209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4A9A-EFEF-0B5A-FC84-238F5D6EDC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20FB1-55F4-C991-CD4E-FC72552C2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09693-02B5-477A-3997-3F6D60592CAF}"/>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FB55D24D-88CC-B9CF-361C-DBF5A678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5429C-BF08-6931-B6DA-B8D00945F174}"/>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4271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DE98-0881-D3B4-E67C-0BFC8FEE53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D7AF3-E2F8-00D0-00CD-ACFB1ABCB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0D382-A8D8-57BB-C987-49D3DE240BEF}"/>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2D486EA2-431C-2656-672D-2B3215DAE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75A72-116B-AC27-11A1-E4A7484FBEE9}"/>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424781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14F6-7288-F4F0-61D6-2F88D6FB9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3340C6-1FBB-B279-E091-14B68DE68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3A028-649E-B801-116D-C09C5B5BCDF0}"/>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463ECEFB-0C8D-350C-C7CD-2C849CDD01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816BE-0325-884C-B570-337D0C651F5C}"/>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110517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20C2-A102-F791-2EFA-2BE87E3D1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602A0-3581-190F-523A-0150CC76B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CC84E-85C1-2543-D7FA-0649140CAC33}"/>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D89C3498-7A8B-3B83-60B7-CB1A59FDB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020FF-0A02-013F-5D6A-F9688692BFCA}"/>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277414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E15D-A36D-7792-6699-332611D447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2F9DA-22FD-F870-6C08-3C84901A0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574B4B-3523-1874-7C68-0C325F7B0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F99471-6EB7-2468-8376-11DC48A950F3}"/>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6" name="Footer Placeholder 5">
            <a:extLst>
              <a:ext uri="{FF2B5EF4-FFF2-40B4-BE49-F238E27FC236}">
                <a16:creationId xmlns:a16="http://schemas.microsoft.com/office/drawing/2014/main" id="{ECA5C4A9-6B33-2170-8DB2-87C285933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8AADB-2CB5-FDCE-BE31-46A3587EC3B2}"/>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128182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2E74-007C-08F9-E45C-6137A9A258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5A2AD-8D81-8302-1131-A065C029E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5A467-1E5F-786A-C8CB-E112F5289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8FFDEC-4301-4959-6A0B-042394DCA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E8B61-7EF1-2721-DB7B-DA5AD835E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314C2-30B7-CFF7-F874-F2ED19304EA4}"/>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8" name="Footer Placeholder 7">
            <a:extLst>
              <a:ext uri="{FF2B5EF4-FFF2-40B4-BE49-F238E27FC236}">
                <a16:creationId xmlns:a16="http://schemas.microsoft.com/office/drawing/2014/main" id="{A98EFB3F-4210-1DFD-09D8-6F6CB18214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DCFBF7-90FB-6ECB-28F1-57035EE301EF}"/>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35942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86DC-6116-7A55-B014-9FE8BF004E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203C67-6F94-47DC-FAEF-91C7AD7D9E15}"/>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4" name="Footer Placeholder 3">
            <a:extLst>
              <a:ext uri="{FF2B5EF4-FFF2-40B4-BE49-F238E27FC236}">
                <a16:creationId xmlns:a16="http://schemas.microsoft.com/office/drawing/2014/main" id="{4F35F464-79AA-241F-603F-4DA8889877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591D52-60D5-7385-6606-414B9BFA404E}"/>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230870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EED02-5547-8D81-27E0-8BDD1424BF86}"/>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3" name="Footer Placeholder 2">
            <a:extLst>
              <a:ext uri="{FF2B5EF4-FFF2-40B4-BE49-F238E27FC236}">
                <a16:creationId xmlns:a16="http://schemas.microsoft.com/office/drawing/2014/main" id="{B54DECEB-B179-A005-17F0-CCECB43DB4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B6F603-0F9C-F554-46AC-F16274C25A59}"/>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129657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5866-DFAF-FAAA-7397-4A23937CE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F26181-42DB-7A20-A683-FD5548343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8EB57A-81EF-C5ED-0A91-AAD0E431D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732A0-F84E-C54D-4A5A-2F433ED3232B}"/>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6" name="Footer Placeholder 5">
            <a:extLst>
              <a:ext uri="{FF2B5EF4-FFF2-40B4-BE49-F238E27FC236}">
                <a16:creationId xmlns:a16="http://schemas.microsoft.com/office/drawing/2014/main" id="{2D5A7C03-E522-0F2A-1C09-6FAC93310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ACA1A-8A69-AB05-D16A-CFCF7F3E3EC5}"/>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297861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5E9-C287-E2F8-7EDB-D23A05958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FC6EC-2758-AF79-66F7-E91FB6820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35D424-7A1C-F3D3-5E1D-0D95F98A6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43966-0EF6-6922-7ED9-3FC1A676279B}"/>
              </a:ext>
            </a:extLst>
          </p:cNvPr>
          <p:cNvSpPr>
            <a:spLocks noGrp="1"/>
          </p:cNvSpPr>
          <p:nvPr>
            <p:ph type="dt" sz="half" idx="10"/>
          </p:nvPr>
        </p:nvSpPr>
        <p:spPr/>
        <p:txBody>
          <a:bodyPr/>
          <a:lstStyle/>
          <a:p>
            <a:fld id="{7E19B453-8E70-47AF-8911-E20B85881B10}" type="datetimeFigureOut">
              <a:rPr lang="en-IN" smtClean="0"/>
              <a:t>19-12-2023</a:t>
            </a:fld>
            <a:endParaRPr lang="en-IN"/>
          </a:p>
        </p:txBody>
      </p:sp>
      <p:sp>
        <p:nvSpPr>
          <p:cNvPr id="6" name="Footer Placeholder 5">
            <a:extLst>
              <a:ext uri="{FF2B5EF4-FFF2-40B4-BE49-F238E27FC236}">
                <a16:creationId xmlns:a16="http://schemas.microsoft.com/office/drawing/2014/main" id="{11EC6D6C-B76A-87DB-5E62-192B2503C5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16FE9-9E2D-5818-9905-63581D15B7A1}"/>
              </a:ext>
            </a:extLst>
          </p:cNvPr>
          <p:cNvSpPr>
            <a:spLocks noGrp="1"/>
          </p:cNvSpPr>
          <p:nvPr>
            <p:ph type="sldNum" sz="quarter" idx="12"/>
          </p:nvPr>
        </p:nvSpPr>
        <p:spPr/>
        <p:txBody>
          <a:bodyPr/>
          <a:lstStyle/>
          <a:p>
            <a:fld id="{5F580CAC-FB75-447A-B6E4-C03342C35FB2}" type="slidenum">
              <a:rPr lang="en-IN" smtClean="0"/>
              <a:t>‹#›</a:t>
            </a:fld>
            <a:endParaRPr lang="en-IN"/>
          </a:p>
        </p:txBody>
      </p:sp>
    </p:spTree>
    <p:extLst>
      <p:ext uri="{BB962C8B-B14F-4D97-AF65-F5344CB8AC3E}">
        <p14:creationId xmlns:p14="http://schemas.microsoft.com/office/powerpoint/2010/main" val="286509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537CE-DD1A-1D52-80BB-B2ADF093D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E0B4D4-39F1-9A38-8010-FD0D8B75A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31AD1-024B-2877-1E18-4203F0FA4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9B453-8E70-47AF-8911-E20B85881B10}" type="datetimeFigureOut">
              <a:rPr lang="en-IN" smtClean="0"/>
              <a:t>19-12-2023</a:t>
            </a:fld>
            <a:endParaRPr lang="en-IN"/>
          </a:p>
        </p:txBody>
      </p:sp>
      <p:sp>
        <p:nvSpPr>
          <p:cNvPr id="5" name="Footer Placeholder 4">
            <a:extLst>
              <a:ext uri="{FF2B5EF4-FFF2-40B4-BE49-F238E27FC236}">
                <a16:creationId xmlns:a16="http://schemas.microsoft.com/office/drawing/2014/main" id="{8394A2EF-FCE2-F76E-C498-1430555D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BC31E8-2D8D-D751-DCA0-4824A8374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80CAC-FB75-447A-B6E4-C03342C35FB2}" type="slidenum">
              <a:rPr lang="en-IN" smtClean="0"/>
              <a:t>‹#›</a:t>
            </a:fld>
            <a:endParaRPr lang="en-IN"/>
          </a:p>
        </p:txBody>
      </p:sp>
    </p:spTree>
    <p:extLst>
      <p:ext uri="{BB962C8B-B14F-4D97-AF65-F5344CB8AC3E}">
        <p14:creationId xmlns:p14="http://schemas.microsoft.com/office/powerpoint/2010/main" val="2087356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F1A6-128E-1B4B-2C78-58EEE83BEA01}"/>
              </a:ext>
            </a:extLst>
          </p:cNvPr>
          <p:cNvSpPr>
            <a:spLocks noGrp="1"/>
          </p:cNvSpPr>
          <p:nvPr>
            <p:ph type="ctrTitle"/>
          </p:nvPr>
        </p:nvSpPr>
        <p:spPr>
          <a:xfrm>
            <a:off x="1524000" y="1976378"/>
            <a:ext cx="9144000" cy="2387600"/>
          </a:xfrm>
        </p:spPr>
        <p:txBody>
          <a:bodyPr>
            <a:normAutofit fontScale="90000"/>
          </a:bodyPr>
          <a:lstStyle/>
          <a:p>
            <a:r>
              <a:rPr lang="en-US" b="1" dirty="0"/>
              <a:t>Lead Score – Case Study </a:t>
            </a:r>
            <a:br>
              <a:rPr lang="en-US" b="1" dirty="0"/>
            </a:br>
            <a:r>
              <a:rPr lang="en-US" sz="4000" dirty="0"/>
              <a:t>Submitted By: </a:t>
            </a:r>
            <a:br>
              <a:rPr lang="en-US" sz="4000" dirty="0"/>
            </a:br>
            <a:r>
              <a:rPr lang="en-US" sz="4000" b="1" dirty="0" err="1"/>
              <a:t>Sidhartha</a:t>
            </a:r>
            <a:r>
              <a:rPr lang="en-US" sz="4000" b="1" dirty="0"/>
              <a:t> </a:t>
            </a:r>
            <a:r>
              <a:rPr lang="en-US" sz="4000" b="1" dirty="0" err="1"/>
              <a:t>Achary</a:t>
            </a:r>
            <a:r>
              <a:rPr lang="en-US" sz="4000" b="1" dirty="0"/>
              <a:t> </a:t>
            </a:r>
            <a:br>
              <a:rPr lang="en-US" sz="4000" b="1" dirty="0"/>
            </a:br>
            <a:r>
              <a:rPr lang="en-US" sz="4000" b="1" dirty="0"/>
              <a:t>Abhishek Singh</a:t>
            </a:r>
            <a:endParaRPr lang="en-IN" b="1" dirty="0"/>
          </a:p>
        </p:txBody>
      </p:sp>
    </p:spTree>
    <p:extLst>
      <p:ext uri="{BB962C8B-B14F-4D97-AF65-F5344CB8AC3E}">
        <p14:creationId xmlns:p14="http://schemas.microsoft.com/office/powerpoint/2010/main" val="101622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33BD-1F4F-C3B1-B6B9-B72172F1E425}"/>
              </a:ext>
            </a:extLst>
          </p:cNvPr>
          <p:cNvSpPr>
            <a:spLocks noGrp="1"/>
          </p:cNvSpPr>
          <p:nvPr>
            <p:ph type="title"/>
          </p:nvPr>
        </p:nvSpPr>
        <p:spPr/>
        <p:txBody>
          <a:bodyPr/>
          <a:lstStyle/>
          <a:p>
            <a:r>
              <a:rPr lang="en-US" b="1" dirty="0"/>
              <a:t>CONCLUSION</a:t>
            </a:r>
            <a:endParaRPr lang="en-IN" b="1" dirty="0"/>
          </a:p>
        </p:txBody>
      </p:sp>
      <p:sp>
        <p:nvSpPr>
          <p:cNvPr id="7" name="TextBox 6">
            <a:extLst>
              <a:ext uri="{FF2B5EF4-FFF2-40B4-BE49-F238E27FC236}">
                <a16:creationId xmlns:a16="http://schemas.microsoft.com/office/drawing/2014/main" id="{BDF94FCC-75AA-F1FB-5FA1-C459FF52DC36}"/>
              </a:ext>
            </a:extLst>
          </p:cNvPr>
          <p:cNvSpPr txBox="1"/>
          <p:nvPr/>
        </p:nvSpPr>
        <p:spPr>
          <a:xfrm>
            <a:off x="635000" y="1284704"/>
            <a:ext cx="10515600" cy="5355312"/>
          </a:xfrm>
          <a:prstGeom prst="rect">
            <a:avLst/>
          </a:prstGeom>
          <a:noFill/>
        </p:spPr>
        <p:txBody>
          <a:bodyPr wrap="square">
            <a:spAutoFit/>
          </a:bodyPr>
          <a:lstStyle/>
          <a:p>
            <a:pPr algn="l"/>
            <a:r>
              <a:rPr lang="en-US" dirty="0"/>
              <a:t>While we have checked both Sensitivity-Specificity as well as Precision and Recall Metrics, we have considered the optimal cut off based on Sensitivity and Specificity for calculating the final prediction. </a:t>
            </a:r>
          </a:p>
          <a:p>
            <a:pPr algn="l"/>
            <a:r>
              <a:rPr lang="en-US" sz="1800" b="0" i="0" dirty="0">
                <a:effectLst/>
                <a:latin typeface="Roboto" panose="02000000000000000000" pitchFamily="2" charset="0"/>
              </a:rPr>
              <a:t>After running the model on the Test Data these are the figures we obtain:</a:t>
            </a:r>
          </a:p>
          <a:p>
            <a:pPr algn="l"/>
            <a:r>
              <a:rPr lang="en-US" sz="1800" b="0" i="0" dirty="0">
                <a:effectLst/>
                <a:latin typeface="Roboto" panose="02000000000000000000" pitchFamily="2" charset="0"/>
              </a:rPr>
              <a:t>Accuracy : 91.92%</a:t>
            </a:r>
          </a:p>
          <a:p>
            <a:pPr algn="l"/>
            <a:r>
              <a:rPr lang="en-US" sz="1800" b="0" i="0" dirty="0">
                <a:effectLst/>
                <a:latin typeface="Roboto" panose="02000000000000000000" pitchFamily="2" charset="0"/>
              </a:rPr>
              <a:t>Sensitivity : 85.4%%</a:t>
            </a:r>
          </a:p>
          <a:p>
            <a:pPr algn="l"/>
            <a:r>
              <a:rPr lang="en-US" sz="1800" b="0" i="0" dirty="0">
                <a:effectLst/>
                <a:latin typeface="Roboto" panose="02000000000000000000" pitchFamily="2" charset="0"/>
              </a:rPr>
              <a:t>Specificity : 93.52%</a:t>
            </a:r>
          </a:p>
          <a:p>
            <a:pPr algn="l"/>
            <a:r>
              <a:rPr lang="en-US" sz="1800" b="0" i="0" dirty="0">
                <a:effectLst/>
                <a:latin typeface="Roboto" panose="02000000000000000000" pitchFamily="2" charset="0"/>
              </a:rPr>
              <a:t>Train Data:</a:t>
            </a:r>
          </a:p>
          <a:p>
            <a:pPr algn="l"/>
            <a:r>
              <a:rPr lang="en-US" sz="1800" b="0" i="0" dirty="0">
                <a:effectLst/>
                <a:latin typeface="Roboto" panose="02000000000000000000" pitchFamily="2" charset="0"/>
              </a:rPr>
              <a:t>Accuracy : 90.81%</a:t>
            </a:r>
          </a:p>
          <a:p>
            <a:pPr algn="l"/>
            <a:r>
              <a:rPr lang="en-US" sz="1800" b="0" i="0" dirty="0">
                <a:effectLst/>
                <a:latin typeface="Roboto" panose="02000000000000000000" pitchFamily="2" charset="0"/>
              </a:rPr>
              <a:t>Sensitivity : 83.2%</a:t>
            </a:r>
          </a:p>
          <a:p>
            <a:pPr algn="l"/>
            <a:r>
              <a:rPr lang="en-US" sz="1800" b="0" i="0" dirty="0">
                <a:effectLst/>
                <a:latin typeface="Roboto" panose="02000000000000000000" pitchFamily="2" charset="0"/>
              </a:rPr>
              <a:t>Specificity : 92.10%</a:t>
            </a:r>
          </a:p>
          <a:p>
            <a:pPr algn="l"/>
            <a:r>
              <a:rPr lang="en-US" sz="1800" b="0" i="0" dirty="0">
                <a:effectLst/>
                <a:latin typeface="Roboto" panose="02000000000000000000" pitchFamily="2" charset="0"/>
              </a:rPr>
              <a:t>Test Data:</a:t>
            </a:r>
          </a:p>
          <a:p>
            <a:pPr algn="l"/>
            <a:r>
              <a:rPr lang="en-US" sz="1800" b="0" i="0" dirty="0">
                <a:effectLst/>
                <a:latin typeface="Roboto" panose="02000000000000000000" pitchFamily="2" charset="0"/>
              </a:rPr>
              <a:t>Accuracy : 91.00%</a:t>
            </a:r>
          </a:p>
          <a:p>
            <a:pPr algn="l"/>
            <a:r>
              <a:rPr lang="en-US" sz="1800" b="0" i="0" dirty="0">
                <a:effectLst/>
                <a:latin typeface="Roboto" panose="02000000000000000000" pitchFamily="2" charset="0"/>
              </a:rPr>
              <a:t>Sensitivity : 85.0%</a:t>
            </a:r>
          </a:p>
          <a:p>
            <a:pPr algn="l"/>
            <a:r>
              <a:rPr lang="en-US" sz="1800" b="0" i="0" dirty="0">
                <a:effectLst/>
                <a:latin typeface="Roboto" panose="02000000000000000000" pitchFamily="2" charset="0"/>
              </a:rPr>
              <a:t>Specificity : 90.61%</a:t>
            </a:r>
          </a:p>
          <a:p>
            <a:pPr algn="l"/>
            <a:endParaRPr lang="en-US" sz="1800" b="0" i="0" dirty="0">
              <a:effectLst/>
              <a:latin typeface="Roboto" panose="02000000000000000000" pitchFamily="2" charset="0"/>
            </a:endParaRPr>
          </a:p>
          <a:p>
            <a:pPr algn="l"/>
            <a:r>
              <a:rPr lang="en-US" dirty="0"/>
              <a:t>lead score calculated shows the conversion rate on the final predicted model is around 92.05% (in train set) and 91.41% in test set • The top variables that contribute for lead getting converted in the model are 1. Total time spent on website 2. What is your current occupation 3. Lead Add Form from Lead Origin 4. Had a Phone Conversation from Last Notable Activity</a:t>
            </a:r>
            <a:endParaRPr lang="en-US" b="1" i="0" dirty="0">
              <a:effectLst/>
              <a:latin typeface="Roboto" panose="02000000000000000000" pitchFamily="2" charset="0"/>
            </a:endParaRPr>
          </a:p>
        </p:txBody>
      </p:sp>
    </p:spTree>
    <p:extLst>
      <p:ext uri="{BB962C8B-B14F-4D97-AF65-F5344CB8AC3E}">
        <p14:creationId xmlns:p14="http://schemas.microsoft.com/office/powerpoint/2010/main" val="307697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D17-1611-6D3F-BA5B-644BA2685918}"/>
              </a:ext>
            </a:extLst>
          </p:cNvPr>
          <p:cNvSpPr>
            <a:spLocks noGrp="1"/>
          </p:cNvSpPr>
          <p:nvPr>
            <p:ph type="title"/>
          </p:nvPr>
        </p:nvSpPr>
        <p:spPr/>
        <p:txBody>
          <a:bodyPr/>
          <a:lstStyle/>
          <a:p>
            <a:pPr algn="ctr"/>
            <a:r>
              <a:rPr lang="en-IN" b="1" dirty="0"/>
              <a:t>Lead Score – Case Study </a:t>
            </a:r>
          </a:p>
        </p:txBody>
      </p:sp>
      <p:sp>
        <p:nvSpPr>
          <p:cNvPr id="3" name="Content Placeholder 2">
            <a:extLst>
              <a:ext uri="{FF2B5EF4-FFF2-40B4-BE49-F238E27FC236}">
                <a16:creationId xmlns:a16="http://schemas.microsoft.com/office/drawing/2014/main" id="{839DFB85-E40B-DDF5-D03E-C03DC837BC22}"/>
              </a:ext>
            </a:extLst>
          </p:cNvPr>
          <p:cNvSpPr>
            <a:spLocks noGrp="1"/>
          </p:cNvSpPr>
          <p:nvPr>
            <p:ph idx="1"/>
          </p:nvPr>
        </p:nvSpPr>
        <p:spPr/>
        <p:txBody>
          <a:bodyPr>
            <a:normAutofit/>
          </a:bodyPr>
          <a:lstStyle/>
          <a:p>
            <a:r>
              <a:rPr lang="en-US" dirty="0"/>
              <a:t>Goals of the Case Study There are quite a few goals for this case study. 1.Build a logistic regression model to assign a lead score between 0 and 100 to each of the leads which can be used by the company to target potential leads. </a:t>
            </a:r>
          </a:p>
          <a:p>
            <a:r>
              <a:rPr lang="en-US" dirty="0"/>
              <a:t>2.There are some more problems presented by the company which your model should be able to adjust to if the company's requirement changes in the future so you will need to handle these as well. </a:t>
            </a:r>
            <a:endParaRPr lang="en-IN" dirty="0"/>
          </a:p>
        </p:txBody>
      </p:sp>
      <p:grpSp>
        <p:nvGrpSpPr>
          <p:cNvPr id="6" name="Group 5">
            <a:extLst>
              <a:ext uri="{FF2B5EF4-FFF2-40B4-BE49-F238E27FC236}">
                <a16:creationId xmlns:a16="http://schemas.microsoft.com/office/drawing/2014/main" id="{DCC23EB6-A6F1-14BE-111E-E7E462C84589}"/>
              </a:ext>
            </a:extLst>
          </p:cNvPr>
          <p:cNvGrpSpPr/>
          <p:nvPr/>
        </p:nvGrpSpPr>
        <p:grpSpPr>
          <a:xfrm>
            <a:off x="6737237" y="3769750"/>
            <a:ext cx="360" cy="360"/>
            <a:chOff x="6737237" y="3769750"/>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71E008-8AE5-97BD-9C83-DEE2131B0BE8}"/>
                    </a:ext>
                  </a:extLst>
                </p14:cNvPr>
                <p14:cNvContentPartPr/>
                <p14:nvPr/>
              </p14:nvContentPartPr>
              <p14:xfrm>
                <a:off x="6737237" y="3769750"/>
                <a:ext cx="360" cy="360"/>
              </p14:xfrm>
            </p:contentPart>
          </mc:Choice>
          <mc:Fallback>
            <p:pic>
              <p:nvPicPr>
                <p:cNvPr id="4" name="Ink 3">
                  <a:extLst>
                    <a:ext uri="{FF2B5EF4-FFF2-40B4-BE49-F238E27FC236}">
                      <a16:creationId xmlns:a16="http://schemas.microsoft.com/office/drawing/2014/main" id="{E871E008-8AE5-97BD-9C83-DEE2131B0BE8}"/>
                    </a:ext>
                  </a:extLst>
                </p:cNvPr>
                <p:cNvPicPr/>
                <p:nvPr/>
              </p:nvPicPr>
              <p:blipFill>
                <a:blip r:embed="rId3"/>
                <a:stretch>
                  <a:fillRect/>
                </a:stretch>
              </p:blipFill>
              <p:spPr>
                <a:xfrm>
                  <a:off x="6731117" y="3763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81C3345-C0DD-0FE7-867A-B33F2526F8F5}"/>
                    </a:ext>
                  </a:extLst>
                </p14:cNvPr>
                <p14:cNvContentPartPr/>
                <p14:nvPr/>
              </p14:nvContentPartPr>
              <p14:xfrm>
                <a:off x="6737237" y="3769750"/>
                <a:ext cx="360" cy="360"/>
              </p14:xfrm>
            </p:contentPart>
          </mc:Choice>
          <mc:Fallback>
            <p:pic>
              <p:nvPicPr>
                <p:cNvPr id="5" name="Ink 4">
                  <a:extLst>
                    <a:ext uri="{FF2B5EF4-FFF2-40B4-BE49-F238E27FC236}">
                      <a16:creationId xmlns:a16="http://schemas.microsoft.com/office/drawing/2014/main" id="{581C3345-C0DD-0FE7-867A-B33F2526F8F5}"/>
                    </a:ext>
                  </a:extLst>
                </p:cNvPr>
                <p:cNvPicPr/>
                <p:nvPr/>
              </p:nvPicPr>
              <p:blipFill>
                <a:blip r:embed="rId3"/>
                <a:stretch>
                  <a:fillRect/>
                </a:stretch>
              </p:blipFill>
              <p:spPr>
                <a:xfrm>
                  <a:off x="6731117" y="3763630"/>
                  <a:ext cx="12600" cy="12600"/>
                </a:xfrm>
                <a:prstGeom prst="rect">
                  <a:avLst/>
                </a:prstGeom>
              </p:spPr>
            </p:pic>
          </mc:Fallback>
        </mc:AlternateContent>
      </p:grpSp>
    </p:spTree>
    <p:extLst>
      <p:ext uri="{BB962C8B-B14F-4D97-AF65-F5344CB8AC3E}">
        <p14:creationId xmlns:p14="http://schemas.microsoft.com/office/powerpoint/2010/main" val="387162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B50A-CB4E-2637-934D-B9C7523E8858}"/>
              </a:ext>
            </a:extLst>
          </p:cNvPr>
          <p:cNvSpPr>
            <a:spLocks noGrp="1"/>
          </p:cNvSpPr>
          <p:nvPr>
            <p:ph type="title"/>
          </p:nvPr>
        </p:nvSpPr>
        <p:spPr/>
        <p:txBody>
          <a:bodyPr/>
          <a:lstStyle/>
          <a:p>
            <a:pPr algn="ctr"/>
            <a:r>
              <a:rPr lang="en-IN" b="1" dirty="0"/>
              <a:t>Exploratory Data Analysis</a:t>
            </a:r>
          </a:p>
        </p:txBody>
      </p:sp>
      <p:pic>
        <p:nvPicPr>
          <p:cNvPr id="1026" name="Picture 2">
            <a:extLst>
              <a:ext uri="{FF2B5EF4-FFF2-40B4-BE49-F238E27FC236}">
                <a16:creationId xmlns:a16="http://schemas.microsoft.com/office/drawing/2014/main" id="{806FDA8B-D849-8318-33E8-480FA93B2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85" y="1604465"/>
            <a:ext cx="9073515" cy="42454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ABB253-F247-A1E5-F31A-F22BF5C564D6}"/>
              </a:ext>
            </a:extLst>
          </p:cNvPr>
          <p:cNvSpPr txBox="1"/>
          <p:nvPr/>
        </p:nvSpPr>
        <p:spPr>
          <a:xfrm>
            <a:off x="2418080" y="5858579"/>
            <a:ext cx="6096000" cy="646331"/>
          </a:xfrm>
          <a:prstGeom prst="rect">
            <a:avLst/>
          </a:prstGeom>
          <a:noFill/>
        </p:spPr>
        <p:txBody>
          <a:bodyPr wrap="square">
            <a:spAutoFit/>
          </a:bodyPr>
          <a:lstStyle/>
          <a:p>
            <a:r>
              <a:rPr lang="en-US" b="1" dirty="0">
                <a:solidFill>
                  <a:srgbClr val="6AA94F"/>
                </a:solidFill>
                <a:effectLst/>
                <a:latin typeface="Courier New" panose="02070309020205020404" pitchFamily="49" charset="0"/>
              </a:rPr>
              <a:t>The Number of Values for India are quite high</a:t>
            </a:r>
            <a:endParaRPr lang="en-US" b="1"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662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D17-1611-6D3F-BA5B-644BA2685918}"/>
              </a:ext>
            </a:extLst>
          </p:cNvPr>
          <p:cNvSpPr>
            <a:spLocks noGrp="1"/>
          </p:cNvSpPr>
          <p:nvPr>
            <p:ph type="title"/>
          </p:nvPr>
        </p:nvSpPr>
        <p:spPr/>
        <p:txBody>
          <a:bodyPr/>
          <a:lstStyle/>
          <a:p>
            <a:pPr algn="ctr"/>
            <a:r>
              <a:rPr lang="en-IN" b="1" dirty="0"/>
              <a:t>Exploratory Data Analysis</a:t>
            </a:r>
          </a:p>
        </p:txBody>
      </p:sp>
      <p:grpSp>
        <p:nvGrpSpPr>
          <p:cNvPr id="6" name="Group 5">
            <a:extLst>
              <a:ext uri="{FF2B5EF4-FFF2-40B4-BE49-F238E27FC236}">
                <a16:creationId xmlns:a16="http://schemas.microsoft.com/office/drawing/2014/main" id="{DCC23EB6-A6F1-14BE-111E-E7E462C84589}"/>
              </a:ext>
            </a:extLst>
          </p:cNvPr>
          <p:cNvGrpSpPr/>
          <p:nvPr/>
        </p:nvGrpSpPr>
        <p:grpSpPr>
          <a:xfrm>
            <a:off x="6737237" y="3769750"/>
            <a:ext cx="360" cy="360"/>
            <a:chOff x="6737237" y="3769750"/>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71E008-8AE5-97BD-9C83-DEE2131B0BE8}"/>
                    </a:ext>
                  </a:extLst>
                </p14:cNvPr>
                <p14:cNvContentPartPr/>
                <p14:nvPr/>
              </p14:nvContentPartPr>
              <p14:xfrm>
                <a:off x="6737237" y="3769750"/>
                <a:ext cx="360" cy="360"/>
              </p14:xfrm>
            </p:contentPart>
          </mc:Choice>
          <mc:Fallback>
            <p:pic>
              <p:nvPicPr>
                <p:cNvPr id="4" name="Ink 3">
                  <a:extLst>
                    <a:ext uri="{FF2B5EF4-FFF2-40B4-BE49-F238E27FC236}">
                      <a16:creationId xmlns:a16="http://schemas.microsoft.com/office/drawing/2014/main" id="{E871E008-8AE5-97BD-9C83-DEE2131B0BE8}"/>
                    </a:ext>
                  </a:extLst>
                </p:cNvPr>
                <p:cNvPicPr/>
                <p:nvPr/>
              </p:nvPicPr>
              <p:blipFill>
                <a:blip r:embed="rId3"/>
                <a:stretch>
                  <a:fillRect/>
                </a:stretch>
              </p:blipFill>
              <p:spPr>
                <a:xfrm>
                  <a:off x="6731117" y="3763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81C3345-C0DD-0FE7-867A-B33F2526F8F5}"/>
                    </a:ext>
                  </a:extLst>
                </p14:cNvPr>
                <p14:cNvContentPartPr/>
                <p14:nvPr/>
              </p14:nvContentPartPr>
              <p14:xfrm>
                <a:off x="6737237" y="3769750"/>
                <a:ext cx="360" cy="360"/>
              </p14:xfrm>
            </p:contentPart>
          </mc:Choice>
          <mc:Fallback>
            <p:pic>
              <p:nvPicPr>
                <p:cNvPr id="5" name="Ink 4">
                  <a:extLst>
                    <a:ext uri="{FF2B5EF4-FFF2-40B4-BE49-F238E27FC236}">
                      <a16:creationId xmlns:a16="http://schemas.microsoft.com/office/drawing/2014/main" id="{581C3345-C0DD-0FE7-867A-B33F2526F8F5}"/>
                    </a:ext>
                  </a:extLst>
                </p:cNvPr>
                <p:cNvPicPr/>
                <p:nvPr/>
              </p:nvPicPr>
              <p:blipFill>
                <a:blip r:embed="rId3"/>
                <a:stretch>
                  <a:fillRect/>
                </a:stretch>
              </p:blipFill>
              <p:spPr>
                <a:xfrm>
                  <a:off x="6731117" y="3763630"/>
                  <a:ext cx="12600" cy="12600"/>
                </a:xfrm>
                <a:prstGeom prst="rect">
                  <a:avLst/>
                </a:prstGeom>
              </p:spPr>
            </p:pic>
          </mc:Fallback>
        </mc:AlternateContent>
      </p:grpSp>
      <p:pic>
        <p:nvPicPr>
          <p:cNvPr id="2050" name="Picture 2">
            <a:extLst>
              <a:ext uri="{FF2B5EF4-FFF2-40B4-BE49-F238E27FC236}">
                <a16:creationId xmlns:a16="http://schemas.microsoft.com/office/drawing/2014/main" id="{6EA878CE-1D85-069B-DCA4-4D60FB527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840" y="1690688"/>
            <a:ext cx="5445400" cy="44785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D2A2D0-0861-B0AC-4EF1-6615891FBBF6}"/>
              </a:ext>
            </a:extLst>
          </p:cNvPr>
          <p:cNvSpPr txBox="1"/>
          <p:nvPr/>
        </p:nvSpPr>
        <p:spPr>
          <a:xfrm>
            <a:off x="6096000" y="2425115"/>
            <a:ext cx="3048000" cy="3416320"/>
          </a:xfrm>
          <a:prstGeom prst="rect">
            <a:avLst/>
          </a:prstGeom>
          <a:noFill/>
        </p:spPr>
        <p:txBody>
          <a:bodyPr wrap="square">
            <a:spAutoFit/>
          </a:bodyPr>
          <a:lstStyle/>
          <a:p>
            <a:r>
              <a:rPr lang="en-US" sz="3600" b="1" i="0" dirty="0">
                <a:solidFill>
                  <a:schemeClr val="bg1"/>
                </a:solidFill>
                <a:effectLst/>
                <a:latin typeface="Roboto" panose="02000000000000000000" pitchFamily="2" charset="0"/>
              </a:rPr>
              <a:t>Working Professionals going for the course have high chances of joining it</a:t>
            </a:r>
            <a:endParaRPr lang="en-IN" sz="3600" b="1" dirty="0">
              <a:solidFill>
                <a:schemeClr val="bg1"/>
              </a:solidFill>
            </a:endParaRPr>
          </a:p>
        </p:txBody>
      </p:sp>
    </p:spTree>
    <p:extLst>
      <p:ext uri="{BB962C8B-B14F-4D97-AF65-F5344CB8AC3E}">
        <p14:creationId xmlns:p14="http://schemas.microsoft.com/office/powerpoint/2010/main" val="408259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B50A-CB4E-2637-934D-B9C7523E8858}"/>
              </a:ext>
            </a:extLst>
          </p:cNvPr>
          <p:cNvSpPr>
            <a:spLocks noGrp="1"/>
          </p:cNvSpPr>
          <p:nvPr>
            <p:ph type="title"/>
          </p:nvPr>
        </p:nvSpPr>
        <p:spPr/>
        <p:txBody>
          <a:bodyPr/>
          <a:lstStyle/>
          <a:p>
            <a:pPr algn="ctr"/>
            <a:r>
              <a:rPr lang="en-IN" b="1" dirty="0"/>
              <a:t>Exploratory Data Analysis</a:t>
            </a:r>
          </a:p>
        </p:txBody>
      </p:sp>
      <p:sp>
        <p:nvSpPr>
          <p:cNvPr id="5" name="TextBox 4">
            <a:extLst>
              <a:ext uri="{FF2B5EF4-FFF2-40B4-BE49-F238E27FC236}">
                <a16:creationId xmlns:a16="http://schemas.microsoft.com/office/drawing/2014/main" id="{B1ABB253-F247-A1E5-F31A-F22BF5C564D6}"/>
              </a:ext>
            </a:extLst>
          </p:cNvPr>
          <p:cNvSpPr txBox="1"/>
          <p:nvPr/>
        </p:nvSpPr>
        <p:spPr>
          <a:xfrm>
            <a:off x="2418080" y="5858579"/>
            <a:ext cx="6096000" cy="646331"/>
          </a:xfrm>
          <a:prstGeom prst="rect">
            <a:avLst/>
          </a:prstGeom>
          <a:noFill/>
        </p:spPr>
        <p:txBody>
          <a:bodyPr wrap="square">
            <a:spAutoFit/>
          </a:bodyPr>
          <a:lstStyle/>
          <a:p>
            <a:r>
              <a:rPr lang="en-US" b="1" i="0" dirty="0">
                <a:effectLst/>
                <a:latin typeface="Roboto" panose="02000000000000000000" pitchFamily="2" charset="0"/>
              </a:rPr>
              <a:t>We see that specialization with Management in them have higher number of leads as well as leads converted.</a:t>
            </a:r>
            <a:endParaRPr lang="en-US" b="1" dirty="0">
              <a:effectLst/>
              <a:latin typeface="Courier New" panose="02070309020205020404" pitchFamily="49" charset="0"/>
            </a:endParaRPr>
          </a:p>
        </p:txBody>
      </p:sp>
      <p:pic>
        <p:nvPicPr>
          <p:cNvPr id="3074" name="Picture 2">
            <a:extLst>
              <a:ext uri="{FF2B5EF4-FFF2-40B4-BE49-F238E27FC236}">
                <a16:creationId xmlns:a16="http://schemas.microsoft.com/office/drawing/2014/main" id="{B1ADED0A-399C-9244-4756-5713A0D4D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4637"/>
            <a:ext cx="8661400" cy="394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36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D17-1611-6D3F-BA5B-644BA2685918}"/>
              </a:ext>
            </a:extLst>
          </p:cNvPr>
          <p:cNvSpPr>
            <a:spLocks noGrp="1"/>
          </p:cNvSpPr>
          <p:nvPr>
            <p:ph type="title"/>
          </p:nvPr>
        </p:nvSpPr>
        <p:spPr/>
        <p:txBody>
          <a:bodyPr/>
          <a:lstStyle/>
          <a:p>
            <a:pPr algn="ctr"/>
            <a:r>
              <a:rPr lang="en-IN" b="1" dirty="0"/>
              <a:t>Exploratory Data Analysis</a:t>
            </a:r>
          </a:p>
        </p:txBody>
      </p:sp>
      <p:grpSp>
        <p:nvGrpSpPr>
          <p:cNvPr id="6" name="Group 5">
            <a:extLst>
              <a:ext uri="{FF2B5EF4-FFF2-40B4-BE49-F238E27FC236}">
                <a16:creationId xmlns:a16="http://schemas.microsoft.com/office/drawing/2014/main" id="{DCC23EB6-A6F1-14BE-111E-E7E462C84589}"/>
              </a:ext>
            </a:extLst>
          </p:cNvPr>
          <p:cNvGrpSpPr/>
          <p:nvPr/>
        </p:nvGrpSpPr>
        <p:grpSpPr>
          <a:xfrm>
            <a:off x="6737237" y="3769750"/>
            <a:ext cx="360" cy="360"/>
            <a:chOff x="6737237" y="3769750"/>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71E008-8AE5-97BD-9C83-DEE2131B0BE8}"/>
                    </a:ext>
                  </a:extLst>
                </p14:cNvPr>
                <p14:cNvContentPartPr/>
                <p14:nvPr/>
              </p14:nvContentPartPr>
              <p14:xfrm>
                <a:off x="6737237" y="3769750"/>
                <a:ext cx="360" cy="360"/>
              </p14:xfrm>
            </p:contentPart>
          </mc:Choice>
          <mc:Fallback>
            <p:pic>
              <p:nvPicPr>
                <p:cNvPr id="4" name="Ink 3">
                  <a:extLst>
                    <a:ext uri="{FF2B5EF4-FFF2-40B4-BE49-F238E27FC236}">
                      <a16:creationId xmlns:a16="http://schemas.microsoft.com/office/drawing/2014/main" id="{E871E008-8AE5-97BD-9C83-DEE2131B0BE8}"/>
                    </a:ext>
                  </a:extLst>
                </p:cNvPr>
                <p:cNvPicPr/>
                <p:nvPr/>
              </p:nvPicPr>
              <p:blipFill>
                <a:blip r:embed="rId3"/>
                <a:stretch>
                  <a:fillRect/>
                </a:stretch>
              </p:blipFill>
              <p:spPr>
                <a:xfrm>
                  <a:off x="6731117" y="3763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81C3345-C0DD-0FE7-867A-B33F2526F8F5}"/>
                    </a:ext>
                  </a:extLst>
                </p14:cNvPr>
                <p14:cNvContentPartPr/>
                <p14:nvPr/>
              </p14:nvContentPartPr>
              <p14:xfrm>
                <a:off x="6737237" y="3769750"/>
                <a:ext cx="360" cy="360"/>
              </p14:xfrm>
            </p:contentPart>
          </mc:Choice>
          <mc:Fallback>
            <p:pic>
              <p:nvPicPr>
                <p:cNvPr id="5" name="Ink 4">
                  <a:extLst>
                    <a:ext uri="{FF2B5EF4-FFF2-40B4-BE49-F238E27FC236}">
                      <a16:creationId xmlns:a16="http://schemas.microsoft.com/office/drawing/2014/main" id="{581C3345-C0DD-0FE7-867A-B33F2526F8F5}"/>
                    </a:ext>
                  </a:extLst>
                </p:cNvPr>
                <p:cNvPicPr/>
                <p:nvPr/>
              </p:nvPicPr>
              <p:blipFill>
                <a:blip r:embed="rId3"/>
                <a:stretch>
                  <a:fillRect/>
                </a:stretch>
              </p:blipFill>
              <p:spPr>
                <a:xfrm>
                  <a:off x="6731117" y="3763630"/>
                  <a:ext cx="12600" cy="12600"/>
                </a:xfrm>
                <a:prstGeom prst="rect">
                  <a:avLst/>
                </a:prstGeom>
              </p:spPr>
            </p:pic>
          </mc:Fallback>
        </mc:AlternateContent>
      </p:grpSp>
      <p:sp>
        <p:nvSpPr>
          <p:cNvPr id="10" name="TextBox 9">
            <a:extLst>
              <a:ext uri="{FF2B5EF4-FFF2-40B4-BE49-F238E27FC236}">
                <a16:creationId xmlns:a16="http://schemas.microsoft.com/office/drawing/2014/main" id="{A3D2A2D0-0861-B0AC-4EF1-6615891FBBF6}"/>
              </a:ext>
            </a:extLst>
          </p:cNvPr>
          <p:cNvSpPr txBox="1"/>
          <p:nvPr/>
        </p:nvSpPr>
        <p:spPr>
          <a:xfrm>
            <a:off x="7190740" y="1756718"/>
            <a:ext cx="3674300" cy="4401205"/>
          </a:xfrm>
          <a:prstGeom prst="rect">
            <a:avLst/>
          </a:prstGeom>
          <a:noFill/>
        </p:spPr>
        <p:txBody>
          <a:bodyPr wrap="square">
            <a:spAutoFit/>
          </a:bodyPr>
          <a:lstStyle/>
          <a:p>
            <a:pPr algn="l"/>
            <a:r>
              <a:rPr lang="en-US" sz="2000" b="0" i="0" dirty="0">
                <a:solidFill>
                  <a:schemeClr val="bg1"/>
                </a:solidFill>
                <a:effectLst/>
                <a:latin typeface="Roboto" panose="02000000000000000000" pitchFamily="2" charset="0"/>
              </a:rPr>
              <a:t>Inference</a:t>
            </a:r>
          </a:p>
          <a:p>
            <a:pPr algn="l"/>
            <a:r>
              <a:rPr lang="en-US" sz="2000" b="0" i="0" dirty="0">
                <a:solidFill>
                  <a:schemeClr val="bg1"/>
                </a:solidFill>
                <a:effectLst/>
                <a:latin typeface="Roboto" panose="02000000000000000000" pitchFamily="2" charset="0"/>
              </a:rPr>
              <a:t>Maximum number of leads are generated by Google and Direct traffic. Conversion Rate of reference leads and leads through </a:t>
            </a:r>
            <a:r>
              <a:rPr lang="en-US" sz="2000" b="0" i="0" dirty="0" err="1">
                <a:solidFill>
                  <a:schemeClr val="bg1"/>
                </a:solidFill>
                <a:effectLst/>
                <a:latin typeface="Roboto" panose="02000000000000000000" pitchFamily="2" charset="0"/>
              </a:rPr>
              <a:t>welingak</a:t>
            </a:r>
            <a:r>
              <a:rPr lang="en-US" sz="2000" b="0" i="0" dirty="0">
                <a:solidFill>
                  <a:schemeClr val="bg1"/>
                </a:solidFill>
                <a:effectLst/>
                <a:latin typeface="Roboto" panose="02000000000000000000" pitchFamily="2" charset="0"/>
              </a:rPr>
              <a:t> website is high. To improve overall lead conversion rate, focus should be on improving lead </a:t>
            </a:r>
            <a:r>
              <a:rPr lang="en-US" sz="2000" b="0" i="0" dirty="0" err="1">
                <a:solidFill>
                  <a:schemeClr val="bg1"/>
                </a:solidFill>
                <a:effectLst/>
                <a:latin typeface="Roboto" panose="02000000000000000000" pitchFamily="2" charset="0"/>
              </a:rPr>
              <a:t>converion</a:t>
            </a:r>
            <a:r>
              <a:rPr lang="en-US" sz="2000" b="0" i="0" dirty="0">
                <a:solidFill>
                  <a:schemeClr val="bg1"/>
                </a:solidFill>
                <a:effectLst/>
                <a:latin typeface="Roboto" panose="02000000000000000000" pitchFamily="2" charset="0"/>
              </a:rPr>
              <a:t> of </a:t>
            </a:r>
            <a:r>
              <a:rPr lang="en-US" sz="2000" b="0" i="0" dirty="0" err="1">
                <a:solidFill>
                  <a:schemeClr val="bg1"/>
                </a:solidFill>
                <a:effectLst/>
                <a:latin typeface="Roboto" panose="02000000000000000000" pitchFamily="2" charset="0"/>
              </a:rPr>
              <a:t>olark</a:t>
            </a:r>
            <a:r>
              <a:rPr lang="en-US" sz="2000" b="0" i="0" dirty="0">
                <a:solidFill>
                  <a:schemeClr val="bg1"/>
                </a:solidFill>
                <a:effectLst/>
                <a:latin typeface="Roboto" panose="02000000000000000000" pitchFamily="2" charset="0"/>
              </a:rPr>
              <a:t> chat, organic search, direct traffic, and google leads and generate more leads from reference and </a:t>
            </a:r>
            <a:r>
              <a:rPr lang="en-US" sz="2000" b="0" i="0" dirty="0" err="1">
                <a:solidFill>
                  <a:schemeClr val="bg1"/>
                </a:solidFill>
                <a:effectLst/>
                <a:latin typeface="Roboto" panose="02000000000000000000" pitchFamily="2" charset="0"/>
              </a:rPr>
              <a:t>welingak</a:t>
            </a:r>
            <a:r>
              <a:rPr lang="en-US" sz="2000" b="0" i="0" dirty="0">
                <a:solidFill>
                  <a:schemeClr val="bg1"/>
                </a:solidFill>
                <a:effectLst/>
                <a:latin typeface="Roboto" panose="02000000000000000000" pitchFamily="2" charset="0"/>
              </a:rPr>
              <a:t> website</a:t>
            </a:r>
          </a:p>
        </p:txBody>
      </p:sp>
      <p:pic>
        <p:nvPicPr>
          <p:cNvPr id="4098" name="Picture 2">
            <a:extLst>
              <a:ext uri="{FF2B5EF4-FFF2-40B4-BE49-F238E27FC236}">
                <a16:creationId xmlns:a16="http://schemas.microsoft.com/office/drawing/2014/main" id="{1361E65E-99E6-C333-13F5-8EB64DE54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317" y="1690688"/>
            <a:ext cx="6053920" cy="478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33BD-1F4F-C3B1-B6B9-B72172F1E425}"/>
              </a:ext>
            </a:extLst>
          </p:cNvPr>
          <p:cNvSpPr>
            <a:spLocks noGrp="1"/>
          </p:cNvSpPr>
          <p:nvPr>
            <p:ph type="title"/>
          </p:nvPr>
        </p:nvSpPr>
        <p:spPr/>
        <p:txBody>
          <a:bodyPr/>
          <a:lstStyle/>
          <a:p>
            <a:r>
              <a:rPr lang="en-IN" b="1" dirty="0"/>
              <a:t>Variables Impacting the Conversion Rate</a:t>
            </a:r>
          </a:p>
        </p:txBody>
      </p:sp>
      <p:sp>
        <p:nvSpPr>
          <p:cNvPr id="3" name="Content Placeholder 2">
            <a:extLst>
              <a:ext uri="{FF2B5EF4-FFF2-40B4-BE49-F238E27FC236}">
                <a16:creationId xmlns:a16="http://schemas.microsoft.com/office/drawing/2014/main" id="{EEF1FD57-851E-A995-1E12-1AD808CB423B}"/>
              </a:ext>
            </a:extLst>
          </p:cNvPr>
          <p:cNvSpPr>
            <a:spLocks noGrp="1"/>
          </p:cNvSpPr>
          <p:nvPr>
            <p:ph idx="1"/>
          </p:nvPr>
        </p:nvSpPr>
        <p:spPr/>
        <p:txBody>
          <a:bodyPr/>
          <a:lstStyle/>
          <a:p>
            <a:pPr marL="0" indent="0">
              <a:buNone/>
            </a:pPr>
            <a:r>
              <a:rPr lang="en-IN" dirty="0"/>
              <a:t>•Do Not Email </a:t>
            </a:r>
          </a:p>
          <a:p>
            <a:pPr marL="0" indent="0">
              <a:buNone/>
            </a:pPr>
            <a:r>
              <a:rPr lang="en-IN" dirty="0"/>
              <a:t>•Total Visits</a:t>
            </a:r>
          </a:p>
          <a:p>
            <a:pPr marL="0" indent="0">
              <a:buNone/>
            </a:pPr>
            <a:r>
              <a:rPr lang="en-IN" dirty="0"/>
              <a:t>•</a:t>
            </a:r>
            <a:r>
              <a:rPr lang="en-US" dirty="0"/>
              <a:t>Total Time Spent On Website </a:t>
            </a:r>
          </a:p>
          <a:p>
            <a:pPr marL="0" indent="0">
              <a:buNone/>
            </a:pPr>
            <a:r>
              <a:rPr lang="en-IN" dirty="0"/>
              <a:t>•</a:t>
            </a:r>
            <a:r>
              <a:rPr lang="en-US" dirty="0"/>
              <a:t>Lead Origin – Lead Add Form </a:t>
            </a:r>
          </a:p>
          <a:p>
            <a:pPr marL="0" indent="0">
              <a:buNone/>
            </a:pPr>
            <a:r>
              <a:rPr lang="en-IN" dirty="0"/>
              <a:t>•Current Occupation – Working Professional</a:t>
            </a:r>
            <a:endParaRPr lang="en-US" dirty="0"/>
          </a:p>
          <a:p>
            <a:pPr marL="0" indent="0">
              <a:buNone/>
            </a:pPr>
            <a:r>
              <a:rPr lang="en-IN" dirty="0"/>
              <a:t>•</a:t>
            </a:r>
            <a:r>
              <a:rPr lang="en-US" dirty="0"/>
              <a:t>Last Notable Activity –Had a Phone Conversation</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1418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D17-1611-6D3F-BA5B-644BA2685918}"/>
              </a:ext>
            </a:extLst>
          </p:cNvPr>
          <p:cNvSpPr>
            <a:spLocks noGrp="1"/>
          </p:cNvSpPr>
          <p:nvPr>
            <p:ph type="title"/>
          </p:nvPr>
        </p:nvSpPr>
        <p:spPr/>
        <p:txBody>
          <a:bodyPr/>
          <a:lstStyle/>
          <a:p>
            <a:pPr algn="ctr"/>
            <a:r>
              <a:rPr lang="en-US" b="1" dirty="0"/>
              <a:t>Model Evaluation -Sensitivity and Specificity on Train Data Set</a:t>
            </a:r>
            <a:endParaRPr lang="en-IN" b="1" dirty="0"/>
          </a:p>
        </p:txBody>
      </p:sp>
      <p:grpSp>
        <p:nvGrpSpPr>
          <p:cNvPr id="6" name="Group 5">
            <a:extLst>
              <a:ext uri="{FF2B5EF4-FFF2-40B4-BE49-F238E27FC236}">
                <a16:creationId xmlns:a16="http://schemas.microsoft.com/office/drawing/2014/main" id="{DCC23EB6-A6F1-14BE-111E-E7E462C84589}"/>
              </a:ext>
            </a:extLst>
          </p:cNvPr>
          <p:cNvGrpSpPr/>
          <p:nvPr/>
        </p:nvGrpSpPr>
        <p:grpSpPr>
          <a:xfrm>
            <a:off x="6737237" y="3769750"/>
            <a:ext cx="360" cy="360"/>
            <a:chOff x="6737237" y="3769750"/>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71E008-8AE5-97BD-9C83-DEE2131B0BE8}"/>
                    </a:ext>
                  </a:extLst>
                </p14:cNvPr>
                <p14:cNvContentPartPr/>
                <p14:nvPr/>
              </p14:nvContentPartPr>
              <p14:xfrm>
                <a:off x="6737237" y="3769750"/>
                <a:ext cx="360" cy="360"/>
              </p14:xfrm>
            </p:contentPart>
          </mc:Choice>
          <mc:Fallback>
            <p:pic>
              <p:nvPicPr>
                <p:cNvPr id="4" name="Ink 3">
                  <a:extLst>
                    <a:ext uri="{FF2B5EF4-FFF2-40B4-BE49-F238E27FC236}">
                      <a16:creationId xmlns:a16="http://schemas.microsoft.com/office/drawing/2014/main" id="{E871E008-8AE5-97BD-9C83-DEE2131B0BE8}"/>
                    </a:ext>
                  </a:extLst>
                </p:cNvPr>
                <p:cNvPicPr/>
                <p:nvPr/>
              </p:nvPicPr>
              <p:blipFill>
                <a:blip r:embed="rId3"/>
                <a:stretch>
                  <a:fillRect/>
                </a:stretch>
              </p:blipFill>
              <p:spPr>
                <a:xfrm>
                  <a:off x="6731117" y="3763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81C3345-C0DD-0FE7-867A-B33F2526F8F5}"/>
                    </a:ext>
                  </a:extLst>
                </p14:cNvPr>
                <p14:cNvContentPartPr/>
                <p14:nvPr/>
              </p14:nvContentPartPr>
              <p14:xfrm>
                <a:off x="6737237" y="3769750"/>
                <a:ext cx="360" cy="360"/>
              </p14:xfrm>
            </p:contentPart>
          </mc:Choice>
          <mc:Fallback>
            <p:pic>
              <p:nvPicPr>
                <p:cNvPr id="5" name="Ink 4">
                  <a:extLst>
                    <a:ext uri="{FF2B5EF4-FFF2-40B4-BE49-F238E27FC236}">
                      <a16:creationId xmlns:a16="http://schemas.microsoft.com/office/drawing/2014/main" id="{581C3345-C0DD-0FE7-867A-B33F2526F8F5}"/>
                    </a:ext>
                  </a:extLst>
                </p:cNvPr>
                <p:cNvPicPr/>
                <p:nvPr/>
              </p:nvPicPr>
              <p:blipFill>
                <a:blip r:embed="rId3"/>
                <a:stretch>
                  <a:fillRect/>
                </a:stretch>
              </p:blipFill>
              <p:spPr>
                <a:xfrm>
                  <a:off x="6731117" y="3763630"/>
                  <a:ext cx="12600" cy="12600"/>
                </a:xfrm>
                <a:prstGeom prst="rect">
                  <a:avLst/>
                </a:prstGeom>
              </p:spPr>
            </p:pic>
          </mc:Fallback>
        </mc:AlternateContent>
      </p:grpSp>
      <p:sp>
        <p:nvSpPr>
          <p:cNvPr id="10" name="TextBox 9">
            <a:extLst>
              <a:ext uri="{FF2B5EF4-FFF2-40B4-BE49-F238E27FC236}">
                <a16:creationId xmlns:a16="http://schemas.microsoft.com/office/drawing/2014/main" id="{A3D2A2D0-0861-B0AC-4EF1-6615891FBBF6}"/>
              </a:ext>
            </a:extLst>
          </p:cNvPr>
          <p:cNvSpPr txBox="1"/>
          <p:nvPr/>
        </p:nvSpPr>
        <p:spPr>
          <a:xfrm>
            <a:off x="6002020" y="2030812"/>
            <a:ext cx="3674300" cy="3477875"/>
          </a:xfrm>
          <a:prstGeom prst="rect">
            <a:avLst/>
          </a:prstGeom>
          <a:noFill/>
        </p:spPr>
        <p:txBody>
          <a:bodyPr wrap="square">
            <a:spAutoFit/>
          </a:bodyPr>
          <a:lstStyle/>
          <a:p>
            <a:r>
              <a:rPr lang="en-US" sz="2000" b="1" dirty="0">
                <a:solidFill>
                  <a:schemeClr val="bg1"/>
                </a:solidFill>
                <a:effectLst/>
                <a:latin typeface="Courier New" panose="02070309020205020404" pitchFamily="49" charset="0"/>
              </a:rPr>
              <a:t>The ROC Curve should be a value close to 1. We are getting a good value of 0.95 indicating a good predictive model.</a:t>
            </a:r>
          </a:p>
          <a:p>
            <a:r>
              <a:rPr lang="en-US" sz="2000" b="1" dirty="0">
                <a:solidFill>
                  <a:schemeClr val="bg1"/>
                </a:solidFill>
                <a:effectLst/>
                <a:latin typeface="Courier New" panose="02070309020205020404" pitchFamily="49" charset="0"/>
              </a:rPr>
              <a:t>Finding Optimal Cutoff Point</a:t>
            </a:r>
          </a:p>
          <a:p>
            <a:r>
              <a:rPr lang="en-US" sz="2000" b="1" dirty="0">
                <a:solidFill>
                  <a:schemeClr val="bg1"/>
                </a:solidFill>
                <a:effectLst/>
                <a:latin typeface="Courier New" panose="02070309020205020404" pitchFamily="49" charset="0"/>
              </a:rPr>
              <a:t>Above we had chosen an arbitrary cut-off value of 0.5.</a:t>
            </a:r>
          </a:p>
        </p:txBody>
      </p:sp>
      <p:pic>
        <p:nvPicPr>
          <p:cNvPr id="5122" name="Picture 2">
            <a:extLst>
              <a:ext uri="{FF2B5EF4-FFF2-40B4-BE49-F238E27FC236}">
                <a16:creationId xmlns:a16="http://schemas.microsoft.com/office/drawing/2014/main" id="{3F41645F-F426-514C-25EC-AD86DF07DC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508" y="1756718"/>
            <a:ext cx="446722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72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33BD-1F4F-C3B1-B6B9-B72172F1E425}"/>
              </a:ext>
            </a:extLst>
          </p:cNvPr>
          <p:cNvSpPr>
            <a:spLocks noGrp="1"/>
          </p:cNvSpPr>
          <p:nvPr>
            <p:ph type="title"/>
          </p:nvPr>
        </p:nvSpPr>
        <p:spPr/>
        <p:txBody>
          <a:bodyPr/>
          <a:lstStyle/>
          <a:p>
            <a:r>
              <a:rPr lang="en-US" b="1" dirty="0"/>
              <a:t>Model Evaluation -Sensitivity and Specificity on Train Data Set</a:t>
            </a:r>
            <a:endParaRPr lang="en-IN" b="1" dirty="0"/>
          </a:p>
        </p:txBody>
      </p:sp>
      <p:pic>
        <p:nvPicPr>
          <p:cNvPr id="6146" name="Picture 2">
            <a:extLst>
              <a:ext uri="{FF2B5EF4-FFF2-40B4-BE49-F238E27FC236}">
                <a16:creationId xmlns:a16="http://schemas.microsoft.com/office/drawing/2014/main" id="{1FE1C833-D991-49E5-6C8E-4804F664D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690688"/>
            <a:ext cx="52101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3399001-7818-D2C7-A280-DDEC091FD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953" y="1690688"/>
            <a:ext cx="5210175" cy="3933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F94FCC-75AA-F1FB-5FA1-C459FF52DC36}"/>
              </a:ext>
            </a:extLst>
          </p:cNvPr>
          <p:cNvSpPr txBox="1"/>
          <p:nvPr/>
        </p:nvSpPr>
        <p:spPr>
          <a:xfrm>
            <a:off x="2824480" y="5846544"/>
            <a:ext cx="6096000" cy="646331"/>
          </a:xfrm>
          <a:prstGeom prst="rect">
            <a:avLst/>
          </a:prstGeom>
          <a:noFill/>
        </p:spPr>
        <p:txBody>
          <a:bodyPr wrap="square">
            <a:spAutoFit/>
          </a:bodyPr>
          <a:lstStyle/>
          <a:p>
            <a:pPr algn="l"/>
            <a:r>
              <a:rPr lang="en-US" b="1" i="0" dirty="0">
                <a:effectLst/>
                <a:latin typeface="Roboto" panose="02000000000000000000" pitchFamily="2" charset="0"/>
              </a:rPr>
              <a:t>From the curve above, 0.3 is the optimum point to take it as a cutoff probability.</a:t>
            </a:r>
          </a:p>
        </p:txBody>
      </p:sp>
    </p:spTree>
    <p:extLst>
      <p:ext uri="{BB962C8B-B14F-4D97-AF65-F5344CB8AC3E}">
        <p14:creationId xmlns:p14="http://schemas.microsoft.com/office/powerpoint/2010/main" val="3513059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502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Roboto</vt:lpstr>
      <vt:lpstr>Office Theme</vt:lpstr>
      <vt:lpstr>Lead Score – Case Study  Submitted By:  Sidhartha Achary  Abhishek Singh</vt:lpstr>
      <vt:lpstr>Lead Score – Case Study </vt:lpstr>
      <vt:lpstr>Exploratory Data Analysis</vt:lpstr>
      <vt:lpstr>Exploratory Data Analysis</vt:lpstr>
      <vt:lpstr>Exploratory Data Analysis</vt:lpstr>
      <vt:lpstr>Exploratory Data Analysis</vt:lpstr>
      <vt:lpstr>Variables Impacting the Conversion Rate</vt:lpstr>
      <vt:lpstr>Model Evaluation -Sensitivity and Specificity on Train Data Set</vt:lpstr>
      <vt:lpstr>Model Evaluation -Sensitivity and Specificity on Train Data 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 Case Study  Submitted By:  Sidhartha Achary  Abhishek Singh</dc:title>
  <dc:creator>sidharthchary30@outlook.com</dc:creator>
  <cp:lastModifiedBy>sidharthchary30@outlook.com</cp:lastModifiedBy>
  <cp:revision>1</cp:revision>
  <dcterms:created xsi:type="dcterms:W3CDTF">2023-12-19T17:29:29Z</dcterms:created>
  <dcterms:modified xsi:type="dcterms:W3CDTF">2023-12-19T17:51:11Z</dcterms:modified>
</cp:coreProperties>
</file>