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Garamon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Garamond-bold.fntdata"/><Relationship Id="rId27" Type="http://schemas.openxmlformats.org/officeDocument/2006/relationships/font" Target="fonts/Garamo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Garamon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5437b27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5437b27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5437b27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5437b27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437b27e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5437b27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5437b27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5437b27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descr="HD-PanelTitleR1.png"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019299" y="1403349"/>
            <a:ext cx="5111752" cy="1136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Garamond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019299" y="2743198"/>
            <a:ext cx="5111752" cy="990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15"/>
              </a:spcBef>
              <a:spcAft>
                <a:spcPts val="0"/>
              </a:spcAft>
              <a:buSzPts val="1811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172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553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3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208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5987425" y="3778247"/>
            <a:ext cx="67310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019298" y="3778247"/>
            <a:ext cx="3910976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6717676" y="3778247"/>
            <a:ext cx="41337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019299" y="2641598"/>
            <a:ext cx="5111751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971549" y="1412874"/>
            <a:ext cx="4681362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aramond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6071124" y="781050"/>
            <a:ext cx="2297510" cy="35814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971549" y="2441574"/>
            <a:ext cx="468136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70"/>
              </a:spcBef>
              <a:spcAft>
                <a:spcPts val="0"/>
              </a:spcAft>
              <a:buSzPts val="1553"/>
              <a:buNone/>
              <a:defRPr sz="13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971551" y="3611561"/>
            <a:ext cx="720725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/>
          <p:nvPr>
            <p:ph idx="2" type="pic"/>
          </p:nvPr>
        </p:nvSpPr>
        <p:spPr>
          <a:xfrm>
            <a:off x="781070" y="781050"/>
            <a:ext cx="7579479" cy="2501902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971551" y="4036615"/>
            <a:ext cx="72072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1208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977901" y="736599"/>
            <a:ext cx="7194549" cy="2216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977901" y="3257550"/>
            <a:ext cx="7194549" cy="114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2" name="Google Shape;102;p13"/>
          <p:cNvCxnSpPr/>
          <p:nvPr/>
        </p:nvCxnSpPr>
        <p:spPr>
          <a:xfrm>
            <a:off x="1047127" y="3105149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1084660" y="736599"/>
            <a:ext cx="6972299" cy="177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sz="24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1256109" y="2514600"/>
            <a:ext cx="6629402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1725"/>
              <a:buFont typeface="Garamond"/>
              <a:buNone/>
              <a:defRPr sz="15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725"/>
              <a:buFont typeface="Garamond"/>
              <a:buNone/>
              <a:defRPr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553"/>
              <a:buFont typeface="Garamond"/>
              <a:buNone/>
              <a:defRPr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380"/>
              <a:buFont typeface="Garamond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8"/>
              <a:buFont typeface="Garamond"/>
              <a:buNone/>
              <a:defRPr/>
            </a:lvl5pPr>
            <a:lvl6pPr indent="-360045" lvl="5" marL="27432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2" type="body"/>
          </p:nvPr>
        </p:nvSpPr>
        <p:spPr>
          <a:xfrm>
            <a:off x="971551" y="3257550"/>
            <a:ext cx="7207250" cy="114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12" name="Google Shape;112;p14"/>
          <p:cNvCxnSpPr/>
          <p:nvPr/>
        </p:nvCxnSpPr>
        <p:spPr>
          <a:xfrm>
            <a:off x="1047127" y="3105149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971552" y="2481436"/>
            <a:ext cx="7207251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971551" y="3583036"/>
            <a:ext cx="720725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084660" y="736599"/>
            <a:ext cx="6972299" cy="1682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sz="24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971551" y="2729484"/>
            <a:ext cx="7207251" cy="665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971551" y="3397250"/>
            <a:ext cx="7207251" cy="100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553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8" name="Google Shape;128;p16"/>
          <p:cNvCxnSpPr/>
          <p:nvPr/>
        </p:nvCxnSpPr>
        <p:spPr>
          <a:xfrm>
            <a:off x="1047127" y="2571750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971551" y="736599"/>
            <a:ext cx="7207250" cy="1682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971551" y="2722626"/>
            <a:ext cx="7207251" cy="630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2" type="body"/>
          </p:nvPr>
        </p:nvSpPr>
        <p:spPr>
          <a:xfrm>
            <a:off x="971550" y="3352800"/>
            <a:ext cx="7207253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553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6" name="Google Shape;136;p17"/>
          <p:cNvCxnSpPr/>
          <p:nvPr/>
        </p:nvCxnSpPr>
        <p:spPr>
          <a:xfrm>
            <a:off x="1047127" y="2571750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3327398" y="-438149"/>
            <a:ext cx="2489202" cy="720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3" name="Google Shape;143;p18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 rot="5400000">
            <a:off x="5623453" y="1862664"/>
            <a:ext cx="3670301" cy="1418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 rot="5400000">
            <a:off x="1923783" y="-215635"/>
            <a:ext cx="3670301" cy="5574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9"/>
          <p:cNvCxnSpPr/>
          <p:nvPr/>
        </p:nvCxnSpPr>
        <p:spPr>
          <a:xfrm>
            <a:off x="6647918" y="742950"/>
            <a:ext cx="0" cy="36576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4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511302" y="1314454"/>
            <a:ext cx="6119016" cy="136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511300" y="2884539"/>
            <a:ext cx="6119018" cy="715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1509542" y="2782939"/>
            <a:ext cx="6122535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6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6"/>
          <p:cNvSpPr txBox="1"/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73836" y="1920240"/>
            <a:ext cx="3538728" cy="248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36008" y="1920240"/>
            <a:ext cx="3538728" cy="248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971550" y="1993900"/>
            <a:ext cx="353872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04"/>
              </a:spcBef>
              <a:spcAft>
                <a:spcPts val="0"/>
              </a:spcAft>
              <a:buSzPts val="2415"/>
              <a:buNone/>
              <a:defRPr b="0" sz="21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725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553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380"/>
              <a:buNone/>
              <a:defRPr b="1" sz="12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971550" y="2432447"/>
            <a:ext cx="3538728" cy="1974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4635503" y="1993900"/>
            <a:ext cx="353872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04"/>
              </a:spcBef>
              <a:spcAft>
                <a:spcPts val="0"/>
              </a:spcAft>
              <a:buSzPts val="2415"/>
              <a:buNone/>
              <a:defRPr b="0" sz="21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725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553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380"/>
              <a:buNone/>
              <a:defRPr b="1" sz="12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4635503" y="2432447"/>
            <a:ext cx="3538728" cy="1974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9" name="Google Shape;69;p8"/>
          <p:cNvCxnSpPr/>
          <p:nvPr/>
        </p:nvCxnSpPr>
        <p:spPr>
          <a:xfrm>
            <a:off x="1047127" y="1816100"/>
            <a:ext cx="70554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970359" y="1041401"/>
            <a:ext cx="278884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4064001" y="736599"/>
            <a:ext cx="4102100" cy="3670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970359" y="2273299"/>
            <a:ext cx="2788841" cy="1828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138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047127" y="2184400"/>
            <a:ext cx="263587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23" Type="http://schemas.openxmlformats.org/officeDocument/2006/relationships/theme" Target="../theme/theme1.xml"/><Relationship Id="rId1" Type="http://schemas.openxmlformats.org/officeDocument/2006/relationships/image" Target="../media/image4.jp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descr="HD-PanelContent.png" id="7" name="Google Shape;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8137" lvl="1" marL="9144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725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27183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53"/>
              <a:buFont typeface="Arial"/>
              <a:buChar char="•"/>
              <a:defRPr b="0" i="0" sz="13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6230" lvl="3" marL="18288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05276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b="0" i="0" sz="10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05276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b="0" i="0" sz="10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05276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b="0" i="0" sz="10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05276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b="0" i="0" sz="10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05276" lvl="8" marL="4114800" marR="0" rtl="0" algn="l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208"/>
              <a:buFont typeface="Arial"/>
              <a:buChar char="•"/>
              <a:defRPr b="0" i="0" sz="10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aramond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ctrTitle"/>
          </p:nvPr>
        </p:nvSpPr>
        <p:spPr>
          <a:xfrm>
            <a:off x="1144772" y="1633115"/>
            <a:ext cx="6854455" cy="10462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" sz="3600"/>
              <a:t>ARTIFICIAL INTELLIGENCE</a:t>
            </a:r>
            <a:br>
              <a:rPr lang="en" sz="3600"/>
            </a:br>
            <a:r>
              <a:rPr lang="en" sz="3600"/>
              <a:t>(18CSC305J)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" sz="3600"/>
              <a:t>MINI PROJECT</a:t>
            </a:r>
            <a:endParaRPr sz="3600"/>
          </a:p>
        </p:txBody>
      </p:sp>
      <p:sp>
        <p:nvSpPr>
          <p:cNvPr id="156" name="Google Shape;156;p20"/>
          <p:cNvSpPr txBox="1"/>
          <p:nvPr/>
        </p:nvSpPr>
        <p:spPr>
          <a:xfrm>
            <a:off x="1905299" y="2781683"/>
            <a:ext cx="53334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- RA1911033010124 SIDHARTH S KADVATH</a:t>
            </a:r>
            <a:endParaRPr b="0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RA1911033010</a:t>
            </a:r>
            <a:r>
              <a:rPr lang="en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098 SHRESHTH PALIYAL</a:t>
            </a:r>
            <a:endParaRPr b="0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RA19110330101</a:t>
            </a:r>
            <a:endParaRPr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0" y="418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rgbClr val="262626"/>
              </a:buClr>
              <a:buSzPct val="154704"/>
              <a:buFont typeface="Roboto"/>
              <a:buNone/>
            </a:pPr>
            <a:r>
              <a:rPr lang="en" sz="2011" u="sng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2.Cuisine served at highly rated restaurants.  </a:t>
            </a:r>
            <a:endParaRPr sz="2911" u="sng"/>
          </a:p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313" y="859951"/>
            <a:ext cx="2721324" cy="363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418025" y="43084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Roboto"/>
              <a:buNone/>
            </a:pPr>
            <a:r>
              <a:rPr lang="en" sz="1900" u="sng">
                <a:latin typeface="Roboto"/>
                <a:ea typeface="Roboto"/>
                <a:cs typeface="Roboto"/>
                <a:sym typeface="Roboto"/>
              </a:rPr>
              <a:t>3. Restaurants with online delivery</a:t>
            </a:r>
            <a:endParaRPr sz="19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237" y="1063799"/>
            <a:ext cx="68675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552705" y="5229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Roboto"/>
              <a:buNone/>
            </a:pPr>
            <a:r>
              <a:rPr lang="en" sz="1900" u="sng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4.Understanding the Restaurants Rating localities.</a:t>
            </a:r>
            <a:endParaRPr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531439" y="4804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Roboto"/>
              <a:buNone/>
            </a:pPr>
            <a:r>
              <a:rPr lang="en" sz="1900" u="sng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5.Rating VS Cost of dining.</a:t>
            </a:r>
            <a:endParaRPr u="sng"/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287" y="1053166"/>
            <a:ext cx="60674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rgbClr val="262626"/>
              </a:buClr>
              <a:buSzPct val="163742"/>
              <a:buFont typeface="Roboto"/>
              <a:buNone/>
            </a:pPr>
            <a:r>
              <a:rPr lang="en" sz="1900" u="sng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6. Location of Highly rated restaurants across New Delhi.</a:t>
            </a:r>
            <a:endParaRPr u="sng"/>
          </a:p>
        </p:txBody>
      </p:sp>
      <p:pic>
        <p:nvPicPr>
          <p:cNvPr id="231" name="Google Shape;23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862" y="1223786"/>
            <a:ext cx="5360275" cy="28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623400" y="5300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Roboto"/>
              <a:buNone/>
            </a:pPr>
            <a:r>
              <a:rPr lang="en" sz="1900" u="sng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7.Common Eateries.</a:t>
            </a:r>
            <a:endParaRPr u="sng"/>
          </a:p>
        </p:txBody>
      </p:sp>
      <p:pic>
        <p:nvPicPr>
          <p:cNvPr id="237" name="Google Shape;23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9450" y="1538287"/>
            <a:ext cx="27051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/>
              <a:t>FUTURE ADDITIONS</a:t>
            </a:r>
            <a:endParaRPr b="1" sz="3400" u="sng"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629850" y="1484625"/>
            <a:ext cx="7884300" cy="4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implement a method to classify restaurants according to zomato pro benefits.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be able to classify/possibly blacklist certain restaurants according to received complaints.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SOCIETAL BENEFITS.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584275" y="1187700"/>
            <a:ext cx="80742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Helping zomato segregate restaurants according to the data collected from the masses.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Providing the best quality food for the masses.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 Helping underrated yet quality franchises/cuisines grow.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641460" y="1589407"/>
            <a:ext cx="786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</a:pPr>
            <a:r>
              <a:rPr b="1" lang="en" sz="40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</a:t>
            </a:r>
            <a:r>
              <a:rPr b="1" i="0" lang="en" sz="4000" u="sng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ANALYSIS OF ZOMATO</a:t>
            </a:r>
            <a:endParaRPr b="1" i="0" sz="4000" u="sng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45900" y="406672"/>
            <a:ext cx="909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1" i="0" lang="en" sz="3600" u="sng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WHAT IS </a:t>
            </a:r>
            <a:r>
              <a:rPr b="1" lang="en" sz="36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</a:t>
            </a:r>
            <a:r>
              <a:rPr b="1" i="0" lang="en" sz="3600" u="sng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ANALYSIS ?</a:t>
            </a:r>
            <a:endParaRPr b="1" i="0" sz="3600" u="sng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75202" y="1456075"/>
            <a:ext cx="74376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aramond"/>
              <a:buNone/>
            </a:pPr>
            <a:r>
              <a:rPr lang="en" sz="2350">
                <a:solidFill>
                  <a:srgbClr val="002D72"/>
                </a:solidFill>
                <a:highlight>
                  <a:srgbClr val="FFFFFF"/>
                </a:highlight>
              </a:rPr>
              <a:t>Data analysis is the practice of working with data to glean useful information, which can then be used to make informed decisions.</a:t>
            </a:r>
            <a:endParaRPr b="0" i="0" sz="2900" u="sng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175" y="473700"/>
            <a:ext cx="5757351" cy="419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90"/>
              <a:buFont typeface="Garamond"/>
              <a:buNone/>
            </a:pPr>
            <a:r>
              <a:rPr b="1" lang="en" sz="3420" u="sng"/>
              <a:t>PROBLEM STATEMENT</a:t>
            </a:r>
            <a:endParaRPr b="1" sz="3420" u="sng"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1516912" y="1282075"/>
            <a:ext cx="6110175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</a:rPr>
              <a:t>The problem in </a:t>
            </a:r>
            <a:r>
              <a:rPr lang="en" sz="1900" u="sng">
                <a:solidFill>
                  <a:srgbClr val="222222"/>
                </a:solidFill>
                <a:highlight>
                  <a:srgbClr val="FFFFFF"/>
                </a:highlight>
              </a:rPr>
              <a:t>data analysis</a:t>
            </a: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</a:rPr>
              <a:t> is going through a set amount of raw data and segregating </a:t>
            </a: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</a:rPr>
              <a:t>according</a:t>
            </a: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</a:rPr>
              <a:t> to user set conditions.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</a:rPr>
              <a:t>In this project, we try to implement a Zomato data analysis model that helps to overcome the challenges of identifying the preference/requirements of customers with the help of collected data.</a:t>
            </a:r>
            <a:endParaRPr sz="19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1795195" y="547575"/>
            <a:ext cx="5256259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1" i="0" lang="en" sz="3600" u="sng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OBJECTIVE</a:t>
            </a:r>
            <a:endParaRPr b="1" i="0" sz="3600" u="sng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910625" y="1409775"/>
            <a:ext cx="70254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aramond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 implement a</a:t>
            </a:r>
            <a:r>
              <a:rPr lang="en" sz="1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metod</a:t>
            </a:r>
            <a:r>
              <a:rPr b="0" i="0" lang="en" sz="1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for </a:t>
            </a:r>
            <a:r>
              <a:rPr lang="en" sz="1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classification of the data to meet our desired requirements.</a:t>
            </a:r>
            <a:endParaRPr sz="19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aramond"/>
              <a:buChar char="●"/>
            </a:pPr>
            <a:r>
              <a:rPr lang="en" sz="1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</a:t>
            </a:r>
            <a:r>
              <a:rPr b="0" i="0" lang="en" sz="1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analysis</a:t>
            </a:r>
            <a:r>
              <a:rPr lang="en" sz="1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to provide a deep insight into the requirement of the masses for Zomato and, in turn, to provide the most refined and quality experience to the users.</a:t>
            </a:r>
            <a:endParaRPr b="0" i="0" sz="19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aramond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aramond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Graphical representation of the </a:t>
            </a:r>
            <a:r>
              <a:rPr lang="en" sz="1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analysed data</a:t>
            </a:r>
            <a:r>
              <a:rPr b="0" i="0" lang="en" sz="19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in the form of a pie-chart</a:t>
            </a:r>
            <a:r>
              <a:rPr lang="en" sz="1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/graphs.</a:t>
            </a:r>
            <a:endParaRPr b="0" i="0" sz="19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70" u="sng"/>
              <a:t>ISSUES IN EXISTING SYSTEM</a:t>
            </a:r>
            <a:endParaRPr b="1" sz="3470" u="sng"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842875" y="1152475"/>
            <a:ext cx="765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Lost potential for growth of underrated restaurants/cuisines due to no idea/data regarding preference of the masses.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Unsatisfied customers ordering from restaurants far away from them, causing inconvenience for customers/drivers/staff etc.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rPr b="1" lang="en" sz="3600" u="sng"/>
              <a:t>WORKING(INFERENCES)</a:t>
            </a:r>
            <a:endParaRPr b="1" sz="3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4276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701560" y="1282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Hotel distribution WRT to localities.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kind of cuisine do these highly rated restaurants offer.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How many of such restaurants accept online delivery.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Understanding the Restaurants Rating localities.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Rating VS Cost of dining.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Location of Highly rated restaurants across New Delhi.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Common Eateries.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2667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07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Roboto"/>
              <a:buNone/>
            </a:pPr>
            <a:r>
              <a:rPr lang="en" sz="1900" u="sng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1.Hotel distribution WRT to localities.</a:t>
            </a:r>
            <a:endParaRPr sz="1900" u="sng"/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688" y="1193841"/>
            <a:ext cx="5445272" cy="26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