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e\Downloads\Newton%20School\Ist%20Module-MS%20Excel\Excel%20Project\Zomato_Dashboard%20&amp;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e\Downloads\Newton%20School\Ist%20Module-MS%20Excel\Excel%20Project\Zomato_Dashboard%20&amp;%20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e\Downloads\Newton%20School\Ist%20Module-MS%20Excel\Excel%20Project\Zomato_Dashboard%20&amp;%20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e\Downloads\Newton%20School\Ist%20Module-MS%20Excel\Excel%20Project\Zomato_Dashboard%20&amp;%20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e\Downloads\Newton%20School\Ist%20Module-MS%20Excel\Excel%20Project\Zomato_Dashboard%20&amp;%20Repor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e\Downloads\Newton%20School\Ist%20Module-MS%20Excel\Excel%20Project\Zomato_Dashboard%20&amp;%20Repor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[Zomato_Dashboard &amp; Report.xlsx]Count Restaurant Vs Country!PivotTable1</c:name>
    <c:fmtId val="1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1.6781611726794401E-2"/>
              <c:y val="-6.371964160461138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1.6781611726794401E-2"/>
              <c:y val="-6.371964160461138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dLbl>
          <c:idx val="0"/>
          <c:layout>
            <c:manualLayout>
              <c:x val="1.6781611726794401E-2"/>
              <c:y val="-6.3719641604611382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'Count Restaurant Vs Country'!$B$1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14"/>
              <c:layout>
                <c:manualLayout>
                  <c:x val="1.6781611726794401E-2"/>
                  <c:y val="-6.371964160461138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DC1-4551-A808-6A6AF64799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'Count Restaurant Vs Country'!$A$2:$A$17</c:f>
              <c:strCache>
                <c:ptCount val="15"/>
                <c:pt idx="0">
                  <c:v>Canada</c:v>
                </c:pt>
                <c:pt idx="1">
                  <c:v>Qatar</c:v>
                </c:pt>
                <c:pt idx="2">
                  <c:v>Singapore</c:v>
                </c:pt>
                <c:pt idx="3">
                  <c:v>Indonesia</c:v>
                </c:pt>
                <c:pt idx="4">
                  <c:v>Sri Lanka</c:v>
                </c:pt>
                <c:pt idx="5">
                  <c:v>Philippines</c:v>
                </c:pt>
                <c:pt idx="6">
                  <c:v>Australia</c:v>
                </c:pt>
                <c:pt idx="7">
                  <c:v>Turkey</c:v>
                </c:pt>
                <c:pt idx="8">
                  <c:v>New Zealand</c:v>
                </c:pt>
                <c:pt idx="9">
                  <c:v>Brazil</c:v>
                </c:pt>
                <c:pt idx="10">
                  <c:v>United Arab Emirates</c:v>
                </c:pt>
                <c:pt idx="11">
                  <c:v>South Africa</c:v>
                </c:pt>
                <c:pt idx="12">
                  <c:v>United Kingdom</c:v>
                </c:pt>
                <c:pt idx="13">
                  <c:v>United States of America</c:v>
                </c:pt>
                <c:pt idx="14">
                  <c:v>India</c:v>
                </c:pt>
              </c:strCache>
            </c:strRef>
          </c:cat>
          <c:val>
            <c:numRef>
              <c:f>'Count Restaurant Vs Country'!$B$2:$B$17</c:f>
              <c:numCache>
                <c:formatCode>General</c:formatCode>
                <c:ptCount val="15"/>
                <c:pt idx="0">
                  <c:v>4</c:v>
                </c:pt>
                <c:pt idx="1">
                  <c:v>20</c:v>
                </c:pt>
                <c:pt idx="2">
                  <c:v>20</c:v>
                </c:pt>
                <c:pt idx="3">
                  <c:v>20</c:v>
                </c:pt>
                <c:pt idx="4">
                  <c:v>20</c:v>
                </c:pt>
                <c:pt idx="5">
                  <c:v>22</c:v>
                </c:pt>
                <c:pt idx="6">
                  <c:v>24</c:v>
                </c:pt>
                <c:pt idx="7">
                  <c:v>34</c:v>
                </c:pt>
                <c:pt idx="8">
                  <c:v>39</c:v>
                </c:pt>
                <c:pt idx="9">
                  <c:v>60</c:v>
                </c:pt>
                <c:pt idx="10">
                  <c:v>60</c:v>
                </c:pt>
                <c:pt idx="11">
                  <c:v>60</c:v>
                </c:pt>
                <c:pt idx="12">
                  <c:v>80</c:v>
                </c:pt>
                <c:pt idx="13">
                  <c:v>419</c:v>
                </c:pt>
                <c:pt idx="14">
                  <c:v>8602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1-4551-A808-6A6AF64799F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515525631"/>
        <c:axId val="521098671"/>
      </c:barChart>
      <c:catAx>
        <c:axId val="5155256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098671"/>
        <c:crosses val="autoZero"/>
        <c:auto val="1"/>
        <c:lblAlgn val="ctr"/>
        <c:lblOffset val="100"/>
        <c:noMultiLvlLbl val="0"/>
      </c:catAx>
      <c:valAx>
        <c:axId val="52109867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525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[Zomato_Dashboard &amp; Report.xlsx]No Of Restaurant Vs Year!PivotTable2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'No Of Restaurant Vs Year'!$B$1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 Of Restaurant Vs Year'!$A$2:$A$11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'No Of Restaurant Vs Year'!$B$2:$B$11</c:f>
              <c:numCache>
                <c:formatCode>General</c:formatCode>
                <c:ptCount val="9"/>
                <c:pt idx="0">
                  <c:v>1074</c:v>
                </c:pt>
                <c:pt idx="1">
                  <c:v>1086</c:v>
                </c:pt>
                <c:pt idx="2">
                  <c:v>1017</c:v>
                </c:pt>
                <c:pt idx="3">
                  <c:v>1052</c:v>
                </c:pt>
                <c:pt idx="4">
                  <c:v>1046</c:v>
                </c:pt>
                <c:pt idx="5">
                  <c:v>1012</c:v>
                </c:pt>
                <c:pt idx="6">
                  <c:v>1023</c:v>
                </c:pt>
                <c:pt idx="7">
                  <c:v>1078</c:v>
                </c:pt>
                <c:pt idx="8">
                  <c:v>1096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97-408B-9D02-AB63B4674BA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28555280"/>
        <c:axId val="1224781936"/>
      </c:lineChart>
      <c:catAx>
        <c:axId val="52855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4781936"/>
        <c:crosses val="autoZero"/>
        <c:auto val="1"/>
        <c:lblAlgn val="ctr"/>
        <c:lblOffset val="100"/>
        <c:noMultiLvlLbl val="0"/>
      </c:catAx>
      <c:valAx>
        <c:axId val="12247819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2855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[Zomato_Dashboard &amp; Report.xlsx]Sheet1!PivotTable1</c:name>
    <c:fmtId val="7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94000"/>
                  <a:satMod val="103000"/>
                  <a:lumMod val="102000"/>
                </a:schemeClr>
              </a:gs>
              <a:gs pos="50000">
                <a:schemeClr val="accent1">
                  <a:shade val="100000"/>
                  <a:satMod val="110000"/>
                  <a:lumMod val="100000"/>
                </a:schemeClr>
              </a:gs>
              <a:gs pos="100000">
                <a:schemeClr val="accent1">
                  <a:shade val="78000"/>
                  <a:satMod val="120000"/>
                  <a:lumMod val="99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Min of 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Sheet1!$A$4:$A$19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Sheet1!$B$4:$B$19</c:f>
              <c:numCache>
                <c:formatCode>General</c:formatCode>
                <c:ptCount val="15"/>
                <c:pt idx="0">
                  <c:v>2.4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3.7</c:v>
                </c:pt>
                <c:pt idx="5">
                  <c:v>2.2999999999999998</c:v>
                </c:pt>
                <c:pt idx="6">
                  <c:v>3.6</c:v>
                </c:pt>
                <c:pt idx="7">
                  <c:v>3.4</c:v>
                </c:pt>
                <c:pt idx="8">
                  <c:v>3</c:v>
                </c:pt>
                <c:pt idx="9">
                  <c:v>3.4</c:v>
                </c:pt>
                <c:pt idx="10">
                  <c:v>2.4</c:v>
                </c:pt>
                <c:pt idx="11">
                  <c:v>3.4</c:v>
                </c:pt>
                <c:pt idx="12">
                  <c:v>2.4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BA-420C-BA84-8612256B00AE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Max of Rating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Sheet1!$A$4:$A$19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Sheet1!$C$4:$C$19</c:f>
              <c:numCache>
                <c:formatCode>General</c:formatCode>
                <c:ptCount val="15"/>
                <c:pt idx="0">
                  <c:v>4.5999999999999996</c:v>
                </c:pt>
                <c:pt idx="1">
                  <c:v>4.9000000000000004</c:v>
                </c:pt>
                <c:pt idx="2">
                  <c:v>4.3</c:v>
                </c:pt>
                <c:pt idx="3">
                  <c:v>4.9000000000000004</c:v>
                </c:pt>
                <c:pt idx="4">
                  <c:v>4.9000000000000004</c:v>
                </c:pt>
                <c:pt idx="5">
                  <c:v>4.9000000000000004</c:v>
                </c:pt>
                <c:pt idx="6">
                  <c:v>4.9000000000000004</c:v>
                </c:pt>
                <c:pt idx="7">
                  <c:v>4.9000000000000004</c:v>
                </c:pt>
                <c:pt idx="8">
                  <c:v>4.2</c:v>
                </c:pt>
                <c:pt idx="9">
                  <c:v>4.9000000000000004</c:v>
                </c:pt>
                <c:pt idx="10">
                  <c:v>4.9000000000000004</c:v>
                </c:pt>
                <c:pt idx="11">
                  <c:v>4.9000000000000004</c:v>
                </c:pt>
                <c:pt idx="12">
                  <c:v>4.9000000000000004</c:v>
                </c:pt>
                <c:pt idx="13">
                  <c:v>4.9000000000000004</c:v>
                </c:pt>
                <c:pt idx="1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DBA-420C-BA84-8612256B00AE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Average of Rating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Sheet1!$A$4:$A$19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Sheet1!$D$4:$D$19</c:f>
              <c:numCache>
                <c:formatCode>0.00</c:formatCode>
                <c:ptCount val="15"/>
                <c:pt idx="0">
                  <c:v>3.6583333333333332</c:v>
                </c:pt>
                <c:pt idx="1">
                  <c:v>3.8466666666666667</c:v>
                </c:pt>
                <c:pt idx="2">
                  <c:v>3.5750000000000002</c:v>
                </c:pt>
                <c:pt idx="3">
                  <c:v>2.7660195303417803</c:v>
                </c:pt>
                <c:pt idx="4">
                  <c:v>4.3400000000000007</c:v>
                </c:pt>
                <c:pt idx="5">
                  <c:v>4.2692307692307692</c:v>
                </c:pt>
                <c:pt idx="6">
                  <c:v>4.4681818181818178</c:v>
                </c:pt>
                <c:pt idx="7">
                  <c:v>4.0599999999999996</c:v>
                </c:pt>
                <c:pt idx="8">
                  <c:v>3.5749999999999993</c:v>
                </c:pt>
                <c:pt idx="9">
                  <c:v>4.2100000000000009</c:v>
                </c:pt>
                <c:pt idx="10">
                  <c:v>3.8699999999999997</c:v>
                </c:pt>
                <c:pt idx="11">
                  <c:v>4.3000000000000016</c:v>
                </c:pt>
                <c:pt idx="12">
                  <c:v>4.2333333333333343</c:v>
                </c:pt>
                <c:pt idx="13">
                  <c:v>4.0999999999999996</c:v>
                </c:pt>
                <c:pt idx="14">
                  <c:v>4.0183770883054875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DBA-420C-BA84-8612256B0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7"/>
        <c:axId val="889946880"/>
        <c:axId val="1550683632"/>
      </c:barChart>
      <c:catAx>
        <c:axId val="88994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0683632"/>
        <c:crosses val="autoZero"/>
        <c:auto val="1"/>
        <c:lblAlgn val="ctr"/>
        <c:lblOffset val="100"/>
        <c:noMultiLvlLbl val="0"/>
      </c:catAx>
      <c:valAx>
        <c:axId val="155068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994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Expenditure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Sheet1!$H$4:$I$4</c:f>
              <c:numCache>
                <c:formatCode>_ [$₹-4009]\ * #,##0.00_ ;_ [$₹-4009]\ * \-#,##0.00_ ;_ [$₹-4009]\ * "-"??_ ;_ @_ </c:formatCode>
                <c:ptCount val="1"/>
                <c:pt idx="0">
                  <c:v>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53-441B-80CB-AC7EC9D69DB9}"/>
            </c:ext>
          </c:extLst>
        </c:ser>
        <c:ser>
          <c:idx val="2"/>
          <c:order val="2"/>
          <c:tx>
            <c:strRef>
              <c:f>Sheet1!$G$6</c:f>
              <c:strCache>
                <c:ptCount val="1"/>
                <c:pt idx="0">
                  <c:v>United Kingdom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Sheet1!$H$6:$I$6</c:f>
              <c:numCache>
                <c:formatCode>_ [$₹-4009]\ * #,##0.00_ ;_ [$₹-4009]\ * \-#,##0.00_ ;_ [$₹-4009]\ * "-"??_ ;_ @_ </c:formatCode>
                <c:ptCount val="1"/>
                <c:pt idx="0">
                  <c:v>5049.99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53-441B-80CB-AC7EC9D69DB9}"/>
            </c:ext>
          </c:extLst>
        </c:ser>
        <c:ser>
          <c:idx val="3"/>
          <c:order val="3"/>
          <c:tx>
            <c:strRef>
              <c:f>Sheet1!$G$7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Sheet1!$H$7:$I$7</c:f>
              <c:numCache>
                <c:formatCode>_ [$₹-4009]\ * #,##0.00_ ;_ [$₹-4009]\ * \-#,##0.00_ ;_ [$₹-4009]\ * "-"??_ ;_ @_ </c:formatCode>
                <c:ptCount val="1"/>
                <c:pt idx="0">
                  <c:v>8436.93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53-441B-80CB-AC7EC9D69DB9}"/>
            </c:ext>
          </c:extLst>
        </c:ser>
        <c:ser>
          <c:idx val="4"/>
          <c:order val="4"/>
          <c:tx>
            <c:strRef>
              <c:f>Sheet1!$G$8</c:f>
              <c:strCache>
                <c:ptCount val="1"/>
                <c:pt idx="0">
                  <c:v>United Arab Emirates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Sheet1!$H$8:$I$8</c:f>
              <c:numCache>
                <c:formatCode>_ [$₹-4009]\ * #,##0.00_ ;_ [$₹-4009]\ * \-#,##0.00_ ;_ [$₹-4009]\ * "-"??_ ;_ @_ </c:formatCode>
                <c:ptCount val="1"/>
                <c:pt idx="0">
                  <c:v>3768.8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53-441B-80CB-AC7EC9D69DB9}"/>
            </c:ext>
          </c:extLst>
        </c:ser>
        <c:ser>
          <c:idx val="5"/>
          <c:order val="5"/>
          <c:tx>
            <c:strRef>
              <c:f>Sheet1!$G$9</c:f>
              <c:strCache>
                <c:ptCount val="1"/>
                <c:pt idx="0">
                  <c:v>South Africa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Sheet1!$H$9:$I$9</c:f>
              <c:numCache>
                <c:formatCode>_ [$₹-4009]\ * #,##0.00_ ;_ [$₹-4009]\ * \-#,##0.00_ ;_ [$₹-4009]\ * "-"??_ ;_ @_ </c:formatCode>
                <c:ptCount val="1"/>
                <c:pt idx="0">
                  <c:v>1888.58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D53-441B-80CB-AC7EC9D69DB9}"/>
            </c:ext>
          </c:extLst>
        </c:ser>
        <c:ser>
          <c:idx val="6"/>
          <c:order val="6"/>
          <c:tx>
            <c:strRef>
              <c:f>Sheet1!$G$10</c:f>
              <c:strCache>
                <c:ptCount val="1"/>
                <c:pt idx="0">
                  <c:v>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Sheet1!$H$10:$I$10</c:f>
              <c:numCache>
                <c:formatCode>_ [$₹-4009]\ * #,##0.00_ ;_ [$₹-4009]\ * \-#,##0.00_ ;_ [$₹-4009]\ * "-"??_ ;_ @_ </c:formatCode>
                <c:ptCount val="1"/>
                <c:pt idx="0">
                  <c:v>3685.5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53-441B-80CB-AC7EC9D69DB9}"/>
            </c:ext>
          </c:extLst>
        </c:ser>
        <c:ser>
          <c:idx val="7"/>
          <c:order val="7"/>
          <c:tx>
            <c:strRef>
              <c:f>Sheet1!$G$11</c:f>
              <c:strCache>
                <c:ptCount val="1"/>
                <c:pt idx="0">
                  <c:v>Turkey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Sheet1!$H$11:$I$11</c:f>
              <c:numCache>
                <c:formatCode>_ [$₹-4009]\ * #,##0.00_ ;_ [$₹-4009]\ * \-#,##0.00_ ;_ [$₹-4009]\ * "-"??_ ;_ @_ </c:formatCode>
                <c:ptCount val="1"/>
                <c:pt idx="0">
                  <c:v>242.61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53-441B-80CB-AC7EC9D69DB9}"/>
            </c:ext>
          </c:extLst>
        </c:ser>
        <c:ser>
          <c:idx val="8"/>
          <c:order val="8"/>
          <c:tx>
            <c:strRef>
              <c:f>Sheet1!$G$12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Sheet1!$H$12:$I$12</c:f>
              <c:numCache>
                <c:formatCode>_ [$₹-4009]\ * #,##0.00_ ;_ [$₹-4009]\ * \-#,##0.00_ ;_ [$₹-4009]\ * "-"??_ ;_ @_ </c:formatCode>
                <c:ptCount val="1"/>
                <c:pt idx="0">
                  <c:v>1360.58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D53-441B-80CB-AC7EC9D69DB9}"/>
            </c:ext>
          </c:extLst>
        </c:ser>
        <c:ser>
          <c:idx val="9"/>
          <c:order val="9"/>
          <c:tx>
            <c:strRef>
              <c:f>Sheet1!$G$13</c:f>
              <c:strCache>
                <c:ptCount val="1"/>
                <c:pt idx="0">
                  <c:v>Philippines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Sheet1!$H$13:$I$13</c:f>
              <c:numCache>
                <c:formatCode>_ [$₹-4009]\ * #,##0.00_ ;_ [$₹-4009]\ * \-#,##0.00_ ;_ [$₹-4009]\ * "-"??_ ;_ @_ </c:formatCode>
                <c:ptCount val="1"/>
                <c:pt idx="0">
                  <c:v>2415.16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3-441B-80CB-AC7EC9D69DB9}"/>
            </c:ext>
          </c:extLst>
        </c:ser>
        <c:ser>
          <c:idx val="10"/>
          <c:order val="10"/>
          <c:tx>
            <c:strRef>
              <c:f>Sheet1!$G$14</c:f>
              <c:strCache>
                <c:ptCount val="1"/>
                <c:pt idx="0">
                  <c:v>Qatar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Sheet1!$H$14:$I$14</c:f>
              <c:numCache>
                <c:formatCode>_ [$₹-4009]\ * #,##0.00_ ;_ [$₹-4009]\ * \-#,##0.00_ ;_ [$₹-4009]\ * "-"??_ ;_ @_ </c:formatCode>
                <c:ptCount val="1"/>
                <c:pt idx="0">
                  <c:v>5111.54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D53-441B-80CB-AC7EC9D69DB9}"/>
            </c:ext>
          </c:extLst>
        </c:ser>
        <c:ser>
          <c:idx val="11"/>
          <c:order val="11"/>
          <c:tx>
            <c:strRef>
              <c:f>Sheet1!$G$15</c:f>
              <c:strCache>
                <c:ptCount val="1"/>
                <c:pt idx="0">
                  <c:v>Indonesia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Sheet1!$H$15:$I$15</c:f>
              <c:numCache>
                <c:formatCode>_ [$₹-4009]\ * #,##0.00_ ;_ [$₹-4009]\ * \-#,##0.00_ ;_ [$₹-4009]\ * "-"??_ ;_ @_ </c:formatCode>
                <c:ptCount val="1"/>
                <c:pt idx="0">
                  <c:v>1560.81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D53-441B-80CB-AC7EC9D69DB9}"/>
            </c:ext>
          </c:extLst>
        </c:ser>
        <c:ser>
          <c:idx val="12"/>
          <c:order val="12"/>
          <c:tx>
            <c:strRef>
              <c:f>Sheet1!$G$16</c:f>
              <c:strCache>
                <c:ptCount val="1"/>
                <c:pt idx="0">
                  <c:v>Singapore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Sheet1!$H$16:$I$16</c:f>
              <c:numCache>
                <c:formatCode>_ [$₹-4009]\ * #,##0.00_ ;_ [$₹-4009]\ * \-#,##0.00_ ;_ [$₹-4009]\ * "-"??_ ;_ @_ </c:formatCode>
                <c:ptCount val="1"/>
                <c:pt idx="0">
                  <c:v>700.79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D53-441B-80CB-AC7EC9D69DB9}"/>
            </c:ext>
          </c:extLst>
        </c:ser>
        <c:ser>
          <c:idx val="13"/>
          <c:order val="13"/>
          <c:tx>
            <c:strRef>
              <c:f>Sheet1!$G$17</c:f>
              <c:strCache>
                <c:ptCount val="1"/>
                <c:pt idx="0">
                  <c:v>Sri Lanka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Sheet1!$H$17:$I$17</c:f>
              <c:numCache>
                <c:formatCode>_ [$₹-4009]\ * #,##0.00_ ;_ [$₹-4009]\ * \-#,##0.00_ ;_ [$₹-4009]\ * "-"??_ ;_ @_ </c:formatCode>
                <c:ptCount val="1"/>
                <c:pt idx="0">
                  <c:v>606.94000000000005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D53-441B-80CB-AC7EC9D69DB9}"/>
            </c:ext>
          </c:extLst>
        </c:ser>
        <c:ser>
          <c:idx val="14"/>
          <c:order val="14"/>
          <c:tx>
            <c:strRef>
              <c:f>Sheet1!$G$18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Sheet1!$H$18:$I$18</c:f>
              <c:numCache>
                <c:formatCode>_ [$₹-4009]\ * #,##0.00_ ;_ [$₹-4009]\ * \-#,##0.00_ ;_ [$₹-4009]\ * "-"??_ ;_ @_ </c:formatCode>
                <c:ptCount val="1"/>
                <c:pt idx="0">
                  <c:v>2271.08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D53-441B-80CB-AC7EC9D69DB9}"/>
            </c:ext>
          </c:extLst>
        </c:ser>
        <c:ser>
          <c:idx val="1"/>
          <c:order val="1"/>
          <c:tx>
            <c:strRef>
              <c:f>Sheet1!$G$5</c:f>
              <c:strCache>
                <c:ptCount val="1"/>
                <c:pt idx="0">
                  <c:v>United States of America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Sheet1!$H$3:$I$3</c:f>
              <c:strCache>
                <c:ptCount val="1"/>
                <c:pt idx="0">
                  <c:v>Avg Cost of Two (In INR)</c:v>
                </c:pt>
              </c:strCache>
            </c:strRef>
          </c:cat>
          <c:val>
            <c:numRef>
              <c:f>Sheet1!$H$5:$I$5</c:f>
              <c:numCache>
                <c:formatCode>_ [$₹-4009]\ * #,##0.00_ ;_ [$₹-4009]\ * \-#,##0.00_ ;_ [$₹-4009]\ * "-"??_ ;_ @_ </c:formatCode>
                <c:ptCount val="1"/>
                <c:pt idx="0">
                  <c:v>2223.23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D53-441B-80CB-AC7EC9D69D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34616992"/>
        <c:axId val="1741924976"/>
      </c:barChart>
      <c:catAx>
        <c:axId val="1834616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924976"/>
        <c:crosses val="autoZero"/>
        <c:auto val="1"/>
        <c:lblAlgn val="ctr"/>
        <c:lblOffset val="100"/>
        <c:noMultiLvlLbl val="0"/>
      </c:catAx>
      <c:valAx>
        <c:axId val="1741924976"/>
        <c:scaling>
          <c:orientation val="minMax"/>
        </c:scaling>
        <c:delete val="1"/>
        <c:axPos val="l"/>
        <c:numFmt formatCode="_ [$₹-4009]\ * #,##0.00_ ;_ [$₹-4009]\ * \-#,##0.00_ ;_ [$₹-4009]\ * &quot;-&quot;??_ ;_ @_ " sourceLinked="1"/>
        <c:majorTickMark val="none"/>
        <c:minorTickMark val="none"/>
        <c:tickLblPos val="nextTo"/>
        <c:crossAx val="183461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837116701875683"/>
          <c:y val="0.15986111111111112"/>
          <c:w val="0.60146892004353103"/>
          <c:h val="0.274943558884407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baseline="0"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Table Booking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Sheet2!$H$4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Sheet2!$G$5:$G$19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Sheet2!$H$5:$H$19</c:f>
              <c:numCache>
                <c:formatCode>General</c:formatCode>
                <c:ptCount val="1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1110</c:v>
                </c:pt>
                <c:pt idx="4">
                  <c:v>0</c:v>
                </c:pt>
                <c:pt idx="5">
                  <c:v>0</c:v>
                </c:pt>
                <c:pt idx="6">
                  <c:v>14</c:v>
                </c:pt>
                <c:pt idx="7">
                  <c:v>1</c:v>
                </c:pt>
                <c:pt idx="8">
                  <c:v>0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  <c:pt idx="12">
                  <c:v>18</c:v>
                </c:pt>
                <c:pt idx="13">
                  <c:v>12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5E-4A69-ADBB-292E42C41FDA}"/>
            </c:ext>
          </c:extLst>
        </c:ser>
        <c:ser>
          <c:idx val="1"/>
          <c:order val="1"/>
          <c:tx>
            <c:strRef>
              <c:f>Sheet2!$I$4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Sheet2!$G$5:$G$19</c:f>
              <c:strCache>
                <c:ptCount val="1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India</c:v>
                </c:pt>
                <c:pt idx="4">
                  <c:v>Indonesia</c:v>
                </c:pt>
                <c:pt idx="5">
                  <c:v>New Zealand</c:v>
                </c:pt>
                <c:pt idx="6">
                  <c:v>Philippines</c:v>
                </c:pt>
                <c:pt idx="7">
                  <c:v>Qatar</c:v>
                </c:pt>
                <c:pt idx="8">
                  <c:v>Singapore</c:v>
                </c:pt>
                <c:pt idx="9">
                  <c:v>South Africa</c:v>
                </c:pt>
                <c:pt idx="10">
                  <c:v>Sri Lanka</c:v>
                </c:pt>
                <c:pt idx="11">
                  <c:v>Turkey</c:v>
                </c:pt>
                <c:pt idx="12">
                  <c:v>United Arab Emirates</c:v>
                </c:pt>
                <c:pt idx="13">
                  <c:v>United Kingdom</c:v>
                </c:pt>
                <c:pt idx="14">
                  <c:v>United States of America</c:v>
                </c:pt>
              </c:strCache>
            </c:strRef>
          </c:cat>
          <c:val>
            <c:numRef>
              <c:f>Sheet2!$I$5:$I$19</c:f>
              <c:numCache>
                <c:formatCode>General</c:formatCode>
                <c:ptCount val="15"/>
                <c:pt idx="0">
                  <c:v>24</c:v>
                </c:pt>
                <c:pt idx="1">
                  <c:v>60</c:v>
                </c:pt>
                <c:pt idx="2">
                  <c:v>4</c:v>
                </c:pt>
                <c:pt idx="3">
                  <c:v>7492</c:v>
                </c:pt>
                <c:pt idx="4">
                  <c:v>20</c:v>
                </c:pt>
                <c:pt idx="5">
                  <c:v>39</c:v>
                </c:pt>
                <c:pt idx="6">
                  <c:v>8</c:v>
                </c:pt>
                <c:pt idx="7">
                  <c:v>19</c:v>
                </c:pt>
                <c:pt idx="8">
                  <c:v>20</c:v>
                </c:pt>
                <c:pt idx="9">
                  <c:v>58</c:v>
                </c:pt>
                <c:pt idx="10">
                  <c:v>20</c:v>
                </c:pt>
                <c:pt idx="11">
                  <c:v>34</c:v>
                </c:pt>
                <c:pt idx="12">
                  <c:v>42</c:v>
                </c:pt>
                <c:pt idx="13">
                  <c:v>68</c:v>
                </c:pt>
                <c:pt idx="14">
                  <c:v>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5E-4A69-ADBB-292E42C41FD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27741488"/>
        <c:axId val="1741925472"/>
      </c:barChart>
      <c:catAx>
        <c:axId val="172774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925472"/>
        <c:crosses val="autoZero"/>
        <c:auto val="1"/>
        <c:lblAlgn val="ctr"/>
        <c:lblOffset val="100"/>
        <c:noMultiLvlLbl val="0"/>
      </c:catAx>
      <c:valAx>
        <c:axId val="174192547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727741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Online Delivery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bg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3182852143482061E-2"/>
          <c:y val="0.63193533100029164"/>
          <c:w val="0.88626159230096235"/>
          <c:h val="0.31713874307378243"/>
        </c:manualLayout>
      </c:layout>
      <c:bar3DChart>
        <c:barDir val="bar"/>
        <c:grouping val="stacked"/>
        <c:varyColors val="0"/>
        <c:ser>
          <c:idx val="0"/>
          <c:order val="0"/>
          <c:tx>
            <c:strRef>
              <c:f>Sheet2!$L$5</c:f>
              <c:strCache>
                <c:ptCount val="1"/>
                <c:pt idx="0">
                  <c:v>Australia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Sheet2!$M$5:$N$5</c:f>
              <c:numCache>
                <c:formatCode>General</c:formatCode>
                <c:ptCount val="2"/>
                <c:pt idx="0">
                  <c:v>0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6-4045-BFFC-7AB8E98E4CC9}"/>
            </c:ext>
          </c:extLst>
        </c:ser>
        <c:ser>
          <c:idx val="1"/>
          <c:order val="1"/>
          <c:tx>
            <c:strRef>
              <c:f>Sheet2!$L$6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Sheet2!$M$6:$N$6</c:f>
              <c:numCache>
                <c:formatCode>General</c:formatCode>
                <c:ptCount val="2"/>
                <c:pt idx="0">
                  <c:v>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36-4045-BFFC-7AB8E98E4CC9}"/>
            </c:ext>
          </c:extLst>
        </c:ser>
        <c:ser>
          <c:idx val="2"/>
          <c:order val="2"/>
          <c:tx>
            <c:strRef>
              <c:f>Sheet2!$L$7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Sheet2!$M$7:$N$7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36-4045-BFFC-7AB8E98E4CC9}"/>
            </c:ext>
          </c:extLst>
        </c:ser>
        <c:ser>
          <c:idx val="3"/>
          <c:order val="3"/>
          <c:tx>
            <c:strRef>
              <c:f>Sheet2!$L$8</c:f>
              <c:strCache>
                <c:ptCount val="1"/>
                <c:pt idx="0">
                  <c:v>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Sheet2!$M$8:$N$8</c:f>
              <c:numCache>
                <c:formatCode>General</c:formatCode>
                <c:ptCount val="2"/>
                <c:pt idx="0">
                  <c:v>2423</c:v>
                </c:pt>
                <c:pt idx="1">
                  <c:v>6179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36-4045-BFFC-7AB8E98E4CC9}"/>
            </c:ext>
          </c:extLst>
        </c:ser>
        <c:ser>
          <c:idx val="4"/>
          <c:order val="4"/>
          <c:tx>
            <c:strRef>
              <c:f>Sheet2!$L$9</c:f>
              <c:strCache>
                <c:ptCount val="1"/>
                <c:pt idx="0">
                  <c:v>Indonesia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Sheet2!$M$9:$N$9</c:f>
              <c:numCache>
                <c:formatCode>General</c:formatCode>
                <c:ptCount val="2"/>
                <c:pt idx="0">
                  <c:v>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36-4045-BFFC-7AB8E98E4CC9}"/>
            </c:ext>
          </c:extLst>
        </c:ser>
        <c:ser>
          <c:idx val="5"/>
          <c:order val="5"/>
          <c:tx>
            <c:strRef>
              <c:f>Sheet2!$L$10</c:f>
              <c:strCache>
                <c:ptCount val="1"/>
                <c:pt idx="0">
                  <c:v>New Zealand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Sheet2!$M$10:$N$10</c:f>
              <c:numCache>
                <c:formatCode>General</c:formatCode>
                <c:ptCount val="2"/>
                <c:pt idx="0">
                  <c:v>0</c:v>
                </c:pt>
                <c:pt idx="1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136-4045-BFFC-7AB8E98E4CC9}"/>
            </c:ext>
          </c:extLst>
        </c:ser>
        <c:ser>
          <c:idx val="6"/>
          <c:order val="6"/>
          <c:tx>
            <c:strRef>
              <c:f>Sheet2!$L$11</c:f>
              <c:strCache>
                <c:ptCount val="1"/>
                <c:pt idx="0">
                  <c:v>Philippines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Sheet2!$M$11:$N$11</c:f>
              <c:numCache>
                <c:formatCode>General</c:formatCode>
                <c:ptCount val="2"/>
                <c:pt idx="0">
                  <c:v>0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36-4045-BFFC-7AB8E98E4CC9}"/>
            </c:ext>
          </c:extLst>
        </c:ser>
        <c:ser>
          <c:idx val="7"/>
          <c:order val="7"/>
          <c:tx>
            <c:strRef>
              <c:f>Sheet2!$L$12</c:f>
              <c:strCache>
                <c:ptCount val="1"/>
                <c:pt idx="0">
                  <c:v>Qatar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Sheet2!$M$12:$N$12</c:f>
              <c:numCache>
                <c:formatCode>General</c:formatCode>
                <c:ptCount val="2"/>
                <c:pt idx="0">
                  <c:v>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136-4045-BFFC-7AB8E98E4CC9}"/>
            </c:ext>
          </c:extLst>
        </c:ser>
        <c:ser>
          <c:idx val="8"/>
          <c:order val="8"/>
          <c:tx>
            <c:strRef>
              <c:f>Sheet2!$L$13</c:f>
              <c:strCache>
                <c:ptCount val="1"/>
                <c:pt idx="0">
                  <c:v>Singapore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Sheet2!$M$13:$N$13</c:f>
              <c:numCache>
                <c:formatCode>General</c:formatCode>
                <c:ptCount val="2"/>
                <c:pt idx="0">
                  <c:v>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36-4045-BFFC-7AB8E98E4CC9}"/>
            </c:ext>
          </c:extLst>
        </c:ser>
        <c:ser>
          <c:idx val="9"/>
          <c:order val="9"/>
          <c:tx>
            <c:strRef>
              <c:f>Sheet2!$L$14</c:f>
              <c:strCache>
                <c:ptCount val="1"/>
                <c:pt idx="0">
                  <c:v>South Africa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Sheet2!$M$14:$N$14</c:f>
              <c:numCache>
                <c:formatCode>General</c:formatCode>
                <c:ptCount val="2"/>
                <c:pt idx="0">
                  <c:v>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136-4045-BFFC-7AB8E98E4CC9}"/>
            </c:ext>
          </c:extLst>
        </c:ser>
        <c:ser>
          <c:idx val="10"/>
          <c:order val="10"/>
          <c:tx>
            <c:strRef>
              <c:f>Sheet2!$L$15</c:f>
              <c:strCache>
                <c:ptCount val="1"/>
                <c:pt idx="0">
                  <c:v>Sri Lanka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Sheet2!$M$15:$N$15</c:f>
              <c:numCache>
                <c:formatCode>General</c:formatCode>
                <c:ptCount val="2"/>
                <c:pt idx="0">
                  <c:v>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36-4045-BFFC-7AB8E98E4CC9}"/>
            </c:ext>
          </c:extLst>
        </c:ser>
        <c:ser>
          <c:idx val="11"/>
          <c:order val="11"/>
          <c:tx>
            <c:strRef>
              <c:f>Sheet2!$L$16</c:f>
              <c:strCache>
                <c:ptCount val="1"/>
                <c:pt idx="0">
                  <c:v>Turkey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Sheet2!$M$16:$N$16</c:f>
              <c:numCache>
                <c:formatCode>General</c:formatCode>
                <c:ptCount val="2"/>
                <c:pt idx="0">
                  <c:v>0</c:v>
                </c:pt>
                <c:pt idx="1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36-4045-BFFC-7AB8E98E4CC9}"/>
            </c:ext>
          </c:extLst>
        </c:ser>
        <c:ser>
          <c:idx val="12"/>
          <c:order val="12"/>
          <c:tx>
            <c:strRef>
              <c:f>Sheet2!$L$17</c:f>
              <c:strCache>
                <c:ptCount val="1"/>
                <c:pt idx="0">
                  <c:v>United Arab Emirates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Sheet2!$M$17:$N$17</c:f>
              <c:numCache>
                <c:formatCode>General</c:formatCode>
                <c:ptCount val="2"/>
                <c:pt idx="0">
                  <c:v>28</c:v>
                </c:pt>
                <c:pt idx="1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36-4045-BFFC-7AB8E98E4CC9}"/>
            </c:ext>
          </c:extLst>
        </c:ser>
        <c:ser>
          <c:idx val="13"/>
          <c:order val="13"/>
          <c:tx>
            <c:strRef>
              <c:f>Sheet2!$L$18</c:f>
              <c:strCache>
                <c:ptCount val="1"/>
                <c:pt idx="0">
                  <c:v>United Kingdom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Sheet2!$M$18:$N$18</c:f>
              <c:numCache>
                <c:formatCode>General</c:formatCode>
                <c:ptCount val="2"/>
                <c:pt idx="0">
                  <c:v>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136-4045-BFFC-7AB8E98E4CC9}"/>
            </c:ext>
          </c:extLst>
        </c:ser>
        <c:ser>
          <c:idx val="14"/>
          <c:order val="14"/>
          <c:tx>
            <c:strRef>
              <c:f>Sheet2!$L$19</c:f>
              <c:strCache>
                <c:ptCount val="1"/>
                <c:pt idx="0">
                  <c:v>United States of America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bg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Sheet2!$M$4:$N$4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Sheet2!$M$19:$N$19</c:f>
              <c:numCache>
                <c:formatCode>General</c:formatCode>
                <c:ptCount val="2"/>
                <c:pt idx="0">
                  <c:v>0</c:v>
                </c:pt>
                <c:pt idx="1">
                  <c:v>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136-4045-BFFC-7AB8E98E4CC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1800215968"/>
        <c:axId val="1697471248"/>
        <c:axId val="0"/>
      </c:bar3DChart>
      <c:catAx>
        <c:axId val="180021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bg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7471248"/>
        <c:crosses val="autoZero"/>
        <c:auto val="1"/>
        <c:lblAlgn val="ctr"/>
        <c:lblOffset val="100"/>
        <c:noMultiLvlLbl val="0"/>
      </c:catAx>
      <c:valAx>
        <c:axId val="1697471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00215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baseline="0">
          <a:solidFill>
            <a:schemeClr val="bg1">
              <a:lumMod val="75000"/>
              <a:lumOff val="2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872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9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396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76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64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5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59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10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43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65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45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06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4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5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7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87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1355E-1310-4AF4-AF33-01E586674280}" type="datetimeFigureOut">
              <a:rPr lang="en-IN" smtClean="0"/>
              <a:t>22-12-2023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63E4C-1237-4D6D-9F9A-ADD760D407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612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1367-3C59-41A8-3AAA-C16627583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en-IN" sz="4800" b="1" dirty="0"/>
              <a:t>Zomato Restaurants Analysis	</a:t>
            </a:r>
          </a:p>
        </p:txBody>
      </p:sp>
    </p:spTree>
    <p:extLst>
      <p:ext uri="{BB962C8B-B14F-4D97-AF65-F5344CB8AC3E}">
        <p14:creationId xmlns:p14="http://schemas.microsoft.com/office/powerpoint/2010/main" val="16741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41CF-7A8C-A0C2-AB07-FE162093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Restaurants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28CA-5569-A8B7-D5F7-AF876E931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Total Number of Restaurants- 9551</a:t>
            </a:r>
          </a:p>
          <a:p>
            <a:r>
              <a:rPr lang="en-IN" dirty="0"/>
              <a:t>Total Number of Countries- 15</a:t>
            </a:r>
          </a:p>
          <a:p>
            <a:r>
              <a:rPr lang="en-IN" dirty="0"/>
              <a:t>Restaurants Opened between 2010-2018</a:t>
            </a:r>
          </a:p>
          <a:p>
            <a:r>
              <a:rPr lang="en-IN" dirty="0"/>
              <a:t>India is the country having highest rated restaurants</a:t>
            </a:r>
          </a:p>
          <a:p>
            <a:r>
              <a:rPr lang="en-IN" dirty="0"/>
              <a:t>India, USA,UK is the country with highest number of restaurant</a:t>
            </a:r>
          </a:p>
          <a:p>
            <a:r>
              <a:rPr lang="en-IN" dirty="0"/>
              <a:t>Brazil is highest expenditure and Turkey is the lowest expenditure restaurant among 15 countries.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89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2E00-E9F2-9596-0EB6-69388DCA8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Restaurant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11DE-C1BE-D200-BFD0-BBFABD6C30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Country wise total number of restaurant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A863-4B3D-557D-A062-62F1F522CF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Total number of restaurant opened year wise</a:t>
            </a: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35B672-7454-62A2-A286-8465834B72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793463"/>
              </p:ext>
            </p:extLst>
          </p:nvPr>
        </p:nvGraphicFramePr>
        <p:xfrm>
          <a:off x="815786" y="3281628"/>
          <a:ext cx="4074963" cy="2729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F8451C-BAD3-6B6D-3DD8-FF0EFCB3F0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961117"/>
              </p:ext>
            </p:extLst>
          </p:nvPr>
        </p:nvGraphicFramePr>
        <p:xfrm>
          <a:off x="5994400" y="3349361"/>
          <a:ext cx="4515226" cy="2909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267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5" grpId="0">
        <p:bldAsOne/>
      </p:bldGraphic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4F70-6DF9-B96F-4E28-B9A69EF1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Restaurants Rating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D43A9-474B-C552-347C-CB53CB11E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Below is the graphical representation of Minimum, Maximum and Average Rating of Restaurant in each country</a:t>
            </a:r>
          </a:p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545F775-5B7F-B97E-FBC1-28CFC2249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802332"/>
              </p:ext>
            </p:extLst>
          </p:nvPr>
        </p:nvGraphicFramePr>
        <p:xfrm>
          <a:off x="800100" y="3295650"/>
          <a:ext cx="7667625" cy="335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735084-AFCC-E728-D587-3E18B4AF8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996229"/>
              </p:ext>
            </p:extLst>
          </p:nvPr>
        </p:nvGraphicFramePr>
        <p:xfrm>
          <a:off x="8896350" y="2971801"/>
          <a:ext cx="3143249" cy="383476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03408">
                  <a:extLst>
                    <a:ext uri="{9D8B030D-6E8A-4147-A177-3AD203B41FA5}">
                      <a16:colId xmlns:a16="http://schemas.microsoft.com/office/drawing/2014/main" val="3577312567"/>
                    </a:ext>
                  </a:extLst>
                </a:gridCol>
                <a:gridCol w="613757">
                  <a:extLst>
                    <a:ext uri="{9D8B030D-6E8A-4147-A177-3AD203B41FA5}">
                      <a16:colId xmlns:a16="http://schemas.microsoft.com/office/drawing/2014/main" val="2351852408"/>
                    </a:ext>
                  </a:extLst>
                </a:gridCol>
                <a:gridCol w="631809">
                  <a:extLst>
                    <a:ext uri="{9D8B030D-6E8A-4147-A177-3AD203B41FA5}">
                      <a16:colId xmlns:a16="http://schemas.microsoft.com/office/drawing/2014/main" val="4123467618"/>
                    </a:ext>
                  </a:extLst>
                </a:gridCol>
                <a:gridCol w="794275">
                  <a:extLst>
                    <a:ext uri="{9D8B030D-6E8A-4147-A177-3AD203B41FA5}">
                      <a16:colId xmlns:a16="http://schemas.microsoft.com/office/drawing/2014/main" val="3313689039"/>
                    </a:ext>
                  </a:extLst>
                </a:gridCol>
              </a:tblGrid>
              <a:tr h="3590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Country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Min of Rating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Max of Rating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Average of Rating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2668746"/>
                  </a:ext>
                </a:extLst>
              </a:tr>
              <a:tr h="184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Australia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012070"/>
                  </a:ext>
                </a:extLst>
              </a:tr>
              <a:tr h="184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Brazil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0892929"/>
                  </a:ext>
                </a:extLst>
              </a:tr>
              <a:tr h="184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Canada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0317564"/>
                  </a:ext>
                </a:extLst>
              </a:tr>
              <a:tr h="184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India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9745651"/>
                  </a:ext>
                </a:extLst>
              </a:tr>
              <a:tr h="184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Indonesia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4.34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1049803"/>
                  </a:ext>
                </a:extLst>
              </a:tr>
              <a:tr h="184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New Zealand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431765"/>
                  </a:ext>
                </a:extLst>
              </a:tr>
              <a:tr h="184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Philippines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3.6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7873897"/>
                  </a:ext>
                </a:extLst>
              </a:tr>
              <a:tr h="184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Qatar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211451"/>
                  </a:ext>
                </a:extLst>
              </a:tr>
              <a:tr h="184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Singapore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7555348"/>
                  </a:ext>
                </a:extLst>
              </a:tr>
              <a:tr h="184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South Africa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246442"/>
                  </a:ext>
                </a:extLst>
              </a:tr>
              <a:tr h="184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Sri Lanka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344112"/>
                  </a:ext>
                </a:extLst>
              </a:tr>
              <a:tr h="184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Turkey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3.4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163549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United Arab Emirates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2.4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7409492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United Kingdom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872815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United States of America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2781149"/>
                  </a:ext>
                </a:extLst>
              </a:tr>
              <a:tr h="18449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4.9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2.89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8034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DC7A-4AA1-94B8-B980-DAB8B090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Restaurants Expenditure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19582-F1ED-2022-C97B-D05F44582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Below is graphical representation of spend by two people in each country</a:t>
            </a:r>
          </a:p>
          <a:p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1D9CD06-82CD-7AAB-F585-30EFACE64D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684923"/>
              </p:ext>
            </p:extLst>
          </p:nvPr>
        </p:nvGraphicFramePr>
        <p:xfrm>
          <a:off x="1552575" y="3124200"/>
          <a:ext cx="7810500" cy="351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898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2F9711-8891-56A5-2DEB-BBE1D092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Restaurants Table Booking and Online Delivery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36F8F6-47F7-89E4-C429-CF5CB84431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Table Booking Analysis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41A4F-9374-7C33-D3D3-3D78BDF7BE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Online Delivery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0724B6-7E42-1CA2-1B0D-39D24357FE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289220"/>
              </p:ext>
            </p:extLst>
          </p:nvPr>
        </p:nvGraphicFramePr>
        <p:xfrm>
          <a:off x="260124" y="2973914"/>
          <a:ext cx="4911951" cy="31308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9E7A386-6B74-1F86-FFEC-0CE4E2E39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0228"/>
              </p:ext>
            </p:extLst>
          </p:nvPr>
        </p:nvGraphicFramePr>
        <p:xfrm>
          <a:off x="5937626" y="31677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751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Graphic spid="7" grpId="0">
        <p:bldAsOne/>
      </p:bldGraphic>
      <p:bldGraphic spid="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D8144-EFC4-A5A8-7026-478896E7B022}"/>
              </a:ext>
            </a:extLst>
          </p:cNvPr>
          <p:cNvSpPr txBox="1"/>
          <p:nvPr/>
        </p:nvSpPr>
        <p:spPr>
          <a:xfrm>
            <a:off x="2609850" y="2828925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267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1330</TotalTime>
  <Words>213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Trebuchet MS</vt:lpstr>
      <vt:lpstr>Berlin</vt:lpstr>
      <vt:lpstr>Zomato Restaurants Analysis </vt:lpstr>
      <vt:lpstr>Restaurants overview</vt:lpstr>
      <vt:lpstr>Restaurant Overview</vt:lpstr>
      <vt:lpstr>Restaurants Rating Analysis</vt:lpstr>
      <vt:lpstr>Restaurants Expenditure Analysis</vt:lpstr>
      <vt:lpstr>Restaurants Table Booking and Online Delivery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Restaurants Analysis </dc:title>
  <dc:creator>Prateek Thakur</dc:creator>
  <cp:lastModifiedBy>Prateek Thakur</cp:lastModifiedBy>
  <cp:revision>1</cp:revision>
  <dcterms:created xsi:type="dcterms:W3CDTF">2023-12-22T15:59:19Z</dcterms:created>
  <dcterms:modified xsi:type="dcterms:W3CDTF">2023-12-23T14:09:19Z</dcterms:modified>
</cp:coreProperties>
</file>