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32"/>
  </p:notesMasterIdLst>
  <p:handoutMasterIdLst>
    <p:handoutMasterId r:id="rId33"/>
  </p:handoutMasterIdLst>
  <p:sldIdLst>
    <p:sldId id="256" r:id="rId2"/>
    <p:sldId id="265" r:id="rId3"/>
    <p:sldId id="257" r:id="rId4"/>
    <p:sldId id="289" r:id="rId5"/>
    <p:sldId id="285" r:id="rId6"/>
    <p:sldId id="304" r:id="rId7"/>
    <p:sldId id="266" r:id="rId8"/>
    <p:sldId id="305" r:id="rId9"/>
    <p:sldId id="260" r:id="rId10"/>
    <p:sldId id="270" r:id="rId11"/>
    <p:sldId id="272" r:id="rId12"/>
    <p:sldId id="273" r:id="rId13"/>
    <p:sldId id="299" r:id="rId14"/>
    <p:sldId id="291" r:id="rId15"/>
    <p:sldId id="293" r:id="rId16"/>
    <p:sldId id="295" r:id="rId17"/>
    <p:sldId id="297" r:id="rId18"/>
    <p:sldId id="306" r:id="rId19"/>
    <p:sldId id="307" r:id="rId20"/>
    <p:sldId id="308" r:id="rId21"/>
    <p:sldId id="309" r:id="rId22"/>
    <p:sldId id="279" r:id="rId23"/>
    <p:sldId id="310" r:id="rId24"/>
    <p:sldId id="282" r:id="rId25"/>
    <p:sldId id="284" r:id="rId26"/>
    <p:sldId id="286" r:id="rId27"/>
    <p:sldId id="300" r:id="rId28"/>
    <p:sldId id="311"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11/16/2023</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11343A-362B-4C21-BC45-EA839BB857EA}" type="datetime1">
              <a:rPr lang="en-US" noProof="0" smtClean="0"/>
              <a:t>11/16/2023</a:t>
            </a:fld>
            <a:endParaRPr lang="en-US" noProof="0"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noProof="0"/>
              <a:t>Add Footer Here</a:t>
            </a:r>
            <a:endParaRPr lang="en-US" noProof="0"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070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2B701E-38AC-47AB-BCC8-55C09FCE71C2}" type="datetime1">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11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E2CC4F9-214B-4ACD-9B4A-FD317F0D40E4}" type="datetime1">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5354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ABF8F6-1F57-4468-90BB-10F40E19BF1D}" type="datetime1">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7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D964E-8442-45C4-A7DD-CBBAD28FAE05}" type="datetime1">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419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F4112D-BFBE-4ADF-A7BC-2C12772C12E1}" type="datetime1">
              <a:rPr lang="en-US" noProof="0" smtClean="0"/>
              <a:t>11/16/2023</a:t>
            </a:fld>
            <a:endParaRPr lang="en-US" noProof="0" dirty="0"/>
          </a:p>
        </p:txBody>
      </p:sp>
      <p:sp>
        <p:nvSpPr>
          <p:cNvPr id="8" name="Footer Placeholder 7"/>
          <p:cNvSpPr>
            <a:spLocks noGrp="1"/>
          </p:cNvSpPr>
          <p:nvPr>
            <p:ph type="ftr" sz="quarter" idx="11"/>
          </p:nvPr>
        </p:nvSpPr>
        <p:spPr/>
        <p:txBody>
          <a:bodyPr/>
          <a:lstStyle/>
          <a:p>
            <a:r>
              <a:rPr lang="en-US" noProof="0"/>
              <a:t>Add Footer Here</a:t>
            </a:r>
            <a:endParaRPr lang="en-US" noProof="0"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59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67B7E5-A850-4132-BF5B-623AAC01C37C}" type="datetime1">
              <a:rPr lang="en-US" noProof="0" smtClean="0"/>
              <a:t>11/16/2023</a:t>
            </a:fld>
            <a:endParaRPr lang="en-US" noProof="0" dirty="0"/>
          </a:p>
        </p:txBody>
      </p:sp>
      <p:sp>
        <p:nvSpPr>
          <p:cNvPr id="8" name="Footer Placeholder 7"/>
          <p:cNvSpPr>
            <a:spLocks noGrp="1"/>
          </p:cNvSpPr>
          <p:nvPr>
            <p:ph type="ftr" sz="quarter" idx="11"/>
          </p:nvPr>
        </p:nvSpPr>
        <p:spPr/>
        <p:txBody>
          <a:bodyPr/>
          <a:lstStyle/>
          <a:p>
            <a:r>
              <a:rPr lang="en-US" noProof="0"/>
              <a:t>Add Footer Here</a:t>
            </a:r>
            <a:endParaRPr lang="en-US" noProof="0"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7423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1597D-A0B9-4774-8790-5EE3D9EEF175}" type="datetime1">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8886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2EBDAE-31F6-496A-B44E-DFD3968EE35A}" type="datetime1">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858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5FECE8E-E46E-44FC-B39E-ECC9B2CFEF6E}" type="datetime1">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1EA17C79-83A4-45E9-BDCC-09569D0F42D2}" type="datetime1">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E8C29-F75C-456C-A46A-E91E2BBC633D}" type="datetime1">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9194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CFE676DD-F8DD-4D05-84B4-460308FDC810}" type="datetime1">
              <a:rPr lang="en-US" noProof="0" smtClean="0"/>
              <a:t>11/16/2023</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6899B96-1940-4462-8E58-9856817BBBC7}" type="datetime1">
              <a:rPr lang="en-US" noProof="0" smtClean="0"/>
              <a:t>11/16/2023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E4224118-3C83-47B9-8FB7-4159DB2854D9}" type="datetime1">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4D87E-AAF1-40CB-96F5-D04C7A16E40C}" type="datetime1">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393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314EEC-2CF5-4091-B973-7A91217FF235}" type="datetime1">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a:extLst>
              <a:ext uri="{FF2B5EF4-FFF2-40B4-BE49-F238E27FC236}">
                <a16:creationId xmlns:a16="http://schemas.microsoft.com/office/drawing/2014/main" id="{70C1906B-8A93-F9C3-2601-0FF940506B0A}"/>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586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6B344F-9FA9-405E-83AB-542730A37E2C}" type="datetime1">
              <a:rPr lang="en-US" noProof="0" smtClean="0"/>
              <a:t>11/16/2023</a:t>
            </a:fld>
            <a:endParaRPr lang="en-US" noProof="0" dirty="0"/>
          </a:p>
        </p:txBody>
      </p:sp>
      <p:sp>
        <p:nvSpPr>
          <p:cNvPr id="8" name="Footer Placeholder 7"/>
          <p:cNvSpPr>
            <a:spLocks noGrp="1"/>
          </p:cNvSpPr>
          <p:nvPr>
            <p:ph type="ftr" sz="quarter" idx="11"/>
          </p:nvPr>
        </p:nvSpPr>
        <p:spPr/>
        <p:txBody>
          <a:bodyPr/>
          <a:lstStyle/>
          <a:p>
            <a:r>
              <a:rPr lang="en-US" noProof="0"/>
              <a:t>Add Footer Here</a:t>
            </a:r>
            <a:endParaRPr lang="en-US" noProof="0"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0" name="Straight Connector 9">
            <a:extLst>
              <a:ext uri="{FF2B5EF4-FFF2-40B4-BE49-F238E27FC236}">
                <a16:creationId xmlns:a16="http://schemas.microsoft.com/office/drawing/2014/main" id="{E5DFC400-F04F-BD8E-7D03-A00EBC3CAC88}"/>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37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0B7DD-2B6D-4B11-9F06-CDC81AB68131}" type="datetime1">
              <a:rPr lang="en-US" noProof="0" smtClean="0"/>
              <a:t>11/16/2023</a:t>
            </a:fld>
            <a:endParaRPr lang="en-US" noProof="0" dirty="0"/>
          </a:p>
        </p:txBody>
      </p:sp>
      <p:sp>
        <p:nvSpPr>
          <p:cNvPr id="4" name="Footer Placeholder 3"/>
          <p:cNvSpPr>
            <a:spLocks noGrp="1"/>
          </p:cNvSpPr>
          <p:nvPr>
            <p:ph type="ftr" sz="quarter" idx="11"/>
          </p:nvPr>
        </p:nvSpPr>
        <p:spPr/>
        <p:txBody>
          <a:bodyPr/>
          <a:lstStyle/>
          <a:p>
            <a:r>
              <a:rPr lang="en-US" noProof="0"/>
              <a:t>Add Footer Here</a:t>
            </a:r>
            <a:endParaRPr lang="en-US" noProof="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6" name="Straight Connector 5">
            <a:extLst>
              <a:ext uri="{FF2B5EF4-FFF2-40B4-BE49-F238E27FC236}">
                <a16:creationId xmlns:a16="http://schemas.microsoft.com/office/drawing/2014/main" id="{7B99C31B-7AF9-8D20-6D62-DC94053F2B78}"/>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354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3F04E-594F-42DF-8C5D-D6860D2F1E60}" type="datetime1">
              <a:rPr lang="en-US" noProof="0" smtClean="0"/>
              <a:t>11/16/2023</a:t>
            </a:fld>
            <a:endParaRPr lang="en-US" noProof="0" dirty="0"/>
          </a:p>
        </p:txBody>
      </p:sp>
      <p:sp>
        <p:nvSpPr>
          <p:cNvPr id="3" name="Footer Placeholder 2"/>
          <p:cNvSpPr>
            <a:spLocks noGrp="1"/>
          </p:cNvSpPr>
          <p:nvPr>
            <p:ph type="ftr" sz="quarter" idx="11"/>
          </p:nvPr>
        </p:nvSpPr>
        <p:spPr/>
        <p:txBody>
          <a:bodyPr/>
          <a:lstStyle/>
          <a:p>
            <a:r>
              <a:rPr lang="en-US" noProof="0"/>
              <a:t>Add Footer Here</a:t>
            </a:r>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901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79248-7593-422E-A1EE-195F4631ACC9}" type="datetime1">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1" name="Straight Connector 10">
            <a:extLst>
              <a:ext uri="{FF2B5EF4-FFF2-40B4-BE49-F238E27FC236}">
                <a16:creationId xmlns:a16="http://schemas.microsoft.com/office/drawing/2014/main" id="{8DA7FBA7-8D19-078E-5F1A-06D696457346}"/>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536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E6DF86-5705-40B1-B507-8112BE55325F}" type="datetime1">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12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24">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1209CFC-EC14-4686-8DB0-F54582D66CBB}" type="datetime1">
              <a:rPr lang="en-US" noProof="0" smtClean="0"/>
              <a:t>11/16/2023</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noProof="0"/>
              <a:t>Add Footer Here</a:t>
            </a:r>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7061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686" r:id="rId18"/>
    <p:sldLayoutId id="2147483688" r:id="rId19"/>
    <p:sldLayoutId id="2147483689" r:id="rId20"/>
    <p:sldLayoutId id="2147483690" r:id="rId21"/>
    <p:sldLayoutId id="2147483692" r:id="rId22"/>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google.com/spreadsheets/d/1ljlrm9gZiRNsaHL6Uy5UhMAi5_W-4IGL/edit?usp=drive_link&amp;ouid=101101657508787927969&amp;rtpof=true&amp;sd=true"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832226" y="930313"/>
            <a:ext cx="8825658" cy="1926605"/>
          </a:xfrm>
        </p:spPr>
        <p:txBody>
          <a:bodyPr/>
          <a:lstStyle/>
          <a:p>
            <a:r>
              <a:rPr lang="en-US" sz="3600" dirty="0"/>
              <a:t>APPLICATION OF ANN IN FAULT DETECTION OF 3 PHASE INDUCTION MOTOR </a:t>
            </a:r>
          </a:p>
        </p:txBody>
      </p:sp>
      <p:sp>
        <p:nvSpPr>
          <p:cNvPr id="7" name="TextBox 6">
            <a:extLst>
              <a:ext uri="{FF2B5EF4-FFF2-40B4-BE49-F238E27FC236}">
                <a16:creationId xmlns:a16="http://schemas.microsoft.com/office/drawing/2014/main" id="{1E09B937-6262-6D5D-2EEC-B899F0DEF265}"/>
              </a:ext>
            </a:extLst>
          </p:cNvPr>
          <p:cNvSpPr txBox="1"/>
          <p:nvPr/>
        </p:nvSpPr>
        <p:spPr>
          <a:xfrm>
            <a:off x="6622211" y="3987636"/>
            <a:ext cx="6098240" cy="2031325"/>
          </a:xfrm>
          <a:prstGeom prst="rect">
            <a:avLst/>
          </a:prstGeom>
          <a:noFill/>
        </p:spPr>
        <p:txBody>
          <a:bodyPr wrap="square">
            <a:spAutoFit/>
          </a:bodyPr>
          <a:lstStyle/>
          <a:p>
            <a:r>
              <a:rPr lang="en-US" b="1" dirty="0"/>
              <a:t>Group 11</a:t>
            </a:r>
          </a:p>
          <a:p>
            <a:r>
              <a:rPr lang="en-US" dirty="0">
                <a:solidFill>
                  <a:schemeClr val="bg1"/>
                </a:solidFill>
              </a:rPr>
              <a:t>Juan Thomas Mathew – MDL20EE033</a:t>
            </a:r>
          </a:p>
          <a:p>
            <a:r>
              <a:rPr lang="en-US" dirty="0">
                <a:solidFill>
                  <a:schemeClr val="bg1"/>
                </a:solidFill>
              </a:rPr>
              <a:t>Riya Elsa Sunny – MDL20EE047</a:t>
            </a:r>
          </a:p>
          <a:p>
            <a:r>
              <a:rPr lang="en-US" dirty="0">
                <a:solidFill>
                  <a:schemeClr val="bg1"/>
                </a:solidFill>
              </a:rPr>
              <a:t>Sidharth P – MDL20EE054</a:t>
            </a:r>
          </a:p>
          <a:p>
            <a:r>
              <a:rPr lang="en-US" dirty="0">
                <a:solidFill>
                  <a:schemeClr val="bg1"/>
                </a:solidFill>
              </a:rPr>
              <a:t>Smriti Srinivas – MDL20EE055</a:t>
            </a:r>
          </a:p>
          <a:p>
            <a:endParaRPr lang="en-US" dirty="0">
              <a:solidFill>
                <a:schemeClr val="bg1"/>
              </a:solidFill>
            </a:endParaRPr>
          </a:p>
          <a:p>
            <a:r>
              <a:rPr lang="en-US" b="1" dirty="0"/>
              <a:t>Project Guide </a:t>
            </a:r>
            <a:r>
              <a:rPr lang="en-US" dirty="0">
                <a:solidFill>
                  <a:schemeClr val="bg1"/>
                </a:solidFill>
              </a:rPr>
              <a:t>: Dr Bindu CJ</a:t>
            </a:r>
            <a:endParaRPr lang="en-IN" dirty="0">
              <a:solidFill>
                <a:schemeClr val="bg1"/>
              </a:solidFill>
            </a:endParaRPr>
          </a:p>
        </p:txBody>
      </p:sp>
      <p:pic>
        <p:nvPicPr>
          <p:cNvPr id="10" name="Picture 9">
            <a:extLst>
              <a:ext uri="{FF2B5EF4-FFF2-40B4-BE49-F238E27FC236}">
                <a16:creationId xmlns:a16="http://schemas.microsoft.com/office/drawing/2014/main" id="{B20DD91B-D9F5-C009-8FA3-4BB235092A19}"/>
              </a:ext>
            </a:extLst>
          </p:cNvPr>
          <p:cNvPicPr>
            <a:picLocks noChangeAspect="1"/>
          </p:cNvPicPr>
          <p:nvPr/>
        </p:nvPicPr>
        <p:blipFill>
          <a:blip r:embed="rId3"/>
          <a:stretch>
            <a:fillRect/>
          </a:stretch>
        </p:blipFill>
        <p:spPr>
          <a:xfrm>
            <a:off x="9000565" y="1210235"/>
            <a:ext cx="2084294" cy="2084294"/>
          </a:xfrm>
          <a:prstGeom prst="rect">
            <a:avLst/>
          </a:prstGeom>
        </p:spPr>
      </p:pic>
      <p:sp>
        <p:nvSpPr>
          <p:cNvPr id="3" name="Slide Number Placeholder 2">
            <a:extLst>
              <a:ext uri="{FF2B5EF4-FFF2-40B4-BE49-F238E27FC236}">
                <a16:creationId xmlns:a16="http://schemas.microsoft.com/office/drawing/2014/main" id="{2097D0B6-0E0C-421F-92E1-8D800DF5E92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842122-4A25-26B8-A05B-6DA49267F502}"/>
              </a:ext>
            </a:extLst>
          </p:cNvPr>
          <p:cNvSpPr txBox="1"/>
          <p:nvPr/>
        </p:nvSpPr>
        <p:spPr>
          <a:xfrm>
            <a:off x="564777" y="1428513"/>
            <a:ext cx="10865224" cy="41946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effectLst/>
              </a:rPr>
              <a:t>The number of neurons in the input layer is equal to the number of input features in your data.</a:t>
            </a:r>
          </a:p>
          <a:p>
            <a:pPr marL="285750" indent="-285750">
              <a:lnSpc>
                <a:spcPct val="150000"/>
              </a:lnSpc>
              <a:buFont typeface="Arial" panose="020B0604020202020204" pitchFamily="34" charset="0"/>
              <a:buChar char="•"/>
            </a:pPr>
            <a:r>
              <a:rPr lang="en-US" dirty="0"/>
              <a:t>Hidden layer contains set of neurons that transform and process the data</a:t>
            </a:r>
          </a:p>
          <a:p>
            <a:pPr marL="285750" indent="-285750">
              <a:lnSpc>
                <a:spcPct val="150000"/>
              </a:lnSpc>
              <a:buFont typeface="Arial" panose="020B0604020202020204" pitchFamily="34" charset="0"/>
              <a:buChar char="•"/>
            </a:pPr>
            <a:r>
              <a:rPr lang="en-US" dirty="0"/>
              <a:t>Neurons in the output layer determine the result</a:t>
            </a:r>
          </a:p>
          <a:p>
            <a:pPr marL="285750" indent="-285750">
              <a:lnSpc>
                <a:spcPct val="150000"/>
              </a:lnSpc>
              <a:buFont typeface="Arial" panose="020B0604020202020204" pitchFamily="34" charset="0"/>
              <a:buChar char="•"/>
            </a:pPr>
            <a:r>
              <a:rPr lang="en-US" dirty="0"/>
              <a:t>Connections have strengths associated with them called weights which are adjusted in the process of optimization</a:t>
            </a:r>
          </a:p>
          <a:p>
            <a:pPr marL="285750" indent="-285750">
              <a:lnSpc>
                <a:spcPct val="150000"/>
              </a:lnSpc>
              <a:buFont typeface="Arial" panose="020B0604020202020204" pitchFamily="34" charset="0"/>
              <a:buChar char="•"/>
            </a:pPr>
            <a:r>
              <a:rPr lang="en-US" dirty="0"/>
              <a:t>Loss function gives the difference between the predicted value and the actual value. Usually Mean Square Error method is used</a:t>
            </a:r>
          </a:p>
          <a:p>
            <a:pPr marL="285750" indent="-285750">
              <a:lnSpc>
                <a:spcPct val="150000"/>
              </a:lnSpc>
              <a:buFont typeface="Arial" panose="020B0604020202020204" pitchFamily="34" charset="0"/>
              <a:buChar char="•"/>
            </a:pPr>
            <a:r>
              <a:rPr lang="en-US" dirty="0"/>
              <a:t>ANN comes with different Architecture variants like CNN, RNN and different optimization algorithms for training like Gradient descent. We need to choose them based on our application </a:t>
            </a:r>
            <a:endParaRPr lang="en-IN" dirty="0"/>
          </a:p>
        </p:txBody>
      </p:sp>
      <p:sp>
        <p:nvSpPr>
          <p:cNvPr id="3" name="Slide Number Placeholder 2">
            <a:extLst>
              <a:ext uri="{FF2B5EF4-FFF2-40B4-BE49-F238E27FC236}">
                <a16:creationId xmlns:a16="http://schemas.microsoft.com/office/drawing/2014/main" id="{BDDE5C90-6854-4619-A4A5-0B00CEB0B773}"/>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11245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D38A-2D6C-56FD-2FB3-C58298045663}"/>
              </a:ext>
            </a:extLst>
          </p:cNvPr>
          <p:cNvSpPr>
            <a:spLocks noGrp="1"/>
          </p:cNvSpPr>
          <p:nvPr>
            <p:ph type="title"/>
          </p:nvPr>
        </p:nvSpPr>
        <p:spPr/>
        <p:txBody>
          <a:bodyPr/>
          <a:lstStyle/>
          <a:p>
            <a:r>
              <a:rPr lang="en-US" dirty="0"/>
              <a:t>Gradient Descent Algorithm</a:t>
            </a:r>
            <a:endParaRPr lang="en-IN" dirty="0"/>
          </a:p>
        </p:txBody>
      </p:sp>
      <p:sp>
        <p:nvSpPr>
          <p:cNvPr id="3" name="Content Placeholder 2">
            <a:extLst>
              <a:ext uri="{FF2B5EF4-FFF2-40B4-BE49-F238E27FC236}">
                <a16:creationId xmlns:a16="http://schemas.microsoft.com/office/drawing/2014/main" id="{13A5AAB6-5B3E-6BF0-4D08-CA91F77A20C1}"/>
              </a:ext>
            </a:extLst>
          </p:cNvPr>
          <p:cNvSpPr>
            <a:spLocks noGrp="1"/>
          </p:cNvSpPr>
          <p:nvPr>
            <p:ph idx="1"/>
          </p:nvPr>
        </p:nvSpPr>
        <p:spPr>
          <a:xfrm>
            <a:off x="1154955" y="2603500"/>
            <a:ext cx="3497727" cy="3703171"/>
          </a:xfrm>
        </p:spPr>
        <p:txBody>
          <a:bodyPr>
            <a:normAutofit/>
          </a:bodyPr>
          <a:lstStyle/>
          <a:p>
            <a:pPr>
              <a:lnSpc>
                <a:spcPct val="150000"/>
              </a:lnSpc>
            </a:pPr>
            <a:r>
              <a:rPr lang="en-US" b="0" i="0" dirty="0">
                <a:solidFill>
                  <a:schemeClr val="tx1">
                    <a:lumMod val="85000"/>
                    <a:lumOff val="15000"/>
                  </a:schemeClr>
                </a:solidFill>
                <a:effectLst/>
              </a:rPr>
              <a:t>An optimization algorithm used to minimize a loss or cost function in machine learning and deep learning ( minimize error </a:t>
            </a:r>
            <a:r>
              <a:rPr lang="en-US" b="0" i="0" dirty="0">
                <a:solidFill>
                  <a:schemeClr val="tx1"/>
                </a:solidFill>
                <a:effectLst/>
              </a:rPr>
              <a:t>)</a:t>
            </a:r>
          </a:p>
          <a:p>
            <a:pPr>
              <a:lnSpc>
                <a:spcPct val="150000"/>
              </a:lnSpc>
            </a:pPr>
            <a:r>
              <a:rPr lang="en-IN" dirty="0"/>
              <a:t>Versatile, simple and efficient</a:t>
            </a:r>
          </a:p>
          <a:p>
            <a:endParaRPr lang="en-IN" dirty="0"/>
          </a:p>
        </p:txBody>
      </p:sp>
      <p:pic>
        <p:nvPicPr>
          <p:cNvPr id="5" name="Picture 4">
            <a:extLst>
              <a:ext uri="{FF2B5EF4-FFF2-40B4-BE49-F238E27FC236}">
                <a16:creationId xmlns:a16="http://schemas.microsoft.com/office/drawing/2014/main" id="{590B7BEB-B360-D311-D896-31B55AD21620}"/>
              </a:ext>
            </a:extLst>
          </p:cNvPr>
          <p:cNvPicPr>
            <a:picLocks noChangeAspect="1"/>
          </p:cNvPicPr>
          <p:nvPr/>
        </p:nvPicPr>
        <p:blipFill>
          <a:blip r:embed="rId2"/>
          <a:stretch>
            <a:fillRect/>
          </a:stretch>
        </p:blipFill>
        <p:spPr>
          <a:xfrm>
            <a:off x="4948517" y="2411625"/>
            <a:ext cx="6615953" cy="3895046"/>
          </a:xfrm>
          <a:prstGeom prst="rect">
            <a:avLst/>
          </a:prstGeom>
        </p:spPr>
      </p:pic>
      <p:sp>
        <p:nvSpPr>
          <p:cNvPr id="4" name="Slide Number Placeholder 3">
            <a:extLst>
              <a:ext uri="{FF2B5EF4-FFF2-40B4-BE49-F238E27FC236}">
                <a16:creationId xmlns:a16="http://schemas.microsoft.com/office/drawing/2014/main" id="{CD4B8B89-63C6-4054-9E4F-9D41AA39F52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05890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8209-E228-D462-D5FE-2952577ADB77}"/>
              </a:ext>
            </a:extLst>
          </p:cNvPr>
          <p:cNvSpPr>
            <a:spLocks noGrp="1"/>
          </p:cNvSpPr>
          <p:nvPr>
            <p:ph type="title"/>
          </p:nvPr>
        </p:nvSpPr>
        <p:spPr/>
        <p:txBody>
          <a:bodyPr/>
          <a:lstStyle/>
          <a:p>
            <a:r>
              <a:rPr lang="en-US" dirty="0"/>
              <a:t>Backpropagation</a:t>
            </a:r>
            <a:endParaRPr lang="en-IN" dirty="0"/>
          </a:p>
        </p:txBody>
      </p:sp>
      <p:sp>
        <p:nvSpPr>
          <p:cNvPr id="3" name="Content Placeholder 2">
            <a:extLst>
              <a:ext uri="{FF2B5EF4-FFF2-40B4-BE49-F238E27FC236}">
                <a16:creationId xmlns:a16="http://schemas.microsoft.com/office/drawing/2014/main" id="{B7D10C5F-E42B-4042-AC16-753AEE751D8A}"/>
              </a:ext>
            </a:extLst>
          </p:cNvPr>
          <p:cNvSpPr>
            <a:spLocks noGrp="1"/>
          </p:cNvSpPr>
          <p:nvPr>
            <p:ph idx="1"/>
          </p:nvPr>
        </p:nvSpPr>
        <p:spPr>
          <a:xfrm>
            <a:off x="926355" y="2603500"/>
            <a:ext cx="10543986" cy="3810747"/>
          </a:xfrm>
        </p:spPr>
        <p:txBody>
          <a:bodyPr>
            <a:normAutofit/>
          </a:bodyPr>
          <a:lstStyle/>
          <a:p>
            <a:r>
              <a:rPr lang="en-US" b="0" i="0" dirty="0">
                <a:solidFill>
                  <a:schemeClr val="bg2">
                    <a:lumMod val="25000"/>
                  </a:schemeClr>
                </a:solidFill>
                <a:effectLst/>
              </a:rPr>
              <a:t>Backpropagation, short for "backward propagation of errors," is a key algorithm used for training artificial neural networks, including feedforward neural networks, by updating the model's parameters to minimize a chosen loss function</a:t>
            </a:r>
          </a:p>
          <a:p>
            <a:r>
              <a:rPr lang="en-US" dirty="0">
                <a:solidFill>
                  <a:schemeClr val="bg2">
                    <a:lumMod val="25000"/>
                  </a:schemeClr>
                </a:solidFill>
              </a:rPr>
              <a:t>Steps:</a:t>
            </a:r>
          </a:p>
          <a:p>
            <a:pPr lvl="1"/>
            <a:r>
              <a:rPr lang="en-US" u="sng" dirty="0">
                <a:solidFill>
                  <a:schemeClr val="bg2">
                    <a:lumMod val="25000"/>
                  </a:schemeClr>
                </a:solidFill>
              </a:rPr>
              <a:t>Forward pass: </a:t>
            </a:r>
            <a:r>
              <a:rPr lang="en-US" dirty="0">
                <a:solidFill>
                  <a:schemeClr val="bg2">
                    <a:lumMod val="25000"/>
                  </a:schemeClr>
                </a:solidFill>
              </a:rPr>
              <a:t>Start with an initial set of parameters for weights and biases. Compute the output</a:t>
            </a:r>
          </a:p>
          <a:p>
            <a:pPr lvl="1"/>
            <a:r>
              <a:rPr lang="en-US" u="sng" dirty="0">
                <a:solidFill>
                  <a:schemeClr val="bg2">
                    <a:lumMod val="25000"/>
                  </a:schemeClr>
                </a:solidFill>
              </a:rPr>
              <a:t>Calculate loss: </a:t>
            </a:r>
            <a:r>
              <a:rPr lang="en-US" dirty="0">
                <a:solidFill>
                  <a:schemeClr val="bg2">
                    <a:lumMod val="25000"/>
                  </a:schemeClr>
                </a:solidFill>
              </a:rPr>
              <a:t>Using a loss function like Mean Square Error</a:t>
            </a:r>
          </a:p>
          <a:p>
            <a:pPr lvl="1"/>
            <a:r>
              <a:rPr lang="en-US" u="sng" dirty="0">
                <a:solidFill>
                  <a:schemeClr val="bg2">
                    <a:lumMod val="25000"/>
                  </a:schemeClr>
                </a:solidFill>
              </a:rPr>
              <a:t>Backward pass: </a:t>
            </a:r>
            <a:r>
              <a:rPr lang="en-US" dirty="0">
                <a:solidFill>
                  <a:schemeClr val="bg2">
                    <a:lumMod val="25000"/>
                  </a:schemeClr>
                </a:solidFill>
              </a:rPr>
              <a:t>Starting with the output layer, calculate the gradient of the loss function with respect to output layer parameters</a:t>
            </a:r>
          </a:p>
          <a:p>
            <a:pPr lvl="1"/>
            <a:r>
              <a:rPr lang="en-US" u="sng" dirty="0">
                <a:solidFill>
                  <a:schemeClr val="bg2">
                    <a:lumMod val="25000"/>
                  </a:schemeClr>
                </a:solidFill>
              </a:rPr>
              <a:t>Backpropagation: </a:t>
            </a:r>
            <a:r>
              <a:rPr lang="en-US" dirty="0">
                <a:solidFill>
                  <a:schemeClr val="bg2">
                    <a:lumMod val="25000"/>
                  </a:schemeClr>
                </a:solidFill>
              </a:rPr>
              <a:t> Backpropagate to hidden layers</a:t>
            </a:r>
          </a:p>
          <a:p>
            <a:pPr lvl="1"/>
            <a:r>
              <a:rPr lang="en-US" u="sng" dirty="0">
                <a:solidFill>
                  <a:schemeClr val="bg2">
                    <a:lumMod val="25000"/>
                  </a:schemeClr>
                </a:solidFill>
              </a:rPr>
              <a:t>Update the parameters</a:t>
            </a:r>
          </a:p>
          <a:p>
            <a:pPr lvl="1"/>
            <a:r>
              <a:rPr lang="en-US" u="sng" dirty="0">
                <a:solidFill>
                  <a:schemeClr val="bg2">
                    <a:lumMod val="25000"/>
                  </a:schemeClr>
                </a:solidFill>
              </a:rPr>
              <a:t>Repeat</a:t>
            </a:r>
          </a:p>
          <a:p>
            <a:pPr lvl="1"/>
            <a:endParaRPr lang="en-US" u="sng" dirty="0">
              <a:solidFill>
                <a:schemeClr val="bg2">
                  <a:lumMod val="25000"/>
                </a:schemeClr>
              </a:solidFill>
            </a:endParaRPr>
          </a:p>
          <a:p>
            <a:pPr lvl="1"/>
            <a:endParaRPr lang="en-IN" u="sng" dirty="0">
              <a:solidFill>
                <a:schemeClr val="bg2">
                  <a:lumMod val="25000"/>
                </a:schemeClr>
              </a:solidFill>
            </a:endParaRPr>
          </a:p>
        </p:txBody>
      </p:sp>
      <p:sp>
        <p:nvSpPr>
          <p:cNvPr id="4" name="Slide Number Placeholder 3">
            <a:extLst>
              <a:ext uri="{FF2B5EF4-FFF2-40B4-BE49-F238E27FC236}">
                <a16:creationId xmlns:a16="http://schemas.microsoft.com/office/drawing/2014/main" id="{4464474A-E010-49C9-8AA5-88E14CDFC99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15590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2300-0F78-ACAC-FE1B-41DE62DDF1C7}"/>
              </a:ext>
            </a:extLst>
          </p:cNvPr>
          <p:cNvSpPr>
            <a:spLocks noGrp="1"/>
          </p:cNvSpPr>
          <p:nvPr>
            <p:ph type="title"/>
          </p:nvPr>
        </p:nvSpPr>
        <p:spPr/>
        <p:txBody>
          <a:bodyPr/>
          <a:lstStyle/>
          <a:p>
            <a:r>
              <a:rPr lang="en-US" dirty="0"/>
              <a:t>Types of Faults</a:t>
            </a:r>
            <a:endParaRPr lang="en-IN" dirty="0"/>
          </a:p>
        </p:txBody>
      </p:sp>
      <p:sp>
        <p:nvSpPr>
          <p:cNvPr id="3" name="Content Placeholder 2">
            <a:extLst>
              <a:ext uri="{FF2B5EF4-FFF2-40B4-BE49-F238E27FC236}">
                <a16:creationId xmlns:a16="http://schemas.microsoft.com/office/drawing/2014/main" id="{A1BBA73A-AA77-9B54-2AC9-62E9F1501BEF}"/>
              </a:ext>
            </a:extLst>
          </p:cNvPr>
          <p:cNvSpPr>
            <a:spLocks noGrp="1"/>
          </p:cNvSpPr>
          <p:nvPr>
            <p:ph idx="1"/>
          </p:nvPr>
        </p:nvSpPr>
        <p:spPr/>
        <p:txBody>
          <a:bodyPr>
            <a:normAutofit/>
          </a:bodyPr>
          <a:lstStyle/>
          <a:p>
            <a:r>
              <a:rPr lang="en-US" dirty="0"/>
              <a:t>Faults in induction motors can be categorized as follows:</a:t>
            </a:r>
          </a:p>
          <a:p>
            <a:r>
              <a:rPr lang="en-US" b="1" dirty="0"/>
              <a:t>Electrical-related faults</a:t>
            </a:r>
            <a:r>
              <a:rPr lang="en-US" dirty="0"/>
              <a:t>: Faults under this classification are single phasing, undervoltage and overvoltage, phase reversal and crawling.</a:t>
            </a:r>
          </a:p>
          <a:p>
            <a:r>
              <a:rPr lang="en-US" b="1" dirty="0"/>
              <a:t>Mechanical-related faults</a:t>
            </a:r>
            <a:r>
              <a:rPr lang="en-US" dirty="0"/>
              <a:t>: Faults under this classification are broken rotor bar, mass unbalance, air gap eccentricity, bearing damage, rotor winding failure, and stator winding failure.</a:t>
            </a:r>
          </a:p>
        </p:txBody>
      </p:sp>
      <p:sp>
        <p:nvSpPr>
          <p:cNvPr id="4" name="Slide Number Placeholder 3">
            <a:extLst>
              <a:ext uri="{FF2B5EF4-FFF2-40B4-BE49-F238E27FC236}">
                <a16:creationId xmlns:a16="http://schemas.microsoft.com/office/drawing/2014/main" id="{A7C6A5B5-2121-F303-A3FC-2C5759C7B55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7039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A92B-E299-AD3E-171C-08A821B06E74}"/>
              </a:ext>
            </a:extLst>
          </p:cNvPr>
          <p:cNvSpPr>
            <a:spLocks noGrp="1"/>
          </p:cNvSpPr>
          <p:nvPr>
            <p:ph type="title"/>
          </p:nvPr>
        </p:nvSpPr>
        <p:spPr/>
        <p:txBody>
          <a:bodyPr/>
          <a:lstStyle/>
          <a:p>
            <a:r>
              <a:rPr lang="en-US" dirty="0"/>
              <a:t>Single Phasing Fault</a:t>
            </a:r>
            <a:endParaRPr lang="en-IN" dirty="0"/>
          </a:p>
        </p:txBody>
      </p:sp>
      <p:sp>
        <p:nvSpPr>
          <p:cNvPr id="3" name="Content Placeholder 2">
            <a:extLst>
              <a:ext uri="{FF2B5EF4-FFF2-40B4-BE49-F238E27FC236}">
                <a16:creationId xmlns:a16="http://schemas.microsoft.com/office/drawing/2014/main" id="{588000FF-2133-6888-FB99-62242ACB2FB9}"/>
              </a:ext>
            </a:extLst>
          </p:cNvPr>
          <p:cNvSpPr>
            <a:spLocks noGrp="1"/>
          </p:cNvSpPr>
          <p:nvPr>
            <p:ph idx="1"/>
          </p:nvPr>
        </p:nvSpPr>
        <p:spPr>
          <a:xfrm>
            <a:off x="899462" y="2457982"/>
            <a:ext cx="5635810" cy="4160371"/>
          </a:xfrm>
        </p:spPr>
        <p:txBody>
          <a:bodyPr>
            <a:normAutofit fontScale="92500" lnSpcReduction="20000"/>
          </a:bodyPr>
          <a:lstStyle/>
          <a:p>
            <a:r>
              <a:rPr lang="en-US" dirty="0"/>
              <a:t>This is a power supply-related electrical fault in case of an induction motor. For a </a:t>
            </a:r>
            <a:r>
              <a:rPr lang="en-US" b="1" dirty="0"/>
              <a:t>three-phase motor </a:t>
            </a:r>
            <a:r>
              <a:rPr lang="en-US" dirty="0"/>
              <a:t>when </a:t>
            </a:r>
            <a:r>
              <a:rPr lang="en-US" b="1" dirty="0"/>
              <a:t>one of the phases gets lost</a:t>
            </a:r>
            <a:r>
              <a:rPr lang="en-US" dirty="0"/>
              <a:t> then the condition is known as single phasing.</a:t>
            </a:r>
          </a:p>
          <a:p>
            <a:r>
              <a:rPr lang="en-IN" dirty="0"/>
              <a:t>If any one phase of the supply voltage is lost/open the </a:t>
            </a:r>
            <a:r>
              <a:rPr lang="en-IN" b="1" dirty="0"/>
              <a:t>motor might burn or heat up</a:t>
            </a:r>
            <a:r>
              <a:rPr lang="en-IN" dirty="0"/>
              <a:t>.</a:t>
            </a:r>
          </a:p>
          <a:p>
            <a:r>
              <a:rPr lang="en-IN" dirty="0"/>
              <a:t>The motor must not carry the load not more than </a:t>
            </a:r>
            <a:r>
              <a:rPr lang="en-IN" b="1" dirty="0"/>
              <a:t>0.5 times the rated load</a:t>
            </a:r>
          </a:p>
          <a:p>
            <a:r>
              <a:rPr lang="en-IN" dirty="0"/>
              <a:t>Single Phasing fault is </a:t>
            </a:r>
            <a:r>
              <a:rPr lang="en-IN" b="1" dirty="0"/>
              <a:t>detected </a:t>
            </a:r>
            <a:r>
              <a:rPr lang="en-IN" dirty="0"/>
              <a:t>using analysis of </a:t>
            </a:r>
            <a:r>
              <a:rPr lang="en-IN" b="1" dirty="0"/>
              <a:t>acoustic sound signals </a:t>
            </a:r>
            <a:r>
              <a:rPr lang="en-IN" dirty="0"/>
              <a:t>in </a:t>
            </a:r>
            <a:r>
              <a:rPr lang="en-IN" b="1" dirty="0"/>
              <a:t>time and frequency domain</a:t>
            </a:r>
            <a:r>
              <a:rPr lang="en-IN" dirty="0"/>
              <a:t>.</a:t>
            </a:r>
          </a:p>
          <a:p>
            <a:r>
              <a:rPr lang="en-US" dirty="0"/>
              <a:t>The </a:t>
            </a:r>
            <a:r>
              <a:rPr lang="en-US" b="1" dirty="0"/>
              <a:t>phase angle </a:t>
            </a:r>
            <a:r>
              <a:rPr lang="en-US" dirty="0"/>
              <a:t>difference between </a:t>
            </a:r>
            <a:r>
              <a:rPr lang="en-US" b="1" dirty="0"/>
              <a:t>currents of two healthy phases</a:t>
            </a:r>
            <a:r>
              <a:rPr lang="en-US" dirty="0"/>
              <a:t> (R and Y) </a:t>
            </a:r>
            <a:r>
              <a:rPr lang="en-US" b="1" dirty="0"/>
              <a:t>shifts from 120°to 180° </a:t>
            </a:r>
            <a:r>
              <a:rPr lang="en-US" dirty="0"/>
              <a:t>and is observed. During single phasing, </a:t>
            </a:r>
            <a:r>
              <a:rPr lang="en-US" b="1" dirty="0"/>
              <a:t>magnitude of line currents </a:t>
            </a:r>
            <a:r>
              <a:rPr lang="en-US" dirty="0"/>
              <a:t>of </a:t>
            </a:r>
            <a:r>
              <a:rPr lang="en-US" b="1" dirty="0"/>
              <a:t>healthy phases increase by√3 times .</a:t>
            </a:r>
            <a:endParaRPr lang="en-IN" dirty="0"/>
          </a:p>
        </p:txBody>
      </p:sp>
      <p:sp>
        <p:nvSpPr>
          <p:cNvPr id="4" name="Slide Number Placeholder 3">
            <a:extLst>
              <a:ext uri="{FF2B5EF4-FFF2-40B4-BE49-F238E27FC236}">
                <a16:creationId xmlns:a16="http://schemas.microsoft.com/office/drawing/2014/main" id="{8D520FDB-2987-26A8-9588-7EE31509B0E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Picture 5">
            <a:extLst>
              <a:ext uri="{FF2B5EF4-FFF2-40B4-BE49-F238E27FC236}">
                <a16:creationId xmlns:a16="http://schemas.microsoft.com/office/drawing/2014/main" id="{128E4478-7953-E1B9-5F75-2E00DE918073}"/>
              </a:ext>
            </a:extLst>
          </p:cNvPr>
          <p:cNvPicPr>
            <a:picLocks noChangeAspect="1"/>
          </p:cNvPicPr>
          <p:nvPr/>
        </p:nvPicPr>
        <p:blipFill>
          <a:blip r:embed="rId2"/>
          <a:stretch>
            <a:fillRect/>
          </a:stretch>
        </p:blipFill>
        <p:spPr>
          <a:xfrm>
            <a:off x="6961563" y="2457982"/>
            <a:ext cx="4723931" cy="3426350"/>
          </a:xfrm>
          <a:prstGeom prst="rect">
            <a:avLst/>
          </a:prstGeom>
        </p:spPr>
      </p:pic>
    </p:spTree>
    <p:extLst>
      <p:ext uri="{BB962C8B-B14F-4D97-AF65-F5344CB8AC3E}">
        <p14:creationId xmlns:p14="http://schemas.microsoft.com/office/powerpoint/2010/main" val="425117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819D-25A4-FEB9-7286-5B76CB75DF34}"/>
              </a:ext>
            </a:extLst>
          </p:cNvPr>
          <p:cNvSpPr>
            <a:spLocks noGrp="1"/>
          </p:cNvSpPr>
          <p:nvPr>
            <p:ph type="title"/>
          </p:nvPr>
        </p:nvSpPr>
        <p:spPr/>
        <p:txBody>
          <a:bodyPr/>
          <a:lstStyle/>
          <a:p>
            <a:r>
              <a:rPr lang="en-US" dirty="0"/>
              <a:t>Overvoltage</a:t>
            </a:r>
            <a:endParaRPr lang="en-IN" dirty="0"/>
          </a:p>
        </p:txBody>
      </p:sp>
      <p:sp>
        <p:nvSpPr>
          <p:cNvPr id="3" name="Content Placeholder 2">
            <a:extLst>
              <a:ext uri="{FF2B5EF4-FFF2-40B4-BE49-F238E27FC236}">
                <a16:creationId xmlns:a16="http://schemas.microsoft.com/office/drawing/2014/main" id="{FBC7A096-EBA0-FCBE-6D30-4BCF7A6FBA03}"/>
              </a:ext>
            </a:extLst>
          </p:cNvPr>
          <p:cNvSpPr>
            <a:spLocks noGrp="1"/>
          </p:cNvSpPr>
          <p:nvPr>
            <p:ph idx="1"/>
          </p:nvPr>
        </p:nvSpPr>
        <p:spPr/>
        <p:txBody>
          <a:bodyPr/>
          <a:lstStyle/>
          <a:p>
            <a:r>
              <a:rPr lang="en-US" dirty="0"/>
              <a:t>Overvoltage conditions in a three-phase induction motor refer to situations where the </a:t>
            </a:r>
            <a:r>
              <a:rPr lang="en-US" b="1" dirty="0"/>
              <a:t>motor is exposed to voltage levels higher than its rated or designed voltage.</a:t>
            </a:r>
          </a:p>
          <a:p>
            <a:r>
              <a:rPr lang="en-US" dirty="0"/>
              <a:t>If any one of the </a:t>
            </a:r>
            <a:r>
              <a:rPr lang="en-US" b="1" dirty="0"/>
              <a:t>line voltage is greater than 110% of rated value</a:t>
            </a:r>
            <a:r>
              <a:rPr lang="en-US" dirty="0"/>
              <a:t>, overvoltage fault occurs.</a:t>
            </a:r>
          </a:p>
          <a:p>
            <a:r>
              <a:rPr lang="en-US" b="0" i="0" dirty="0">
                <a:solidFill>
                  <a:srgbClr val="303030"/>
                </a:solidFill>
                <a:effectLst/>
                <a:latin typeface="Open Sans" panose="020F0502020204030204" pitchFamily="34" charset="0"/>
              </a:rPr>
              <a:t>In </a:t>
            </a:r>
            <a:r>
              <a:rPr lang="en-US" b="0" i="0" dirty="0">
                <a:solidFill>
                  <a:srgbClr val="303030"/>
                </a:solidFill>
                <a:effectLst/>
              </a:rPr>
              <a:t>both cases, the electrical insulation system inside the motor or equipment can be degraded reducing life and potentially causing damage.</a:t>
            </a:r>
          </a:p>
          <a:p>
            <a:endParaRPr lang="en-IN" dirty="0"/>
          </a:p>
        </p:txBody>
      </p:sp>
      <p:sp>
        <p:nvSpPr>
          <p:cNvPr id="4" name="Slide Number Placeholder 3">
            <a:extLst>
              <a:ext uri="{FF2B5EF4-FFF2-40B4-BE49-F238E27FC236}">
                <a16:creationId xmlns:a16="http://schemas.microsoft.com/office/drawing/2014/main" id="{3119E352-9F95-CD98-6C32-8F9DB7C3A3CE}"/>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32871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7383-867F-E25A-43C2-A1CF50DA89FA}"/>
              </a:ext>
            </a:extLst>
          </p:cNvPr>
          <p:cNvSpPr>
            <a:spLocks noGrp="1"/>
          </p:cNvSpPr>
          <p:nvPr>
            <p:ph type="title"/>
          </p:nvPr>
        </p:nvSpPr>
        <p:spPr/>
        <p:txBody>
          <a:bodyPr/>
          <a:lstStyle/>
          <a:p>
            <a:r>
              <a:rPr lang="en-US" dirty="0"/>
              <a:t>Phase Reversal Faults</a:t>
            </a:r>
            <a:endParaRPr lang="en-IN" dirty="0"/>
          </a:p>
        </p:txBody>
      </p:sp>
      <p:sp>
        <p:nvSpPr>
          <p:cNvPr id="3" name="Content Placeholder 2">
            <a:extLst>
              <a:ext uri="{FF2B5EF4-FFF2-40B4-BE49-F238E27FC236}">
                <a16:creationId xmlns:a16="http://schemas.microsoft.com/office/drawing/2014/main" id="{A123F0B6-DDD1-32AC-AE5C-3758D6E1576B}"/>
              </a:ext>
            </a:extLst>
          </p:cNvPr>
          <p:cNvSpPr>
            <a:spLocks noGrp="1"/>
          </p:cNvSpPr>
          <p:nvPr>
            <p:ph idx="1"/>
          </p:nvPr>
        </p:nvSpPr>
        <p:spPr/>
        <p:txBody>
          <a:bodyPr/>
          <a:lstStyle/>
          <a:p>
            <a:r>
              <a:rPr lang="en-US" b="0" i="0" dirty="0">
                <a:solidFill>
                  <a:srgbClr val="374151"/>
                </a:solidFill>
                <a:effectLst/>
              </a:rPr>
              <a:t>A phase reversal fault condition in an induction motor occurs when the </a:t>
            </a:r>
            <a:r>
              <a:rPr lang="en-US" b="1" i="0" dirty="0">
                <a:solidFill>
                  <a:srgbClr val="374151"/>
                </a:solidFill>
                <a:effectLst/>
              </a:rPr>
              <a:t>sequence of the three phases of the power supply is altered</a:t>
            </a:r>
            <a:r>
              <a:rPr lang="en-US" b="0" i="0" dirty="0">
                <a:solidFill>
                  <a:srgbClr val="374151"/>
                </a:solidFill>
                <a:effectLst/>
              </a:rPr>
              <a:t>. In a balanced three-phase system, the phase sequence is typically designated as </a:t>
            </a:r>
            <a:r>
              <a:rPr lang="en-US" b="1" i="0" dirty="0">
                <a:solidFill>
                  <a:srgbClr val="374151"/>
                </a:solidFill>
                <a:effectLst/>
              </a:rPr>
              <a:t>RYB</a:t>
            </a:r>
            <a:r>
              <a:rPr lang="en-US" b="0" i="0" dirty="0">
                <a:solidFill>
                  <a:srgbClr val="374151"/>
                </a:solidFill>
                <a:effectLst/>
              </a:rPr>
              <a:t> or 1-2-3.</a:t>
            </a:r>
          </a:p>
          <a:p>
            <a:r>
              <a:rPr lang="en-US" b="0" i="0" dirty="0">
                <a:solidFill>
                  <a:srgbClr val="374151"/>
                </a:solidFill>
                <a:effectLst/>
              </a:rPr>
              <a:t> A phase reversal fault condition changes this sequence, causing one or more phases to be in the wrong order.</a:t>
            </a:r>
          </a:p>
          <a:p>
            <a:endParaRPr lang="en-IN" dirty="0"/>
          </a:p>
        </p:txBody>
      </p:sp>
      <p:sp>
        <p:nvSpPr>
          <p:cNvPr id="4" name="Slide Number Placeholder 3">
            <a:extLst>
              <a:ext uri="{FF2B5EF4-FFF2-40B4-BE49-F238E27FC236}">
                <a16:creationId xmlns:a16="http://schemas.microsoft.com/office/drawing/2014/main" id="{ABCD2936-1C9C-8664-5084-00516808667D}"/>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606258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343C-E2F2-EE65-BE84-D09FCC17A6E1}"/>
              </a:ext>
            </a:extLst>
          </p:cNvPr>
          <p:cNvSpPr>
            <a:spLocks noGrp="1"/>
          </p:cNvSpPr>
          <p:nvPr>
            <p:ph type="title"/>
          </p:nvPr>
        </p:nvSpPr>
        <p:spPr/>
        <p:txBody>
          <a:bodyPr/>
          <a:lstStyle/>
          <a:p>
            <a:r>
              <a:rPr lang="en-US" dirty="0"/>
              <a:t>Other faults</a:t>
            </a:r>
            <a:endParaRPr lang="en-IN" dirty="0"/>
          </a:p>
        </p:txBody>
      </p:sp>
      <p:sp>
        <p:nvSpPr>
          <p:cNvPr id="3" name="Content Placeholder 2">
            <a:extLst>
              <a:ext uri="{FF2B5EF4-FFF2-40B4-BE49-F238E27FC236}">
                <a16:creationId xmlns:a16="http://schemas.microsoft.com/office/drawing/2014/main" id="{21AF2AA9-A653-6669-7ABD-1F5487361461}"/>
              </a:ext>
            </a:extLst>
          </p:cNvPr>
          <p:cNvSpPr>
            <a:spLocks noGrp="1"/>
          </p:cNvSpPr>
          <p:nvPr>
            <p:ph idx="1"/>
          </p:nvPr>
        </p:nvSpPr>
        <p:spPr>
          <a:xfrm>
            <a:off x="1370108" y="2321112"/>
            <a:ext cx="8761412" cy="4254500"/>
          </a:xfrm>
        </p:spPr>
        <p:txBody>
          <a:bodyPr>
            <a:normAutofit/>
          </a:bodyPr>
          <a:lstStyle/>
          <a:p>
            <a:pPr marL="0" indent="0">
              <a:buNone/>
            </a:pPr>
            <a:r>
              <a:rPr lang="en-US" sz="2400" dirty="0">
                <a:solidFill>
                  <a:schemeClr val="accent1">
                    <a:lumMod val="75000"/>
                  </a:schemeClr>
                </a:solidFill>
              </a:rPr>
              <a:t>Under voltage fault</a:t>
            </a:r>
          </a:p>
          <a:p>
            <a:r>
              <a:rPr lang="en-US" dirty="0"/>
              <a:t>Under voltage fault is </a:t>
            </a:r>
            <a:r>
              <a:rPr lang="en-US" b="1" dirty="0"/>
              <a:t>reducing the supply voltage on the three phases by specific percentage, which makes the motor from attaining rated speed in specified time</a:t>
            </a:r>
            <a:r>
              <a:rPr lang="en-US" dirty="0"/>
              <a:t>, increases the current and overheats the machine.</a:t>
            </a:r>
          </a:p>
          <a:p>
            <a:pPr marL="0" indent="0">
              <a:buNone/>
            </a:pPr>
            <a:r>
              <a:rPr lang="en-US" sz="2400" dirty="0">
                <a:solidFill>
                  <a:schemeClr val="accent1">
                    <a:lumMod val="75000"/>
                  </a:schemeClr>
                </a:solidFill>
                <a:latin typeface="+mj-lt"/>
              </a:rPr>
              <a:t>Crawling</a:t>
            </a:r>
          </a:p>
          <a:p>
            <a:r>
              <a:rPr lang="en-US" dirty="0"/>
              <a:t>It is an </a:t>
            </a:r>
            <a:r>
              <a:rPr lang="en-US" b="1" dirty="0"/>
              <a:t>electromechanical fault </a:t>
            </a:r>
            <a:r>
              <a:rPr lang="en-US" dirty="0"/>
              <a:t>of an induction motor. When an induction motor, though the full-load supply is provided, </a:t>
            </a:r>
            <a:r>
              <a:rPr lang="en-US" b="1" dirty="0"/>
              <a:t>does not accelerate but runs at a speed nearly one-seventh of its synchronous speed</a:t>
            </a:r>
            <a:r>
              <a:rPr lang="en-US" dirty="0"/>
              <a:t>, the phenomenon is known as crawling of the motor</a:t>
            </a:r>
            <a:endParaRPr lang="en-US" b="1" i="0" dirty="0">
              <a:solidFill>
                <a:srgbClr val="374151"/>
              </a:solidFill>
              <a:effectLst/>
            </a:endParaRPr>
          </a:p>
          <a:p>
            <a:endParaRPr lang="en-US" b="0" i="0" dirty="0">
              <a:solidFill>
                <a:srgbClr val="374151"/>
              </a:solidFill>
              <a:effectLst/>
            </a:endParaRPr>
          </a:p>
          <a:p>
            <a:endParaRPr lang="en-IN" dirty="0"/>
          </a:p>
        </p:txBody>
      </p:sp>
      <p:sp>
        <p:nvSpPr>
          <p:cNvPr id="4" name="Slide Number Placeholder 3">
            <a:extLst>
              <a:ext uri="{FF2B5EF4-FFF2-40B4-BE49-F238E27FC236}">
                <a16:creationId xmlns:a16="http://schemas.microsoft.com/office/drawing/2014/main" id="{FFBCF29C-0E59-1631-90FD-58AED3479AC5}"/>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65545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7992D1-5B71-DE8E-A39E-CB4BB71AF51E}"/>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4" name="Picture 3">
            <a:extLst>
              <a:ext uri="{FF2B5EF4-FFF2-40B4-BE49-F238E27FC236}">
                <a16:creationId xmlns:a16="http://schemas.microsoft.com/office/drawing/2014/main" id="{80D12856-C6E7-58D9-92AE-A2C26713933B}"/>
              </a:ext>
            </a:extLst>
          </p:cNvPr>
          <p:cNvPicPr>
            <a:picLocks noChangeAspect="1"/>
          </p:cNvPicPr>
          <p:nvPr/>
        </p:nvPicPr>
        <p:blipFill rotWithShape="1">
          <a:blip r:embed="rId2"/>
          <a:srcRect l="20481" t="22732" r="21802" b="18960"/>
          <a:stretch/>
        </p:blipFill>
        <p:spPr>
          <a:xfrm>
            <a:off x="416859" y="919080"/>
            <a:ext cx="9935681" cy="5643191"/>
          </a:xfrm>
          <a:prstGeom prst="rect">
            <a:avLst/>
          </a:prstGeom>
        </p:spPr>
      </p:pic>
      <p:sp>
        <p:nvSpPr>
          <p:cNvPr id="5" name="TextBox 4">
            <a:extLst>
              <a:ext uri="{FF2B5EF4-FFF2-40B4-BE49-F238E27FC236}">
                <a16:creationId xmlns:a16="http://schemas.microsoft.com/office/drawing/2014/main" id="{868A970F-8518-4599-D9A9-49F286EAFC79}"/>
              </a:ext>
            </a:extLst>
          </p:cNvPr>
          <p:cNvSpPr txBox="1"/>
          <p:nvPr/>
        </p:nvSpPr>
        <p:spPr>
          <a:xfrm>
            <a:off x="2568388" y="295729"/>
            <a:ext cx="6277681" cy="523220"/>
          </a:xfrm>
          <a:prstGeom prst="rect">
            <a:avLst/>
          </a:prstGeom>
          <a:noFill/>
        </p:spPr>
        <p:txBody>
          <a:bodyPr wrap="none" rtlCol="0">
            <a:spAutoFit/>
          </a:bodyPr>
          <a:lstStyle/>
          <a:p>
            <a:r>
              <a:rPr lang="en-US" sz="2800" dirty="0">
                <a:latin typeface="+mj-lt"/>
              </a:rPr>
              <a:t>Causes and Effects of various faults</a:t>
            </a:r>
            <a:endParaRPr lang="en-IN" sz="2800" dirty="0">
              <a:latin typeface="+mj-lt"/>
            </a:endParaRPr>
          </a:p>
        </p:txBody>
      </p:sp>
    </p:spTree>
    <p:extLst>
      <p:ext uri="{BB962C8B-B14F-4D97-AF65-F5344CB8AC3E}">
        <p14:creationId xmlns:p14="http://schemas.microsoft.com/office/powerpoint/2010/main" val="734750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928BC1-AF8E-88E9-AA2A-418B9709924D}"/>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4" name="Picture 3">
            <a:extLst>
              <a:ext uri="{FF2B5EF4-FFF2-40B4-BE49-F238E27FC236}">
                <a16:creationId xmlns:a16="http://schemas.microsoft.com/office/drawing/2014/main" id="{5032D1F4-AD66-BCC9-E606-5181903DAB60}"/>
              </a:ext>
            </a:extLst>
          </p:cNvPr>
          <p:cNvPicPr>
            <a:picLocks noChangeAspect="1"/>
          </p:cNvPicPr>
          <p:nvPr/>
        </p:nvPicPr>
        <p:blipFill rotWithShape="1">
          <a:blip r:embed="rId2"/>
          <a:srcRect l="20955" t="30602" r="21912" b="8976"/>
          <a:stretch/>
        </p:blipFill>
        <p:spPr>
          <a:xfrm>
            <a:off x="784413" y="679572"/>
            <a:ext cx="9568127" cy="5689155"/>
          </a:xfrm>
          <a:prstGeom prst="rect">
            <a:avLst/>
          </a:prstGeom>
        </p:spPr>
      </p:pic>
    </p:spTree>
    <p:extLst>
      <p:ext uri="{BB962C8B-B14F-4D97-AF65-F5344CB8AC3E}">
        <p14:creationId xmlns:p14="http://schemas.microsoft.com/office/powerpoint/2010/main" val="356328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F0FE-15F5-1E6D-5B0F-688473839972}"/>
              </a:ext>
            </a:extLst>
          </p:cNvPr>
          <p:cNvSpPr>
            <a:spLocks noGrp="1"/>
          </p:cNvSpPr>
          <p:nvPr>
            <p:ph type="title"/>
          </p:nvPr>
        </p:nvSpPr>
        <p:spPr/>
        <p:txBody>
          <a:bodyPr/>
          <a:lstStyle/>
          <a:p>
            <a:r>
              <a:rPr lang="en-US" dirty="0"/>
              <a:t>CONTENT  </a:t>
            </a:r>
            <a:endParaRPr lang="en-IN" dirty="0"/>
          </a:p>
        </p:txBody>
      </p:sp>
      <p:sp>
        <p:nvSpPr>
          <p:cNvPr id="3" name="Content Placeholder 2">
            <a:extLst>
              <a:ext uri="{FF2B5EF4-FFF2-40B4-BE49-F238E27FC236}">
                <a16:creationId xmlns:a16="http://schemas.microsoft.com/office/drawing/2014/main" id="{38CBCC91-608A-BD1C-5803-E6F7B22C89A0}"/>
              </a:ext>
            </a:extLst>
          </p:cNvPr>
          <p:cNvSpPr>
            <a:spLocks noGrp="1"/>
          </p:cNvSpPr>
          <p:nvPr>
            <p:ph idx="1"/>
          </p:nvPr>
        </p:nvSpPr>
        <p:spPr/>
        <p:txBody>
          <a:bodyPr/>
          <a:lstStyle/>
          <a:p>
            <a:r>
              <a:rPr lang="en-US" dirty="0"/>
              <a:t>Introduction</a:t>
            </a:r>
          </a:p>
          <a:p>
            <a:r>
              <a:rPr lang="en-US" dirty="0"/>
              <a:t>Relevance</a:t>
            </a:r>
          </a:p>
          <a:p>
            <a:r>
              <a:rPr lang="en-US" dirty="0"/>
              <a:t>Literature Survey</a:t>
            </a:r>
          </a:p>
          <a:p>
            <a:r>
              <a:rPr lang="en-US" dirty="0"/>
              <a:t>Implementation and Working</a:t>
            </a:r>
          </a:p>
          <a:p>
            <a:r>
              <a:rPr lang="en-US" dirty="0"/>
              <a:t>Conclusion</a:t>
            </a:r>
          </a:p>
          <a:p>
            <a:r>
              <a:rPr lang="en-US" dirty="0"/>
              <a:t>References</a:t>
            </a:r>
          </a:p>
          <a:p>
            <a:endParaRPr lang="en-US" dirty="0"/>
          </a:p>
          <a:p>
            <a:endParaRPr lang="en-IN" dirty="0"/>
          </a:p>
        </p:txBody>
      </p:sp>
      <p:sp>
        <p:nvSpPr>
          <p:cNvPr id="4" name="Slide Number Placeholder 3">
            <a:extLst>
              <a:ext uri="{FF2B5EF4-FFF2-40B4-BE49-F238E27FC236}">
                <a16:creationId xmlns:a16="http://schemas.microsoft.com/office/drawing/2014/main" id="{DF78F2C8-2BCC-4D9B-BA7D-6F217F81945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57970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FF9744-A1C4-885D-785F-D6655C33C0BC}"/>
              </a:ext>
            </a:extLst>
          </p:cNvPr>
          <p:cNvSpPr>
            <a:spLocks noGrp="1"/>
          </p:cNvSpPr>
          <p:nvPr>
            <p:ph type="sldNum" sz="quarter" idx="12"/>
          </p:nvPr>
        </p:nvSpPr>
        <p:spPr/>
        <p:txBody>
          <a:bodyPr/>
          <a:lstStyle/>
          <a:p>
            <a:fld id="{D57F1E4F-1CFF-5643-939E-217C01CDF565}" type="slidenum">
              <a:rPr lang="en-US" smtClean="0"/>
              <a:pPr/>
              <a:t>20</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E70477D-9A91-9F93-40B3-23D5CBE5FCD7}"/>
                  </a:ext>
                </a:extLst>
              </p:cNvPr>
              <p:cNvSpPr txBox="1"/>
              <p:nvPr/>
            </p:nvSpPr>
            <p:spPr>
              <a:xfrm>
                <a:off x="322729" y="895049"/>
                <a:ext cx="10286455" cy="61863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Occurs due to </a:t>
                </a:r>
                <a:r>
                  <a:rPr lang="en-US" b="1" dirty="0"/>
                  <a:t>cracked or broken rotor bar</a:t>
                </a:r>
              </a:p>
              <a:p>
                <a:pPr marL="285750" indent="-285750">
                  <a:lnSpc>
                    <a:spcPct val="150000"/>
                  </a:lnSpc>
                  <a:buFont typeface="Arial" panose="020B0604020202020204" pitchFamily="34" charset="0"/>
                  <a:buChar char="•"/>
                </a:pPr>
                <a:r>
                  <a:rPr lang="en-US" dirty="0"/>
                  <a:t>Due to </a:t>
                </a:r>
                <a:r>
                  <a:rPr lang="en-US" b="1" dirty="0"/>
                  <a:t>manufacturing defect</a:t>
                </a:r>
                <a:r>
                  <a:rPr lang="en-US" dirty="0"/>
                  <a:t> (heavier end rings causes large centrifugal force)</a:t>
                </a:r>
              </a:p>
              <a:p>
                <a:pPr marL="285750" indent="-285750">
                  <a:lnSpc>
                    <a:spcPct val="150000"/>
                  </a:lnSpc>
                  <a:buFont typeface="Arial" panose="020B0604020202020204" pitchFamily="34" charset="0"/>
                  <a:buChar char="•"/>
                </a:pPr>
                <a:r>
                  <a:rPr lang="en-US" dirty="0"/>
                  <a:t>Leads to </a:t>
                </a:r>
                <a:r>
                  <a:rPr lang="en-US" b="1" dirty="0"/>
                  <a:t>unsymmetrical distribution of currents </a:t>
                </a:r>
                <a:r>
                  <a:rPr lang="en-US" dirty="0"/>
                  <a:t>in </a:t>
                </a:r>
                <a:r>
                  <a:rPr lang="en-US" b="1" dirty="0"/>
                  <a:t>rotor winding </a:t>
                </a:r>
                <a:r>
                  <a:rPr lang="en-US" dirty="0"/>
                  <a:t>which can further lead to </a:t>
                </a:r>
                <a:r>
                  <a:rPr lang="en-US" b="1" dirty="0"/>
                  <a:t>overheating</a:t>
                </a:r>
                <a:r>
                  <a:rPr lang="en-US" dirty="0"/>
                  <a:t>, which leads to </a:t>
                </a:r>
                <a:r>
                  <a:rPr lang="en-US" b="1" dirty="0"/>
                  <a:t>further crack </a:t>
                </a:r>
                <a:r>
                  <a:rPr lang="en-US" dirty="0"/>
                  <a:t>in the rotor bar or </a:t>
                </a:r>
                <a:r>
                  <a:rPr lang="en-US" b="1" dirty="0"/>
                  <a:t>breaking</a:t>
                </a:r>
              </a:p>
              <a:p>
                <a:pPr marL="285750" indent="-285750">
                  <a:lnSpc>
                    <a:spcPct val="150000"/>
                  </a:lnSpc>
                  <a:buFont typeface="Arial" panose="020B0604020202020204" pitchFamily="34" charset="0"/>
                  <a:buChar char="•"/>
                </a:pPr>
                <a:r>
                  <a:rPr lang="en-US" dirty="0"/>
                  <a:t>If one bar breaks, current through other bars increases</a:t>
                </a:r>
              </a:p>
              <a:p>
                <a:pPr marL="285750" indent="-285750">
                  <a:lnSpc>
                    <a:spcPct val="150000"/>
                  </a:lnSpc>
                  <a:buFont typeface="Arial" panose="020B0604020202020204" pitchFamily="34" charset="0"/>
                  <a:buChar char="•"/>
                </a:pPr>
                <a:r>
                  <a:rPr lang="en-US" dirty="0"/>
                  <a:t>Chances of this fault increases if </a:t>
                </a:r>
                <a:r>
                  <a:rPr lang="en-US" b="1" dirty="0"/>
                  <a:t>motor starting time is high </a:t>
                </a:r>
                <a:r>
                  <a:rPr lang="en-US" dirty="0"/>
                  <a:t>or due to </a:t>
                </a:r>
                <a:r>
                  <a:rPr lang="en-US" b="1" dirty="0"/>
                  <a:t>constant start and stop times</a:t>
                </a:r>
              </a:p>
              <a:p>
                <a:pPr marL="285750" indent="-285750">
                  <a:lnSpc>
                    <a:spcPct val="150000"/>
                  </a:lnSpc>
                  <a:buFont typeface="Arial" panose="020B0604020202020204" pitchFamily="34" charset="0"/>
                  <a:buChar char="•"/>
                </a:pPr>
                <a:r>
                  <a:rPr lang="en-US" dirty="0"/>
                  <a:t>W</a:t>
                </a:r>
                <a:r>
                  <a:rPr lang="en-US" b="0" i="0" dirty="0">
                    <a:effectLst/>
                  </a:rPr>
                  <a:t>e perform </a:t>
                </a:r>
                <a:r>
                  <a:rPr lang="en-US" b="1" i="0" dirty="0">
                    <a:effectLst/>
                  </a:rPr>
                  <a:t>MCSA (Machine Current Signature Analysis) </a:t>
                </a:r>
                <a:r>
                  <a:rPr lang="en-US" i="0" dirty="0">
                    <a:effectLst/>
                  </a:rPr>
                  <a:t>to analyze the system</a:t>
                </a:r>
                <a:endParaRPr lang="en-US" dirty="0"/>
              </a:p>
              <a:p>
                <a:pPr marL="285750" indent="-285750">
                  <a:lnSpc>
                    <a:spcPct val="150000"/>
                  </a:lnSpc>
                  <a:buFont typeface="Arial" panose="020B0604020202020204" pitchFamily="34" charset="0"/>
                  <a:buChar char="•"/>
                </a:pPr>
                <a:r>
                  <a:rPr lang="en-US" dirty="0"/>
                  <a:t>T</a:t>
                </a:r>
                <a:r>
                  <a:rPr lang="en-US" b="0" i="0" dirty="0">
                    <a:effectLst/>
                  </a:rPr>
                  <a:t>his fault creates </a:t>
                </a:r>
                <a:r>
                  <a:rPr lang="en-US" b="1" i="0" dirty="0">
                    <a:effectLst/>
                  </a:rPr>
                  <a:t>sidebands</a:t>
                </a:r>
                <a:r>
                  <a:rPr lang="en-US" b="0" i="0" dirty="0">
                    <a:effectLst/>
                  </a:rPr>
                  <a:t> in stator current signature which is given by : </a:t>
                </a:r>
              </a:p>
              <a:p>
                <a:pPr marL="285750" indent="-285750">
                  <a:lnSpc>
                    <a:spcPct val="150000"/>
                  </a:lnSpc>
                  <a:buFont typeface="Arial" panose="020B0604020202020204" pitchFamily="34" charset="0"/>
                  <a:buChar char="•"/>
                </a:pP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𝑓</m:t>
                        </m:r>
                      </m:e>
                      <m:sub>
                        <m:r>
                          <a:rPr lang="en-US" b="0" i="1" smtClean="0">
                            <a:effectLst/>
                            <a:latin typeface="Cambria Math" panose="02040503050406030204" pitchFamily="18" charset="0"/>
                          </a:rPr>
                          <m:t>𝑏𝑟𝑏</m:t>
                        </m:r>
                      </m:sub>
                    </m:sSub>
                    <m:r>
                      <a:rPr lang="en-US" b="0"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𝑓</m:t>
                    </m:r>
                    <m:d>
                      <m:dPr>
                        <m:ctrlPr>
                          <a:rPr lang="en-US" b="0" i="1" smtClean="0">
                            <a:effectLst/>
                            <a:latin typeface="Cambria Math" panose="02040503050406030204" pitchFamily="18" charset="0"/>
                            <a:ea typeface="Cambria Math" panose="02040503050406030204" pitchFamily="18" charset="0"/>
                          </a:rPr>
                        </m:ctrlPr>
                      </m:dPr>
                      <m:e>
                        <m:r>
                          <a:rPr lang="en-US" b="0" i="1" smtClean="0">
                            <a:effectLst/>
                            <a:latin typeface="Cambria Math" panose="02040503050406030204" pitchFamily="18" charset="0"/>
                            <a:ea typeface="Cambria Math" panose="02040503050406030204" pitchFamily="18" charset="0"/>
                          </a:rPr>
                          <m:t>1±2</m:t>
                        </m:r>
                        <m:r>
                          <a:rPr lang="en-US" b="0" i="1" smtClean="0">
                            <a:effectLst/>
                            <a:latin typeface="Cambria Math" panose="02040503050406030204" pitchFamily="18" charset="0"/>
                            <a:ea typeface="Cambria Math" panose="02040503050406030204" pitchFamily="18" charset="0"/>
                          </a:rPr>
                          <m:t>𝑘𝑠</m:t>
                        </m:r>
                      </m:e>
                    </m:d>
                  </m:oMath>
                </a14:m>
                <a:endParaRPr lang="en-US" b="0" i="0" dirty="0">
                  <a:effectLst/>
                  <a:ea typeface="Cambria Math" panose="02040503050406030204" pitchFamily="18" charset="0"/>
                </a:endParaRPr>
              </a:p>
              <a:p>
                <a:pPr marL="742950" lvl="1" indent="-285750">
                  <a:lnSpc>
                    <a:spcPct val="150000"/>
                  </a:lnSpc>
                  <a:buFont typeface="Arial" panose="020B0604020202020204" pitchFamily="34" charset="0"/>
                  <a:buChar char="•"/>
                </a:pPr>
                <a:r>
                  <a:rPr lang="en-US" b="0" i="0" dirty="0">
                    <a:effectLst/>
                  </a:rPr>
                  <a:t>Where f is the supply frequency, s is the slip and k is an integer</a:t>
                </a:r>
              </a:p>
              <a:p>
                <a:pPr marL="285750" indent="-285750">
                  <a:lnSpc>
                    <a:spcPct val="150000"/>
                  </a:lnSpc>
                  <a:buFont typeface="Arial" panose="020B0604020202020204" pitchFamily="34" charset="0"/>
                  <a:buChar char="•"/>
                </a:pPr>
                <a:r>
                  <a:rPr lang="en-US" dirty="0"/>
                  <a:t>Here the </a:t>
                </a:r>
                <a:r>
                  <a:rPr lang="en-US" b="1" dirty="0"/>
                  <a:t>lowest sideband </a:t>
                </a:r>
                <a:r>
                  <a:rPr lang="en-US" dirty="0"/>
                  <a:t>(</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(1−2</m:t>
                    </m:r>
                    <m:r>
                      <a:rPr lang="en-US" b="0" i="1" smtClean="0">
                        <a:latin typeface="Cambria Math" panose="02040503050406030204" pitchFamily="18" charset="0"/>
                      </a:rPr>
                      <m:t>𝑠</m:t>
                    </m:r>
                  </m:oMath>
                </a14:m>
                <a:r>
                  <a:rPr lang="en-US" dirty="0"/>
                  <a:t>) is strongest and this effects in ripples of torque and speed of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𝑓𝑠</m:t>
                    </m:r>
                  </m:oMath>
                </a14:m>
                <a:endParaRPr lang="en-US" b="0" i="0" dirty="0">
                  <a:effectLst/>
                </a:endParaRPr>
              </a:p>
              <a:p>
                <a:pPr marL="285750" indent="-285750">
                  <a:lnSpc>
                    <a:spcPct val="150000"/>
                  </a:lnSpc>
                  <a:buFont typeface="Arial" panose="020B0604020202020204" pitchFamily="34" charset="0"/>
                  <a:buChar char="•"/>
                </a:pPr>
                <a:r>
                  <a:rPr lang="en-US" dirty="0"/>
                  <a:t>The </a:t>
                </a:r>
                <a:r>
                  <a:rPr lang="en-US" b="1" dirty="0"/>
                  <a:t>magnitude of lower sideband </a:t>
                </a:r>
                <a:r>
                  <a:rPr lang="en-US" dirty="0"/>
                  <a:t>is an indicator of this type of fault</a:t>
                </a:r>
                <a:endParaRPr lang="en-US" b="1" dirty="0"/>
              </a:p>
              <a:p>
                <a:endParaRPr lang="en-IN" dirty="0"/>
              </a:p>
            </p:txBody>
          </p:sp>
        </mc:Choice>
        <mc:Fallback xmlns="">
          <p:sp>
            <p:nvSpPr>
              <p:cNvPr id="3" name="TextBox 2">
                <a:extLst>
                  <a:ext uri="{FF2B5EF4-FFF2-40B4-BE49-F238E27FC236}">
                    <a16:creationId xmlns:a16="http://schemas.microsoft.com/office/drawing/2014/main" id="{AE70477D-9A91-9F93-40B3-23D5CBE5FCD7}"/>
                  </a:ext>
                </a:extLst>
              </p:cNvPr>
              <p:cNvSpPr txBox="1">
                <a:spLocks noRot="1" noChangeAspect="1" noMove="1" noResize="1" noEditPoints="1" noAdjustHandles="1" noChangeArrowheads="1" noChangeShapeType="1" noTextEdit="1"/>
              </p:cNvSpPr>
              <p:nvPr/>
            </p:nvSpPr>
            <p:spPr>
              <a:xfrm>
                <a:off x="322729" y="895049"/>
                <a:ext cx="10286455" cy="6186309"/>
              </a:xfrm>
              <a:prstGeom prst="rect">
                <a:avLst/>
              </a:prstGeom>
              <a:blipFill>
                <a:blip r:embed="rId2"/>
                <a:stretch>
                  <a:fillRect l="-415" r="-415"/>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2A155D15-42A2-F5F9-BC52-63733786B8D5}"/>
              </a:ext>
            </a:extLst>
          </p:cNvPr>
          <p:cNvSpPr txBox="1"/>
          <p:nvPr/>
        </p:nvSpPr>
        <p:spPr>
          <a:xfrm>
            <a:off x="322729" y="295729"/>
            <a:ext cx="4517583" cy="584775"/>
          </a:xfrm>
          <a:prstGeom prst="rect">
            <a:avLst/>
          </a:prstGeom>
          <a:noFill/>
        </p:spPr>
        <p:txBody>
          <a:bodyPr wrap="none" rtlCol="0">
            <a:spAutoFit/>
          </a:bodyPr>
          <a:lstStyle/>
          <a:p>
            <a:r>
              <a:rPr lang="en-US" sz="3200" b="1" dirty="0">
                <a:solidFill>
                  <a:schemeClr val="accent1">
                    <a:lumMod val="75000"/>
                  </a:schemeClr>
                </a:solidFill>
                <a:latin typeface="+mj-lt"/>
              </a:rPr>
              <a:t>Broken Rotor Bar Fault</a:t>
            </a:r>
            <a:endParaRPr lang="en-IN" sz="3200" b="1" dirty="0">
              <a:solidFill>
                <a:schemeClr val="accent1">
                  <a:lumMod val="75000"/>
                </a:schemeClr>
              </a:solidFill>
              <a:latin typeface="+mj-lt"/>
            </a:endParaRPr>
          </a:p>
        </p:txBody>
      </p:sp>
    </p:spTree>
    <p:extLst>
      <p:ext uri="{BB962C8B-B14F-4D97-AF65-F5344CB8AC3E}">
        <p14:creationId xmlns:p14="http://schemas.microsoft.com/office/powerpoint/2010/main" val="899086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21F51C-4FE2-9FFF-237E-36917A6626F0}"/>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3" name="TextBox 2">
            <a:extLst>
              <a:ext uri="{FF2B5EF4-FFF2-40B4-BE49-F238E27FC236}">
                <a16:creationId xmlns:a16="http://schemas.microsoft.com/office/drawing/2014/main" id="{949F3DA7-CD92-2E66-4782-8CC05D334EF1}"/>
              </a:ext>
            </a:extLst>
          </p:cNvPr>
          <p:cNvSpPr txBox="1"/>
          <p:nvPr/>
        </p:nvSpPr>
        <p:spPr>
          <a:xfrm>
            <a:off x="391465" y="1265121"/>
            <a:ext cx="11036996" cy="480131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The </a:t>
            </a:r>
            <a:r>
              <a:rPr lang="en-US" b="1" dirty="0"/>
              <a:t>axis of rotor rotation</a:t>
            </a:r>
            <a:r>
              <a:rPr lang="en-US" dirty="0"/>
              <a:t> should be </a:t>
            </a:r>
            <a:r>
              <a:rPr lang="en-US" b="1" dirty="0"/>
              <a:t>aligned</a:t>
            </a:r>
            <a:r>
              <a:rPr lang="en-US" dirty="0"/>
              <a:t> with </a:t>
            </a:r>
            <a:r>
              <a:rPr lang="en-US" b="1" dirty="0"/>
              <a:t>geometrical axis of stator </a:t>
            </a:r>
            <a:r>
              <a:rPr lang="en-US" dirty="0"/>
              <a:t>for a uniform air gap.</a:t>
            </a:r>
            <a:endParaRPr lang="en-US" b="1" dirty="0"/>
          </a:p>
          <a:p>
            <a:pPr marL="285750" indent="-285750">
              <a:lnSpc>
                <a:spcPct val="150000"/>
              </a:lnSpc>
              <a:buFont typeface="Arial" panose="020B0604020202020204" pitchFamily="34" charset="0"/>
              <a:buChar char="•"/>
            </a:pPr>
            <a:r>
              <a:rPr lang="en-US" dirty="0"/>
              <a:t>Otherwise it creates </a:t>
            </a:r>
            <a:r>
              <a:rPr lang="en-US" b="1" dirty="0"/>
              <a:t>non uniform airgap</a:t>
            </a:r>
            <a:r>
              <a:rPr lang="en-US" dirty="0"/>
              <a:t>, which creates </a:t>
            </a:r>
            <a:r>
              <a:rPr lang="en-US" b="1" dirty="0"/>
              <a:t>non uniform electromagnetic pull</a:t>
            </a:r>
          </a:p>
          <a:p>
            <a:pPr marL="285750" indent="-285750">
              <a:lnSpc>
                <a:spcPct val="150000"/>
              </a:lnSpc>
              <a:buFont typeface="Arial" panose="020B0604020202020204" pitchFamily="34" charset="0"/>
              <a:buChar char="•"/>
            </a:pPr>
            <a:r>
              <a:rPr lang="en-US" b="1" dirty="0"/>
              <a:t>Rotor moves </a:t>
            </a:r>
            <a:r>
              <a:rPr lang="en-US" dirty="0"/>
              <a:t>towards the </a:t>
            </a:r>
            <a:r>
              <a:rPr lang="en-US" b="1" dirty="0"/>
              <a:t>direction of greater pull</a:t>
            </a:r>
            <a:r>
              <a:rPr lang="en-US" dirty="0"/>
              <a:t>, I.e. where there is </a:t>
            </a:r>
            <a:r>
              <a:rPr lang="en-US" b="1" dirty="0"/>
              <a:t>minimum airgap</a:t>
            </a:r>
          </a:p>
          <a:p>
            <a:pPr marL="285750" indent="-285750">
              <a:lnSpc>
                <a:spcPct val="150000"/>
              </a:lnSpc>
              <a:buFont typeface="Arial" panose="020B0604020202020204" pitchFamily="34" charset="0"/>
              <a:buChar char="•"/>
            </a:pPr>
            <a:r>
              <a:rPr lang="en-US" b="1" dirty="0"/>
              <a:t>Worst case </a:t>
            </a:r>
            <a:r>
              <a:rPr lang="en-US" dirty="0"/>
              <a:t>scenario is when </a:t>
            </a:r>
            <a:r>
              <a:rPr lang="en-US" b="1" dirty="0"/>
              <a:t>rotor</a:t>
            </a:r>
            <a:r>
              <a:rPr lang="en-US" dirty="0"/>
              <a:t> starts </a:t>
            </a:r>
            <a:r>
              <a:rPr lang="en-US" b="1" dirty="0"/>
              <a:t>rubbing</a:t>
            </a:r>
            <a:r>
              <a:rPr lang="en-US" dirty="0"/>
              <a:t> with the </a:t>
            </a:r>
            <a:r>
              <a:rPr lang="en-US" b="1" dirty="0"/>
              <a:t>stator</a:t>
            </a:r>
          </a:p>
          <a:p>
            <a:pPr marL="285750" indent="-285750">
              <a:lnSpc>
                <a:spcPct val="150000"/>
              </a:lnSpc>
              <a:buFont typeface="Arial" panose="020B0604020202020204" pitchFamily="34" charset="0"/>
              <a:buChar char="•"/>
            </a:pPr>
            <a:r>
              <a:rPr lang="en-US" dirty="0"/>
              <a:t>Usual indications are noises and vibrations</a:t>
            </a:r>
          </a:p>
          <a:p>
            <a:pPr marL="285750" indent="-285750">
              <a:lnSpc>
                <a:spcPct val="150000"/>
              </a:lnSpc>
              <a:buFont typeface="Arial" panose="020B0604020202020204" pitchFamily="34" charset="0"/>
              <a:buChar char="•"/>
            </a:pPr>
            <a:r>
              <a:rPr lang="en-US" dirty="0"/>
              <a:t>T</a:t>
            </a:r>
            <a:r>
              <a:rPr lang="en-US" b="0" i="0" dirty="0">
                <a:effectLst/>
              </a:rPr>
              <a:t>his fault occurs due to manufacturing defect or due to prolonged use of the machine</a:t>
            </a:r>
          </a:p>
          <a:p>
            <a:pPr marL="285750" indent="-285750">
              <a:lnSpc>
                <a:spcPct val="150000"/>
              </a:lnSpc>
              <a:buFont typeface="Arial" panose="020B0604020202020204" pitchFamily="34" charset="0"/>
              <a:buChar char="•"/>
            </a:pPr>
            <a:r>
              <a:rPr lang="en-US" dirty="0"/>
              <a:t>Caused by</a:t>
            </a:r>
          </a:p>
          <a:p>
            <a:pPr marL="742950" lvl="1" indent="-285750">
              <a:lnSpc>
                <a:spcPct val="150000"/>
              </a:lnSpc>
              <a:buFont typeface="Arial" panose="020B0604020202020204" pitchFamily="34" charset="0"/>
              <a:buChar char="•"/>
            </a:pPr>
            <a:r>
              <a:rPr lang="en-US" b="0" i="0" dirty="0">
                <a:effectLst/>
              </a:rPr>
              <a:t>Manufacturi</a:t>
            </a:r>
            <a:r>
              <a:rPr lang="en-US" dirty="0"/>
              <a:t>ng defect</a:t>
            </a:r>
          </a:p>
          <a:p>
            <a:pPr marL="742950" lvl="1" indent="-285750">
              <a:lnSpc>
                <a:spcPct val="150000"/>
              </a:lnSpc>
              <a:buFont typeface="Arial" panose="020B0604020202020204" pitchFamily="34" charset="0"/>
              <a:buChar char="•"/>
            </a:pPr>
            <a:r>
              <a:rPr lang="en-US" b="0" i="0" dirty="0">
                <a:effectLst/>
              </a:rPr>
              <a:t>Internal misalignment or shaft bending</a:t>
            </a:r>
          </a:p>
          <a:p>
            <a:pPr marL="742950" lvl="1" indent="-285750">
              <a:lnSpc>
                <a:spcPct val="150000"/>
              </a:lnSpc>
              <a:buFont typeface="Arial" panose="020B0604020202020204" pitchFamily="34" charset="0"/>
              <a:buChar char="•"/>
            </a:pPr>
            <a:r>
              <a:rPr lang="en-US" dirty="0"/>
              <a:t>Accumulation of mass on rotor after prolonged use</a:t>
            </a:r>
            <a:endParaRPr lang="en-US" b="0" i="0" dirty="0">
              <a:effectLst/>
            </a:endParaRPr>
          </a:p>
          <a:p>
            <a:pPr marL="285750" indent="-285750">
              <a:buFont typeface="Arial" panose="020B0604020202020204" pitchFamily="34" charset="0"/>
              <a:buChar char="•"/>
            </a:pPr>
            <a:endParaRPr lang="en-US" dirty="0"/>
          </a:p>
          <a:p>
            <a:endParaRPr lang="en-IN" dirty="0"/>
          </a:p>
        </p:txBody>
      </p:sp>
      <p:sp>
        <p:nvSpPr>
          <p:cNvPr id="4" name="TextBox 3">
            <a:extLst>
              <a:ext uri="{FF2B5EF4-FFF2-40B4-BE49-F238E27FC236}">
                <a16:creationId xmlns:a16="http://schemas.microsoft.com/office/drawing/2014/main" id="{DE04CF3F-5141-8B84-6197-2AD68479174E}"/>
              </a:ext>
            </a:extLst>
          </p:cNvPr>
          <p:cNvSpPr txBox="1"/>
          <p:nvPr/>
        </p:nvSpPr>
        <p:spPr>
          <a:xfrm>
            <a:off x="564776" y="387184"/>
            <a:ext cx="5681363" cy="584775"/>
          </a:xfrm>
          <a:prstGeom prst="rect">
            <a:avLst/>
          </a:prstGeom>
          <a:noFill/>
        </p:spPr>
        <p:txBody>
          <a:bodyPr wrap="none" rtlCol="0">
            <a:spAutoFit/>
          </a:bodyPr>
          <a:lstStyle/>
          <a:p>
            <a:r>
              <a:rPr lang="en-US" sz="3200" b="1" dirty="0">
                <a:solidFill>
                  <a:schemeClr val="accent1">
                    <a:lumMod val="75000"/>
                  </a:schemeClr>
                </a:solidFill>
                <a:latin typeface="+mj-lt"/>
              </a:rPr>
              <a:t>Rotor Mass Unbalance Fault</a:t>
            </a:r>
            <a:endParaRPr lang="en-IN" sz="3200" b="1" dirty="0">
              <a:solidFill>
                <a:schemeClr val="accent1">
                  <a:lumMod val="75000"/>
                </a:schemeClr>
              </a:solidFill>
              <a:latin typeface="+mj-lt"/>
            </a:endParaRPr>
          </a:p>
        </p:txBody>
      </p:sp>
    </p:spTree>
    <p:extLst>
      <p:ext uri="{BB962C8B-B14F-4D97-AF65-F5344CB8AC3E}">
        <p14:creationId xmlns:p14="http://schemas.microsoft.com/office/powerpoint/2010/main" val="714814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C842122-4A25-26B8-A05B-6DA49267F502}"/>
                  </a:ext>
                </a:extLst>
              </p:cNvPr>
              <p:cNvSpPr txBox="1"/>
              <p:nvPr/>
            </p:nvSpPr>
            <p:spPr>
              <a:xfrm>
                <a:off x="484093" y="983832"/>
                <a:ext cx="9868447" cy="52393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MCSA </a:t>
                </a:r>
                <a:r>
                  <a:rPr lang="en-US" dirty="0"/>
                  <a:t>is also used to determine eccentricity</a:t>
                </a:r>
              </a:p>
              <a:p>
                <a:pPr marL="285750" indent="-285750">
                  <a:lnSpc>
                    <a:spcPct val="150000"/>
                  </a:lnSpc>
                  <a:buFont typeface="Arial" panose="020B0604020202020204" pitchFamily="34" charset="0"/>
                  <a:buChar char="•"/>
                </a:pPr>
                <a:r>
                  <a:rPr lang="en-US" dirty="0"/>
                  <a:t>T</a:t>
                </a:r>
                <a:r>
                  <a:rPr lang="en-US" b="0" i="0" dirty="0">
                    <a:effectLst/>
                  </a:rPr>
                  <a:t>his fault creates </a:t>
                </a:r>
                <a:r>
                  <a:rPr lang="en-US" b="1" i="0" dirty="0">
                    <a:effectLst/>
                  </a:rPr>
                  <a:t>oscillations </a:t>
                </a:r>
                <a:r>
                  <a:rPr lang="en-US" b="1" dirty="0"/>
                  <a:t>in air gap</a:t>
                </a:r>
                <a:r>
                  <a:rPr lang="en-US" dirty="0"/>
                  <a:t>, i.e. </a:t>
                </a:r>
                <a:r>
                  <a:rPr lang="en-US" b="1" dirty="0"/>
                  <a:t>dynamic eccentricity</a:t>
                </a:r>
              </a:p>
              <a:p>
                <a:pPr marL="285750" indent="-285750">
                  <a:lnSpc>
                    <a:spcPct val="150000"/>
                  </a:lnSpc>
                  <a:buFont typeface="Arial" panose="020B0604020202020204" pitchFamily="34" charset="0"/>
                  <a:buChar char="•"/>
                </a:pPr>
                <a:r>
                  <a:rPr lang="en-US" dirty="0"/>
                  <a:t>These oscillations create </a:t>
                </a:r>
                <a:r>
                  <a:rPr lang="en-US" b="1" dirty="0"/>
                  <a:t>variation in air gap flux density </a:t>
                </a:r>
                <a:r>
                  <a:rPr lang="en-US" dirty="0"/>
                  <a:t>and this causes </a:t>
                </a:r>
                <a:r>
                  <a:rPr lang="en-US" b="1" dirty="0"/>
                  <a:t>variation in voltage induced </a:t>
                </a:r>
                <a:r>
                  <a:rPr lang="en-US" dirty="0"/>
                  <a:t>in windings</a:t>
                </a:r>
              </a:p>
              <a:p>
                <a:pPr marL="285750" indent="-285750">
                  <a:lnSpc>
                    <a:spcPct val="150000"/>
                  </a:lnSpc>
                  <a:buFont typeface="Arial" panose="020B0604020202020204" pitchFamily="34" charset="0"/>
                  <a:buChar char="•"/>
                </a:pPr>
                <a:r>
                  <a:rPr lang="en-US" i="0" dirty="0">
                    <a:effectLst/>
                  </a:rPr>
                  <a:t>This induced voltage causes </a:t>
                </a:r>
                <a:r>
                  <a:rPr lang="en-US" b="1" i="0" dirty="0">
                    <a:effectLst/>
                  </a:rPr>
                  <a:t>current</a:t>
                </a:r>
                <a:r>
                  <a:rPr lang="en-US" i="0" dirty="0">
                    <a:effectLst/>
                  </a:rPr>
                  <a:t> who’s </a:t>
                </a:r>
                <a:r>
                  <a:rPr lang="en-US" b="1" i="0" dirty="0">
                    <a:effectLst/>
                  </a:rPr>
                  <a:t>frequencies </a:t>
                </a:r>
                <a:r>
                  <a:rPr lang="en-US" i="0" dirty="0">
                    <a:effectLst/>
                  </a:rPr>
                  <a:t>are determined by </a:t>
                </a:r>
                <a:r>
                  <a:rPr lang="en-US" b="1" i="0" dirty="0">
                    <a:effectLst/>
                  </a:rPr>
                  <a:t>frequency </a:t>
                </a:r>
                <a:r>
                  <a:rPr lang="en-US" b="1" dirty="0"/>
                  <a:t>of air gap flux density harmonics</a:t>
                </a:r>
                <a:r>
                  <a:rPr lang="en-US" b="1" i="0" dirty="0">
                    <a:effectLst/>
                  </a:rPr>
                  <a:t> </a:t>
                </a:r>
              </a:p>
              <a:p>
                <a:pPr marL="285750" indent="-285750">
                  <a:lnSpc>
                    <a:spcPct val="150000"/>
                  </a:lnSpc>
                  <a:buFont typeface="Arial" panose="020B0604020202020204" pitchFamily="34" charset="0"/>
                  <a:buChar char="•"/>
                </a:pP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𝑓</m:t>
                        </m:r>
                      </m:e>
                      <m:sub>
                        <m:r>
                          <a:rPr lang="en-US" b="0" i="1" smtClean="0">
                            <a:effectLst/>
                            <a:latin typeface="Cambria Math" panose="02040503050406030204" pitchFamily="18" charset="0"/>
                          </a:rPr>
                          <m:t>𝑢𝑏𝑚</m:t>
                        </m:r>
                      </m:sub>
                    </m:sSub>
                    <m:r>
                      <a:rPr lang="en-US" b="0"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𝑓</m:t>
                    </m:r>
                    <m:d>
                      <m:dPr>
                        <m:ctrlPr>
                          <a:rPr lang="en-US" b="0" i="1" smtClean="0">
                            <a:effectLst/>
                            <a:latin typeface="Cambria Math" panose="02040503050406030204" pitchFamily="18" charset="0"/>
                            <a:ea typeface="Cambria Math" panose="02040503050406030204" pitchFamily="18" charset="0"/>
                          </a:rPr>
                        </m:ctrlPr>
                      </m:dPr>
                      <m:e>
                        <m:f>
                          <m:fPr>
                            <m:ctrlPr>
                              <a:rPr lang="en-US" b="0" i="1" smtClean="0">
                                <a:effectLst/>
                                <a:latin typeface="Cambria Math" panose="02040503050406030204" pitchFamily="18" charset="0"/>
                                <a:ea typeface="Cambria Math" panose="02040503050406030204" pitchFamily="18" charset="0"/>
                              </a:rPr>
                            </m:ctrlPr>
                          </m:fPr>
                          <m:num>
                            <m:r>
                              <a:rPr lang="en-US" b="0" i="1" smtClean="0">
                                <a:effectLst/>
                                <a:latin typeface="Cambria Math" panose="02040503050406030204" pitchFamily="18" charset="0"/>
                                <a:ea typeface="Cambria Math" panose="02040503050406030204" pitchFamily="18" charset="0"/>
                              </a:rPr>
                              <m:t>𝑘</m:t>
                            </m:r>
                            <m:d>
                              <m:dPr>
                                <m:ctrlPr>
                                  <a:rPr lang="en-US" b="0" i="1" smtClean="0">
                                    <a:effectLst/>
                                    <a:latin typeface="Cambria Math" panose="02040503050406030204" pitchFamily="18" charset="0"/>
                                    <a:ea typeface="Cambria Math" panose="02040503050406030204" pitchFamily="18" charset="0"/>
                                  </a:rPr>
                                </m:ctrlPr>
                              </m:dPr>
                              <m:e>
                                <m:r>
                                  <a:rPr lang="en-US" b="0" i="1" smtClean="0">
                                    <a:effectLst/>
                                    <a:latin typeface="Cambria Math" panose="02040503050406030204" pitchFamily="18" charset="0"/>
                                    <a:ea typeface="Cambria Math" panose="02040503050406030204" pitchFamily="18" charset="0"/>
                                  </a:rPr>
                                  <m:t>1−</m:t>
                                </m:r>
                                <m:r>
                                  <a:rPr lang="en-US" b="0" i="1" smtClean="0">
                                    <a:effectLst/>
                                    <a:latin typeface="Cambria Math" panose="02040503050406030204" pitchFamily="18" charset="0"/>
                                    <a:ea typeface="Cambria Math" panose="02040503050406030204" pitchFamily="18" charset="0"/>
                                  </a:rPr>
                                  <m:t>𝑠</m:t>
                                </m:r>
                              </m:e>
                            </m:d>
                          </m:num>
                          <m:den>
                            <m:r>
                              <a:rPr lang="en-US" b="0" i="1" smtClean="0">
                                <a:effectLst/>
                                <a:latin typeface="Cambria Math" panose="02040503050406030204" pitchFamily="18" charset="0"/>
                                <a:ea typeface="Cambria Math" panose="02040503050406030204" pitchFamily="18" charset="0"/>
                              </a:rPr>
                              <m:t>𝑃</m:t>
                            </m:r>
                          </m:den>
                        </m:f>
                      </m:e>
                    </m:d>
                    <m:r>
                      <a:rPr lang="en-US" b="0" i="1" smtClean="0">
                        <a:effectLst/>
                        <a:latin typeface="Cambria Math" panose="02040503050406030204" pitchFamily="18" charset="0"/>
                        <a:ea typeface="Cambria Math" panose="02040503050406030204" pitchFamily="18" charset="0"/>
                      </a:rPr>
                      <m:t>+1</m:t>
                    </m:r>
                  </m:oMath>
                </a14:m>
                <a:endParaRPr lang="en-US" b="0" i="0" dirty="0">
                  <a:effectLst/>
                  <a:ea typeface="Cambria Math" panose="02040503050406030204" pitchFamily="18" charset="0"/>
                </a:endParaRPr>
              </a:p>
              <a:p>
                <a:pPr marL="742950" lvl="1" indent="-285750">
                  <a:lnSpc>
                    <a:spcPct val="150000"/>
                  </a:lnSpc>
                  <a:buFont typeface="Arial" panose="020B0604020202020204" pitchFamily="34" charset="0"/>
                  <a:buChar char="•"/>
                </a:pPr>
                <a:r>
                  <a:rPr lang="en-US" b="0" i="0" dirty="0">
                    <a:effectLst/>
                  </a:rPr>
                  <a:t>Where f is the supply frequency, s is the slip,</a:t>
                </a:r>
                <a:r>
                  <a:rPr lang="en-US" dirty="0"/>
                  <a:t> p is the number of poles</a:t>
                </a:r>
                <a:r>
                  <a:rPr lang="en-US" b="0" i="0" dirty="0">
                    <a:effectLst/>
                  </a:rPr>
                  <a:t> and k is an integer</a:t>
                </a:r>
              </a:p>
              <a:p>
                <a:pPr marL="742950" lvl="1" indent="-285750">
                  <a:lnSpc>
                    <a:spcPct val="150000"/>
                  </a:lnSpc>
                  <a:buFont typeface="Arial" panose="020B0604020202020204" pitchFamily="34" charset="0"/>
                  <a:buChar char="•"/>
                </a:pPr>
                <a:r>
                  <a:rPr lang="en-US" i="0" dirty="0">
                    <a:effectLst/>
                  </a:rPr>
                  <a:t>RMS value of components after removing fundamental are compared to those which are healthy</a:t>
                </a:r>
              </a:p>
              <a:p>
                <a:pPr marL="285750" indent="-285750">
                  <a:lnSpc>
                    <a:spcPct val="150000"/>
                  </a:lnSpc>
                  <a:buFont typeface="Arial" panose="020B0604020202020204" pitchFamily="34" charset="0"/>
                  <a:buChar char="•"/>
                </a:pPr>
                <a:endParaRPr lang="en-US" b="0" i="0" dirty="0">
                  <a:effectLst/>
                </a:endParaRPr>
              </a:p>
            </p:txBody>
          </p:sp>
        </mc:Choice>
        <mc:Fallback xmlns="">
          <p:sp>
            <p:nvSpPr>
              <p:cNvPr id="2" name="TextBox 1">
                <a:extLst>
                  <a:ext uri="{FF2B5EF4-FFF2-40B4-BE49-F238E27FC236}">
                    <a16:creationId xmlns:a16="http://schemas.microsoft.com/office/drawing/2014/main" id="{AC842122-4A25-26B8-A05B-6DA49267F502}"/>
                  </a:ext>
                </a:extLst>
              </p:cNvPr>
              <p:cNvSpPr txBox="1">
                <a:spLocks noRot="1" noChangeAspect="1" noMove="1" noResize="1" noEditPoints="1" noAdjustHandles="1" noChangeArrowheads="1" noChangeShapeType="1" noTextEdit="1"/>
              </p:cNvSpPr>
              <p:nvPr/>
            </p:nvSpPr>
            <p:spPr>
              <a:xfrm>
                <a:off x="484093" y="983832"/>
                <a:ext cx="9868447" cy="5239383"/>
              </a:xfrm>
              <a:prstGeom prst="rect">
                <a:avLst/>
              </a:prstGeom>
              <a:blipFill>
                <a:blip r:embed="rId2"/>
                <a:stretch>
                  <a:fillRect l="-371" r="-1050"/>
                </a:stretch>
              </a:blipFill>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BDDE5C90-6854-4619-A4A5-0B00CEB0B773}"/>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75987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7BE642-30FA-DCD5-E0A6-2E8AD659A9B6}"/>
              </a:ext>
            </a:extLst>
          </p:cNvPr>
          <p:cNvSpPr>
            <a:spLocks noGrp="1"/>
          </p:cNvSpPr>
          <p:nvPr>
            <p:ph type="sldNum" sz="quarter" idx="12"/>
          </p:nvPr>
        </p:nvSpPr>
        <p:spPr/>
        <p:txBody>
          <a:bodyPr/>
          <a:lstStyle/>
          <a:p>
            <a:fld id="{D57F1E4F-1CFF-5643-939E-217C01CDF565}" type="slidenum">
              <a:rPr lang="en-US" smtClean="0"/>
              <a:pPr/>
              <a:t>23</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0FDD6C-2AC5-79EE-4EA8-CD42D45BB778}"/>
                  </a:ext>
                </a:extLst>
              </p:cNvPr>
              <p:cNvSpPr txBox="1"/>
              <p:nvPr/>
            </p:nvSpPr>
            <p:spPr>
              <a:xfrm>
                <a:off x="940478" y="1221238"/>
                <a:ext cx="9131369" cy="49736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According to IEEE, </a:t>
                </a:r>
                <a:r>
                  <a:rPr lang="en-US" b="1" dirty="0"/>
                  <a:t>42% faults </a:t>
                </a:r>
                <a:r>
                  <a:rPr lang="en-US" dirty="0"/>
                  <a:t>in a SCIM is bearing fault</a:t>
                </a:r>
              </a:p>
              <a:p>
                <a:pPr marL="285750" indent="-285750">
                  <a:lnSpc>
                    <a:spcPct val="150000"/>
                  </a:lnSpc>
                  <a:buFont typeface="Arial" panose="020B0604020202020204" pitchFamily="34" charset="0"/>
                  <a:buChar char="•"/>
                </a:pPr>
                <a:r>
                  <a:rPr lang="en-US" dirty="0"/>
                  <a:t>These are caused due to </a:t>
                </a:r>
                <a:r>
                  <a:rPr lang="en-US" b="1" dirty="0"/>
                  <a:t>excessive loads</a:t>
                </a:r>
                <a:r>
                  <a:rPr lang="en-US" dirty="0"/>
                  <a:t>, </a:t>
                </a:r>
                <a:r>
                  <a:rPr lang="en-US" b="1" dirty="0"/>
                  <a:t>excessive temperature</a:t>
                </a:r>
                <a:r>
                  <a:rPr lang="en-US" dirty="0"/>
                  <a:t>, </a:t>
                </a:r>
                <a:r>
                  <a:rPr lang="en-US" b="1" dirty="0"/>
                  <a:t>long running time</a:t>
                </a:r>
                <a:r>
                  <a:rPr lang="en-US" dirty="0"/>
                  <a:t>, and </a:t>
                </a:r>
                <a:r>
                  <a:rPr lang="en-US" b="1" dirty="0"/>
                  <a:t>contamination of lubricant </a:t>
                </a:r>
                <a:r>
                  <a:rPr lang="en-US" dirty="0"/>
                  <a:t>with dust and other particles</a:t>
                </a:r>
              </a:p>
              <a:p>
                <a:pPr marL="285750" indent="-285750">
                  <a:lnSpc>
                    <a:spcPct val="150000"/>
                  </a:lnSpc>
                  <a:buFont typeface="Arial" panose="020B0604020202020204" pitchFamily="34" charset="0"/>
                  <a:buChar char="•"/>
                </a:pPr>
                <a:r>
                  <a:rPr lang="en-US" dirty="0"/>
                  <a:t>W</a:t>
                </a:r>
                <a:r>
                  <a:rPr lang="en-US" b="0" i="0" dirty="0">
                    <a:effectLst/>
                  </a:rPr>
                  <a:t>e perform </a:t>
                </a:r>
                <a:r>
                  <a:rPr lang="en-US" b="1" i="0" dirty="0">
                    <a:effectLst/>
                  </a:rPr>
                  <a:t>MCSA (Machine Current Signature Analysis) </a:t>
                </a:r>
                <a:r>
                  <a:rPr lang="en-US" i="0" dirty="0">
                    <a:effectLst/>
                  </a:rPr>
                  <a:t>to analyze the system</a:t>
                </a:r>
                <a:endParaRPr lang="en-US" dirty="0"/>
              </a:p>
              <a:p>
                <a:pPr marL="285750" indent="-285750">
                  <a:lnSpc>
                    <a:spcPct val="150000"/>
                  </a:lnSpc>
                  <a:buFont typeface="Arial" panose="020B0604020202020204" pitchFamily="34" charset="0"/>
                  <a:buChar char="•"/>
                </a:pPr>
                <a:r>
                  <a:rPr lang="en-US" dirty="0"/>
                  <a:t>T</a:t>
                </a:r>
                <a:r>
                  <a:rPr lang="en-US" b="0" i="0" dirty="0">
                    <a:effectLst/>
                  </a:rPr>
                  <a:t>his fault creates </a:t>
                </a:r>
                <a:r>
                  <a:rPr lang="en-US" b="1" dirty="0"/>
                  <a:t>spectral elements</a:t>
                </a:r>
                <a:r>
                  <a:rPr lang="en-US" b="0" i="0" dirty="0">
                    <a:effectLst/>
                  </a:rPr>
                  <a:t> in stator current signature which is given by : </a:t>
                </a:r>
              </a:p>
              <a:p>
                <a:pPr marL="285750" indent="-285750">
                  <a:lnSpc>
                    <a:spcPct val="150000"/>
                  </a:lnSpc>
                  <a:buFont typeface="Arial" panose="020B0604020202020204" pitchFamily="34" charset="0"/>
                  <a:buChar char="•"/>
                </a:pP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𝑓</m:t>
                        </m:r>
                      </m:e>
                      <m:sub>
                        <m:r>
                          <a:rPr lang="en-US" b="0" i="1" smtClean="0">
                            <a:effectLst/>
                            <a:latin typeface="Cambria Math" panose="02040503050406030204" pitchFamily="18" charset="0"/>
                          </a:rPr>
                          <m:t>𝑏𝑛𝑔</m:t>
                        </m:r>
                      </m:sub>
                    </m:sSub>
                    <m:r>
                      <a:rPr lang="en-US" b="0" i="1" smtClean="0">
                        <a:effectLst/>
                        <a:latin typeface="Cambria Math" panose="02040503050406030204" pitchFamily="18" charset="0"/>
                        <a:ea typeface="Cambria Math" panose="02040503050406030204" pitchFamily="18" charset="0"/>
                      </a:rPr>
                      <m:t>=</m:t>
                    </m:r>
                    <m:sSub>
                      <m:sSubPr>
                        <m:ctrlPr>
                          <a:rPr lang="en-US" b="0" i="1" smtClean="0">
                            <a:effectLst/>
                            <a:latin typeface="Cambria Math" panose="02040503050406030204" pitchFamily="18" charset="0"/>
                            <a:ea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rPr>
                          <m:t>𝑓</m:t>
                        </m:r>
                      </m:e>
                      <m:sub>
                        <m:r>
                          <a:rPr lang="en-US" b="0" i="1" smtClean="0">
                            <a:effectLst/>
                            <a:latin typeface="Cambria Math" panose="02040503050406030204" pitchFamily="18" charset="0"/>
                            <a:ea typeface="Cambria Math" panose="02040503050406030204" pitchFamily="18" charset="0"/>
                          </a:rPr>
                          <m:t>𝑒</m:t>
                        </m:r>
                      </m:sub>
                    </m:sSub>
                    <m:r>
                      <a:rPr lang="en-US" b="0"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𝑚</m:t>
                    </m:r>
                    <m:sSub>
                      <m:sSubPr>
                        <m:ctrlPr>
                          <a:rPr lang="en-US" b="0" i="1" smtClean="0">
                            <a:effectLst/>
                            <a:latin typeface="Cambria Math" panose="02040503050406030204" pitchFamily="18" charset="0"/>
                            <a:ea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rPr>
                          <m:t>𝑓</m:t>
                        </m:r>
                      </m:e>
                      <m:sub>
                        <m:r>
                          <a:rPr lang="en-US" b="0" i="1" smtClean="0">
                            <a:effectLst/>
                            <a:latin typeface="Cambria Math" panose="02040503050406030204" pitchFamily="18" charset="0"/>
                            <a:ea typeface="Cambria Math" panose="02040503050406030204" pitchFamily="18" charset="0"/>
                          </a:rPr>
                          <m:t>𝑣</m:t>
                        </m:r>
                      </m:sub>
                    </m:sSub>
                  </m:oMath>
                </a14:m>
                <a:endParaRPr lang="en-US" b="0" i="0" dirty="0">
                  <a:effectLst/>
                  <a:ea typeface="Cambria Math" panose="02040503050406030204" pitchFamily="18" charset="0"/>
                </a:endParaRPr>
              </a:p>
              <a:p>
                <a:pPr marL="742950" lvl="1" indent="-285750">
                  <a:lnSpc>
                    <a:spcPct val="150000"/>
                  </a:lnSpc>
                  <a:buFont typeface="Arial" panose="020B0604020202020204" pitchFamily="34" charset="0"/>
                  <a:buChar char="•"/>
                </a:pPr>
                <a:r>
                  <a:rPr lang="en-US" b="0" i="0" dirty="0">
                    <a:effectLst/>
                  </a:rPr>
                  <a:t>Where </a:t>
                </a:r>
                <a14:m>
                  <m:oMath xmlns:m="http://schemas.openxmlformats.org/officeDocument/2006/math">
                    <m:sSub>
                      <m:sSubPr>
                        <m:ctrlPr>
                          <a:rPr lang="en-US" b="0" i="1" smtClean="0">
                            <a:effectLst/>
                            <a:latin typeface="Cambria Math" panose="02040503050406030204" pitchFamily="18" charset="0"/>
                            <a:ea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rPr>
                          <m:t>𝑓</m:t>
                        </m:r>
                      </m:e>
                      <m:sub>
                        <m:r>
                          <a:rPr lang="en-US" b="0" i="1" smtClean="0">
                            <a:effectLst/>
                            <a:latin typeface="Cambria Math" panose="02040503050406030204" pitchFamily="18" charset="0"/>
                            <a:ea typeface="Cambria Math" panose="02040503050406030204" pitchFamily="18" charset="0"/>
                          </a:rPr>
                          <m:t>𝑒</m:t>
                        </m:r>
                      </m:sub>
                    </m:sSub>
                  </m:oMath>
                </a14:m>
                <a:r>
                  <a:rPr lang="en-US" b="0" i="0" dirty="0">
                    <a:effectLst/>
                  </a:rPr>
                  <a:t> is the supply frequency,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𝑣</m:t>
                        </m:r>
                      </m:sub>
                    </m:sSub>
                  </m:oMath>
                </a14:m>
                <a:r>
                  <a:rPr lang="en-US" dirty="0"/>
                  <a:t> </a:t>
                </a:r>
                <a:r>
                  <a:rPr lang="en-US" b="0" i="0" dirty="0">
                    <a:effectLst/>
                  </a:rPr>
                  <a:t>is the </a:t>
                </a:r>
                <a:r>
                  <a:rPr lang="en-US" dirty="0"/>
                  <a:t>vibrational frequencies</a:t>
                </a:r>
                <a:r>
                  <a:rPr lang="en-US" b="0" i="0" dirty="0">
                    <a:effectLst/>
                  </a:rPr>
                  <a:t> and m is an integer 1,2,3..</a:t>
                </a:r>
              </a:p>
              <a:p>
                <a:pPr marL="285750" indent="-285750">
                  <a:lnSpc>
                    <a:spcPct val="150000"/>
                  </a:lnSpc>
                  <a:buFont typeface="Arial" panose="020B0604020202020204" pitchFamily="34" charset="0"/>
                  <a:buChar char="•"/>
                </a:pPr>
                <a:r>
                  <a:rPr lang="en-US" dirty="0"/>
                  <a:t>Even though this spectral element is small, it falls far away from the supply and machine slot harmonics</a:t>
                </a:r>
              </a:p>
              <a:p>
                <a:endParaRPr lang="en-IN" dirty="0"/>
              </a:p>
            </p:txBody>
          </p:sp>
        </mc:Choice>
        <mc:Fallback xmlns="">
          <p:sp>
            <p:nvSpPr>
              <p:cNvPr id="3" name="TextBox 2">
                <a:extLst>
                  <a:ext uri="{FF2B5EF4-FFF2-40B4-BE49-F238E27FC236}">
                    <a16:creationId xmlns:a16="http://schemas.microsoft.com/office/drawing/2014/main" id="{010FDD6C-2AC5-79EE-4EA8-CD42D45BB778}"/>
                  </a:ext>
                </a:extLst>
              </p:cNvPr>
              <p:cNvSpPr txBox="1">
                <a:spLocks noRot="1" noChangeAspect="1" noMove="1" noResize="1" noEditPoints="1" noAdjustHandles="1" noChangeArrowheads="1" noChangeShapeType="1" noTextEdit="1"/>
              </p:cNvSpPr>
              <p:nvPr/>
            </p:nvSpPr>
            <p:spPr>
              <a:xfrm>
                <a:off x="940478" y="1221238"/>
                <a:ext cx="9131369" cy="4973669"/>
              </a:xfrm>
              <a:prstGeom prst="rect">
                <a:avLst/>
              </a:prstGeom>
              <a:blipFill>
                <a:blip r:embed="rId2"/>
                <a:stretch>
                  <a:fillRect l="-401" r="-868"/>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A09221DA-4473-935F-7E6C-BD26A247861A}"/>
              </a:ext>
            </a:extLst>
          </p:cNvPr>
          <p:cNvSpPr txBox="1"/>
          <p:nvPr/>
        </p:nvSpPr>
        <p:spPr>
          <a:xfrm>
            <a:off x="699248" y="370705"/>
            <a:ext cx="2755883" cy="584775"/>
          </a:xfrm>
          <a:prstGeom prst="rect">
            <a:avLst/>
          </a:prstGeom>
          <a:noFill/>
        </p:spPr>
        <p:txBody>
          <a:bodyPr wrap="none" rtlCol="0">
            <a:spAutoFit/>
          </a:bodyPr>
          <a:lstStyle/>
          <a:p>
            <a:r>
              <a:rPr lang="en-US" sz="3200" b="1" dirty="0">
                <a:solidFill>
                  <a:schemeClr val="accent1">
                    <a:lumMod val="75000"/>
                  </a:schemeClr>
                </a:solidFill>
                <a:latin typeface="+mj-lt"/>
              </a:rPr>
              <a:t>Bearing Fault</a:t>
            </a:r>
            <a:endParaRPr lang="en-IN" sz="3200" b="1" dirty="0">
              <a:solidFill>
                <a:schemeClr val="accent1">
                  <a:lumMod val="75000"/>
                </a:schemeClr>
              </a:solidFill>
              <a:latin typeface="+mj-lt"/>
            </a:endParaRPr>
          </a:p>
        </p:txBody>
      </p:sp>
    </p:spTree>
    <p:extLst>
      <p:ext uri="{BB962C8B-B14F-4D97-AF65-F5344CB8AC3E}">
        <p14:creationId xmlns:p14="http://schemas.microsoft.com/office/powerpoint/2010/main" val="581316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D7CE-F543-4B37-8260-2987AD03DE66}"/>
              </a:ext>
            </a:extLst>
          </p:cNvPr>
          <p:cNvSpPr>
            <a:spLocks noGrp="1"/>
          </p:cNvSpPr>
          <p:nvPr>
            <p:ph type="title"/>
          </p:nvPr>
        </p:nvSpPr>
        <p:spPr/>
        <p:txBody>
          <a:bodyPr/>
          <a:lstStyle/>
          <a:p>
            <a:r>
              <a:rPr lang="en-US" dirty="0"/>
              <a:t>Stator Winding Faults</a:t>
            </a:r>
          </a:p>
        </p:txBody>
      </p:sp>
      <p:sp>
        <p:nvSpPr>
          <p:cNvPr id="3" name="Content Placeholder 2">
            <a:extLst>
              <a:ext uri="{FF2B5EF4-FFF2-40B4-BE49-F238E27FC236}">
                <a16:creationId xmlns:a16="http://schemas.microsoft.com/office/drawing/2014/main" id="{529767A5-F3C6-4BAC-AAC4-665B6BA50989}"/>
              </a:ext>
            </a:extLst>
          </p:cNvPr>
          <p:cNvSpPr>
            <a:spLocks noGrp="1"/>
          </p:cNvSpPr>
          <p:nvPr>
            <p:ph sz="half" idx="1"/>
          </p:nvPr>
        </p:nvSpPr>
        <p:spPr>
          <a:xfrm>
            <a:off x="1154955" y="2603500"/>
            <a:ext cx="3674220" cy="3921125"/>
          </a:xfrm>
        </p:spPr>
        <p:txBody>
          <a:bodyPr>
            <a:normAutofit lnSpcReduction="10000"/>
          </a:bodyPr>
          <a:lstStyle/>
          <a:p>
            <a:r>
              <a:rPr lang="en-US" dirty="0"/>
              <a:t>A common fault</a:t>
            </a:r>
          </a:p>
          <a:p>
            <a:r>
              <a:rPr lang="en-US" dirty="0"/>
              <a:t>Caused by failure of lamination due to various factors described in coming pages</a:t>
            </a:r>
          </a:p>
          <a:p>
            <a:r>
              <a:rPr lang="en-US" dirty="0"/>
              <a:t>Further classified as followed in the right figure</a:t>
            </a:r>
          </a:p>
          <a:p>
            <a:r>
              <a:rPr lang="en-US" dirty="0"/>
              <a:t>Most common is fault </a:t>
            </a:r>
            <a:r>
              <a:rPr lang="en-US" b="1" dirty="0"/>
              <a:t>between phase windings </a:t>
            </a:r>
            <a:r>
              <a:rPr lang="en-US" dirty="0"/>
              <a:t>or </a:t>
            </a:r>
            <a:r>
              <a:rPr lang="en-US" b="1" dirty="0"/>
              <a:t>phase windings and ground</a:t>
            </a:r>
          </a:p>
          <a:p>
            <a:r>
              <a:rPr lang="en-US" dirty="0"/>
              <a:t>Undetected </a:t>
            </a:r>
            <a:r>
              <a:rPr lang="en-US" b="1" dirty="0"/>
              <a:t>turn to turn faults</a:t>
            </a:r>
            <a:r>
              <a:rPr lang="en-US" dirty="0"/>
              <a:t> grow up into bigger problems</a:t>
            </a:r>
          </a:p>
        </p:txBody>
      </p:sp>
      <p:sp>
        <p:nvSpPr>
          <p:cNvPr id="4" name="Slide Number Placeholder 3">
            <a:extLst>
              <a:ext uri="{FF2B5EF4-FFF2-40B4-BE49-F238E27FC236}">
                <a16:creationId xmlns:a16="http://schemas.microsoft.com/office/drawing/2014/main" id="{A4E36A7A-38B7-4DFC-B91F-0284EBF5530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11" name="Content Placeholder 10">
            <a:extLst>
              <a:ext uri="{FF2B5EF4-FFF2-40B4-BE49-F238E27FC236}">
                <a16:creationId xmlns:a16="http://schemas.microsoft.com/office/drawing/2014/main" id="{C6D42932-2532-4D84-9B21-A09C573C45B3}"/>
              </a:ext>
            </a:extLst>
          </p:cNvPr>
          <p:cNvPicPr>
            <a:picLocks noGrp="1" noChangeAspect="1"/>
          </p:cNvPicPr>
          <p:nvPr>
            <p:ph sz="half" idx="2"/>
          </p:nvPr>
        </p:nvPicPr>
        <p:blipFill>
          <a:blip r:embed="rId2"/>
          <a:stretch>
            <a:fillRect/>
          </a:stretch>
        </p:blipFill>
        <p:spPr>
          <a:xfrm>
            <a:off x="5135229" y="2390775"/>
            <a:ext cx="5418471" cy="4379174"/>
          </a:xfrm>
        </p:spPr>
      </p:pic>
    </p:spTree>
    <p:extLst>
      <p:ext uri="{BB962C8B-B14F-4D97-AF65-F5344CB8AC3E}">
        <p14:creationId xmlns:p14="http://schemas.microsoft.com/office/powerpoint/2010/main" val="3930884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842122-4A25-26B8-A05B-6DA49267F502}"/>
              </a:ext>
            </a:extLst>
          </p:cNvPr>
          <p:cNvSpPr txBox="1"/>
          <p:nvPr/>
        </p:nvSpPr>
        <p:spPr>
          <a:xfrm>
            <a:off x="484093" y="500666"/>
            <a:ext cx="8993281" cy="2948179"/>
          </a:xfrm>
          <a:prstGeom prst="rect">
            <a:avLst/>
          </a:prstGeom>
          <a:noFill/>
        </p:spPr>
        <p:txBody>
          <a:bodyPr wrap="square" rtlCol="0">
            <a:spAutoFit/>
          </a:bodyPr>
          <a:lstStyle/>
          <a:p>
            <a:pPr>
              <a:lnSpc>
                <a:spcPct val="150000"/>
              </a:lnSpc>
            </a:pPr>
            <a:r>
              <a:rPr lang="en-US" b="1" dirty="0"/>
              <a:t>Causes of Stator Winding fault</a:t>
            </a:r>
          </a:p>
          <a:p>
            <a:pPr marL="742950" lvl="1" indent="-285750">
              <a:lnSpc>
                <a:spcPct val="150000"/>
              </a:lnSpc>
              <a:buFont typeface="Arial" panose="020B0604020202020204" pitchFamily="34" charset="0"/>
              <a:buChar char="•"/>
            </a:pPr>
            <a:r>
              <a:rPr lang="en-US" u="sng" dirty="0"/>
              <a:t>Mechanical stress: </a:t>
            </a:r>
            <a:r>
              <a:rPr lang="en-US" dirty="0"/>
              <a:t>Rubbing of stator and rotor, Coil movement due to stator current, Rotor to stator misalignment, Shaft deflection, Bearing failure</a:t>
            </a:r>
          </a:p>
          <a:p>
            <a:pPr marL="742950" lvl="1" indent="-285750">
              <a:lnSpc>
                <a:spcPct val="150000"/>
              </a:lnSpc>
              <a:buFont typeface="Arial" panose="020B0604020202020204" pitchFamily="34" charset="0"/>
              <a:buChar char="•"/>
            </a:pPr>
            <a:r>
              <a:rPr lang="en-US" i="0" u="sng" dirty="0">
                <a:effectLst/>
              </a:rPr>
              <a:t>Electrical stress: </a:t>
            </a:r>
            <a:r>
              <a:rPr lang="en-US" i="0" dirty="0">
                <a:effectLst/>
              </a:rPr>
              <a:t> </a:t>
            </a:r>
            <a:r>
              <a:rPr lang="en-US" dirty="0"/>
              <a:t>Line to Line, </a:t>
            </a:r>
            <a:r>
              <a:rPr lang="en-US" i="0" dirty="0">
                <a:effectLst/>
              </a:rPr>
              <a:t>Line to Ground,3 phase </a:t>
            </a:r>
            <a:r>
              <a:rPr lang="en-US" dirty="0"/>
              <a:t>to Ground</a:t>
            </a:r>
            <a:endParaRPr lang="en-US" i="0" dirty="0">
              <a:effectLst/>
            </a:endParaRPr>
          </a:p>
          <a:p>
            <a:pPr marL="742950" lvl="1" indent="-285750">
              <a:lnSpc>
                <a:spcPct val="150000"/>
              </a:lnSpc>
              <a:buFont typeface="Arial" panose="020B0604020202020204" pitchFamily="34" charset="0"/>
              <a:buChar char="•"/>
            </a:pPr>
            <a:r>
              <a:rPr lang="en-US" b="0" i="0" u="sng" dirty="0">
                <a:effectLst/>
              </a:rPr>
              <a:t>Thermal stress: </a:t>
            </a:r>
            <a:r>
              <a:rPr lang="en-US" b="0" i="0" dirty="0">
                <a:effectLst/>
              </a:rPr>
              <a:t>Overloading, improper ventilation, unbalanced supply voltage, high ambient temperature</a:t>
            </a:r>
          </a:p>
        </p:txBody>
      </p:sp>
      <p:sp>
        <p:nvSpPr>
          <p:cNvPr id="3" name="Slide Number Placeholder 2">
            <a:extLst>
              <a:ext uri="{FF2B5EF4-FFF2-40B4-BE49-F238E27FC236}">
                <a16:creationId xmlns:a16="http://schemas.microsoft.com/office/drawing/2014/main" id="{BDDE5C90-6854-4619-A4A5-0B00CEB0B773}"/>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4" name="TextBox 3">
            <a:extLst>
              <a:ext uri="{FF2B5EF4-FFF2-40B4-BE49-F238E27FC236}">
                <a16:creationId xmlns:a16="http://schemas.microsoft.com/office/drawing/2014/main" id="{30830D05-9DD0-33F7-5B63-F677CF3FB9B7}"/>
              </a:ext>
            </a:extLst>
          </p:cNvPr>
          <p:cNvSpPr txBox="1"/>
          <p:nvPr/>
        </p:nvSpPr>
        <p:spPr>
          <a:xfrm>
            <a:off x="803564" y="3925726"/>
            <a:ext cx="9994424" cy="2585323"/>
          </a:xfrm>
          <a:prstGeom prst="rect">
            <a:avLst/>
          </a:prstGeom>
          <a:noFill/>
        </p:spPr>
        <p:txBody>
          <a:bodyPr wrap="square" rtlCol="0">
            <a:spAutoFit/>
          </a:bodyPr>
          <a:lstStyle/>
          <a:p>
            <a:r>
              <a:rPr lang="en-US" b="1" dirty="0"/>
              <a:t>Diagnosis of Stator winding fault </a:t>
            </a:r>
          </a:p>
          <a:p>
            <a:endParaRPr lang="en-US" dirty="0"/>
          </a:p>
          <a:p>
            <a:pPr marL="285750" indent="-285750">
              <a:lnSpc>
                <a:spcPct val="150000"/>
              </a:lnSpc>
              <a:buFont typeface="Arial" panose="020B0604020202020204" pitchFamily="34" charset="0"/>
              <a:buChar char="•"/>
            </a:pPr>
            <a:r>
              <a:rPr lang="en-US" dirty="0"/>
              <a:t>The supply current negative-sequence component at a frequency of (-f) could be used to diagnose stator winding faults.</a:t>
            </a:r>
          </a:p>
          <a:p>
            <a:pPr marL="285750" indent="-285750">
              <a:lnSpc>
                <a:spcPct val="150000"/>
              </a:lnSpc>
              <a:buFont typeface="Arial" panose="020B0604020202020204" pitchFamily="34" charset="0"/>
              <a:buChar char="•"/>
            </a:pPr>
            <a:r>
              <a:rPr lang="en-US" dirty="0"/>
              <a:t>An increase in the motor phase current leading to shifts in both positive and negative sequence currents is an indicator of fault</a:t>
            </a:r>
          </a:p>
          <a:p>
            <a:endParaRPr lang="en-IN" dirty="0"/>
          </a:p>
        </p:txBody>
      </p:sp>
    </p:spTree>
    <p:extLst>
      <p:ext uri="{BB962C8B-B14F-4D97-AF65-F5344CB8AC3E}">
        <p14:creationId xmlns:p14="http://schemas.microsoft.com/office/powerpoint/2010/main" val="261956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1E7074-DB24-74C1-7EE2-B8B0F98F5698}"/>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4" name="TextBox 3">
            <a:extLst>
              <a:ext uri="{FF2B5EF4-FFF2-40B4-BE49-F238E27FC236}">
                <a16:creationId xmlns:a16="http://schemas.microsoft.com/office/drawing/2014/main" id="{A2B88A3B-BDEA-CF56-F21F-F1AD2A118392}"/>
              </a:ext>
            </a:extLst>
          </p:cNvPr>
          <p:cNvSpPr txBox="1"/>
          <p:nvPr/>
        </p:nvSpPr>
        <p:spPr>
          <a:xfrm>
            <a:off x="1078440" y="2497079"/>
            <a:ext cx="10035119" cy="830997"/>
          </a:xfrm>
          <a:prstGeom prst="rect">
            <a:avLst/>
          </a:prstGeom>
          <a:noFill/>
        </p:spPr>
        <p:txBody>
          <a:bodyPr wrap="none" rtlCol="0">
            <a:spAutoFit/>
          </a:bodyPr>
          <a:lstStyle/>
          <a:p>
            <a:r>
              <a:rPr lang="en-US" sz="4800" dirty="0">
                <a:solidFill>
                  <a:schemeClr val="accent1">
                    <a:lumMod val="75000"/>
                  </a:schemeClr>
                </a:solidFill>
                <a:latin typeface="+mj-lt"/>
              </a:rPr>
              <a:t>IMPLEMENTATION AND WORKING</a:t>
            </a:r>
            <a:endParaRPr lang="en-IN" sz="4800" dirty="0">
              <a:solidFill>
                <a:schemeClr val="accent1">
                  <a:lumMod val="75000"/>
                </a:schemeClr>
              </a:solidFill>
              <a:latin typeface="+mj-lt"/>
            </a:endParaRPr>
          </a:p>
        </p:txBody>
      </p:sp>
    </p:spTree>
    <p:extLst>
      <p:ext uri="{BB962C8B-B14F-4D97-AF65-F5344CB8AC3E}">
        <p14:creationId xmlns:p14="http://schemas.microsoft.com/office/powerpoint/2010/main" val="2498776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B7AB-D333-4BA8-8788-4355E5852BFA}"/>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48C5F85D-9687-48B0-8548-7769F50A5F62}"/>
              </a:ext>
            </a:extLst>
          </p:cNvPr>
          <p:cNvSpPr>
            <a:spLocks noGrp="1"/>
          </p:cNvSpPr>
          <p:nvPr>
            <p:ph idx="1"/>
          </p:nvPr>
        </p:nvSpPr>
        <p:spPr>
          <a:xfrm>
            <a:off x="1154953" y="2355973"/>
            <a:ext cx="9898529" cy="4085168"/>
          </a:xfrm>
        </p:spPr>
        <p:txBody>
          <a:bodyPr>
            <a:normAutofit fontScale="92500" lnSpcReduction="10000"/>
          </a:bodyPr>
          <a:lstStyle/>
          <a:p>
            <a:r>
              <a:rPr lang="en-US" dirty="0"/>
              <a:t>A </a:t>
            </a:r>
            <a:r>
              <a:rPr lang="pl-PL" dirty="0"/>
              <a:t>37Kw 50Hp 4 pole 1500rpm 415V</a:t>
            </a:r>
            <a:r>
              <a:rPr lang="en-US" dirty="0"/>
              <a:t> 3 Phase Induction Motor is chosen.</a:t>
            </a:r>
          </a:p>
          <a:p>
            <a:r>
              <a:rPr lang="en-US" dirty="0"/>
              <a:t>Afterwards normal and fault conditions are simulated in MATLAB. Faults included are :</a:t>
            </a:r>
          </a:p>
          <a:p>
            <a:pPr lvl="1"/>
            <a:r>
              <a:rPr lang="en-US" dirty="0"/>
              <a:t>Stator Winding fault</a:t>
            </a:r>
          </a:p>
          <a:p>
            <a:pPr lvl="1"/>
            <a:r>
              <a:rPr lang="en-US" dirty="0"/>
              <a:t>Eccentricity fault</a:t>
            </a:r>
          </a:p>
          <a:p>
            <a:pPr lvl="1"/>
            <a:r>
              <a:rPr lang="en-US" dirty="0"/>
              <a:t>Rotor Broken bar fault</a:t>
            </a:r>
          </a:p>
          <a:p>
            <a:pPr lvl="1"/>
            <a:r>
              <a:rPr lang="en-US" dirty="0"/>
              <a:t>Bearing damage fault</a:t>
            </a:r>
          </a:p>
          <a:p>
            <a:r>
              <a:rPr lang="en-US" b="1" dirty="0"/>
              <a:t>Feed forward network </a:t>
            </a:r>
            <a:r>
              <a:rPr lang="en-US" dirty="0"/>
              <a:t>is chosen as the ANN architecture</a:t>
            </a:r>
          </a:p>
          <a:p>
            <a:r>
              <a:rPr lang="en-US" dirty="0"/>
              <a:t>Inputs to network are supply voltage, rotor current, air gap flux and shaft vibration</a:t>
            </a:r>
          </a:p>
          <a:p>
            <a:r>
              <a:rPr lang="en-US" dirty="0"/>
              <a:t>The activation function used </a:t>
            </a:r>
            <a:r>
              <a:rPr lang="en-US"/>
              <a:t>is </a:t>
            </a:r>
            <a:r>
              <a:rPr lang="en-US" b="1"/>
              <a:t>ReLU</a:t>
            </a:r>
            <a:endParaRPr lang="en-US" b="1" dirty="0"/>
          </a:p>
          <a:p>
            <a:r>
              <a:rPr lang="en-US" dirty="0"/>
              <a:t>The training is done using </a:t>
            </a:r>
            <a:r>
              <a:rPr lang="en-US" b="1" dirty="0"/>
              <a:t>Gradient Descent Algorithm</a:t>
            </a:r>
            <a:r>
              <a:rPr lang="en-US" dirty="0"/>
              <a:t> and </a:t>
            </a:r>
            <a:r>
              <a:rPr lang="en-US" b="1" dirty="0"/>
              <a:t>Back propagation</a:t>
            </a:r>
          </a:p>
          <a:p>
            <a:r>
              <a:rPr lang="en-US" dirty="0"/>
              <a:t>Output layer would be normal condition, eccentricity fault, stator winding fault, broken rotor fault and bearing fault</a:t>
            </a:r>
          </a:p>
          <a:p>
            <a:endParaRPr lang="en-US" dirty="0"/>
          </a:p>
        </p:txBody>
      </p:sp>
      <p:sp>
        <p:nvSpPr>
          <p:cNvPr id="4" name="Slide Number Placeholder 3">
            <a:extLst>
              <a:ext uri="{FF2B5EF4-FFF2-40B4-BE49-F238E27FC236}">
                <a16:creationId xmlns:a16="http://schemas.microsoft.com/office/drawing/2014/main" id="{EB86E965-574D-4D09-8898-DB39CAB40F5C}"/>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699325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778730-7801-8746-6946-BE158B2FEC4B}"/>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3" name="TextBox 2">
            <a:extLst>
              <a:ext uri="{FF2B5EF4-FFF2-40B4-BE49-F238E27FC236}">
                <a16:creationId xmlns:a16="http://schemas.microsoft.com/office/drawing/2014/main" id="{2CE964E5-EBED-A78C-6EEC-D75F1DDD6AFE}"/>
              </a:ext>
            </a:extLst>
          </p:cNvPr>
          <p:cNvSpPr txBox="1"/>
          <p:nvPr/>
        </p:nvSpPr>
        <p:spPr>
          <a:xfrm>
            <a:off x="2286303" y="2662518"/>
            <a:ext cx="7619394" cy="584775"/>
          </a:xfrm>
          <a:prstGeom prst="rect">
            <a:avLst/>
          </a:prstGeom>
          <a:noFill/>
        </p:spPr>
        <p:txBody>
          <a:bodyPr wrap="none" rtlCol="0">
            <a:spAutoFit/>
          </a:bodyPr>
          <a:lstStyle/>
          <a:p>
            <a:r>
              <a:rPr lang="en-US" sz="3200" dirty="0">
                <a:solidFill>
                  <a:schemeClr val="accent1">
                    <a:lumMod val="75000"/>
                  </a:schemeClr>
                </a:solidFill>
                <a:latin typeface="+mj-lt"/>
              </a:rPr>
              <a:t>PLANNING AND WORK DISTRUBUTION </a:t>
            </a:r>
            <a:endParaRPr lang="en-IN" sz="3200" dirty="0">
              <a:solidFill>
                <a:schemeClr val="accent1">
                  <a:lumMod val="75000"/>
                </a:schemeClr>
              </a:solidFill>
              <a:latin typeface="+mj-lt"/>
            </a:endParaRPr>
          </a:p>
        </p:txBody>
      </p:sp>
      <p:sp>
        <p:nvSpPr>
          <p:cNvPr id="4" name="TextBox 3">
            <a:extLst>
              <a:ext uri="{FF2B5EF4-FFF2-40B4-BE49-F238E27FC236}">
                <a16:creationId xmlns:a16="http://schemas.microsoft.com/office/drawing/2014/main" id="{045D7812-7874-D828-CB52-41C27D845782}"/>
              </a:ext>
            </a:extLst>
          </p:cNvPr>
          <p:cNvSpPr txBox="1"/>
          <p:nvPr/>
        </p:nvSpPr>
        <p:spPr>
          <a:xfrm>
            <a:off x="4756000" y="3806116"/>
            <a:ext cx="2436160" cy="646331"/>
          </a:xfrm>
          <a:prstGeom prst="rect">
            <a:avLst/>
          </a:prstGeom>
          <a:noFill/>
        </p:spPr>
        <p:txBody>
          <a:bodyPr wrap="square" rtlCol="0">
            <a:spAutoFit/>
          </a:bodyPr>
          <a:lstStyle/>
          <a:p>
            <a:r>
              <a:rPr lang="en-US" dirty="0">
                <a:hlinkClick r:id="rId2"/>
              </a:rPr>
              <a:t>Link to Gantt Chart</a:t>
            </a:r>
            <a:endParaRPr lang="en-US" dirty="0"/>
          </a:p>
          <a:p>
            <a:endParaRPr lang="en-US" dirty="0"/>
          </a:p>
        </p:txBody>
      </p:sp>
    </p:spTree>
    <p:extLst>
      <p:ext uri="{BB962C8B-B14F-4D97-AF65-F5344CB8AC3E}">
        <p14:creationId xmlns:p14="http://schemas.microsoft.com/office/powerpoint/2010/main" val="2857151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3B65-8C98-F5B3-70CF-DAEE4BCD126A}"/>
              </a:ext>
            </a:extLst>
          </p:cNvPr>
          <p:cNvSpPr>
            <a:spLocks noGrp="1"/>
          </p:cNvSpPr>
          <p:nvPr>
            <p:ph type="title"/>
          </p:nvPr>
        </p:nvSpPr>
        <p:spPr/>
        <p:txBody>
          <a:bodyPr/>
          <a:lstStyle/>
          <a:p>
            <a:r>
              <a:rPr lang="en-US" dirty="0">
                <a:solidFill>
                  <a:schemeClr val="bg1"/>
                </a:solidFill>
              </a:rPr>
              <a:t>CONCLUSION</a:t>
            </a:r>
            <a:endParaRPr lang="en-IN" dirty="0">
              <a:solidFill>
                <a:schemeClr val="bg1"/>
              </a:solidFill>
            </a:endParaRPr>
          </a:p>
        </p:txBody>
      </p:sp>
      <p:sp>
        <p:nvSpPr>
          <p:cNvPr id="3" name="Content Placeholder 2">
            <a:extLst>
              <a:ext uri="{FF2B5EF4-FFF2-40B4-BE49-F238E27FC236}">
                <a16:creationId xmlns:a16="http://schemas.microsoft.com/office/drawing/2014/main" id="{7A84967A-B137-D12E-E517-A52194E897D7}"/>
              </a:ext>
            </a:extLst>
          </p:cNvPr>
          <p:cNvSpPr>
            <a:spLocks noGrp="1"/>
          </p:cNvSpPr>
          <p:nvPr>
            <p:ph idx="1"/>
          </p:nvPr>
        </p:nvSpPr>
        <p:spPr>
          <a:xfrm>
            <a:off x="1154955" y="2603500"/>
            <a:ext cx="10288900" cy="3416300"/>
          </a:xfrm>
        </p:spPr>
        <p:txBody>
          <a:bodyPr/>
          <a:lstStyle/>
          <a:p>
            <a:r>
              <a:rPr lang="en-US" dirty="0"/>
              <a:t>Induction Machines take up 50% of electric power produced globally. They are the backbone of various industries. Faults in Induction Machine can lead to down time which impacts productivity and output.</a:t>
            </a:r>
          </a:p>
          <a:p>
            <a:r>
              <a:rPr lang="en-US" dirty="0"/>
              <a:t>It’s important that we diagnose the faults before machine reaches a point where it’s unable to be operated.</a:t>
            </a:r>
          </a:p>
          <a:p>
            <a:r>
              <a:rPr lang="en-US" dirty="0"/>
              <a:t>Artificial Neural Networks could effectively detect faults in Electrical machines in a way that we can diagnose before heavy damages to the machine occur.</a:t>
            </a:r>
          </a:p>
          <a:p>
            <a:r>
              <a:rPr lang="en-US" dirty="0"/>
              <a:t>This helps in reducing downtime and expenses. </a:t>
            </a:r>
            <a:endParaRPr lang="en-IN" dirty="0"/>
          </a:p>
        </p:txBody>
      </p:sp>
      <p:sp>
        <p:nvSpPr>
          <p:cNvPr id="4" name="Slide Number Placeholder 3">
            <a:extLst>
              <a:ext uri="{FF2B5EF4-FFF2-40B4-BE49-F238E27FC236}">
                <a16:creationId xmlns:a16="http://schemas.microsoft.com/office/drawing/2014/main" id="{4236DC1A-CED3-0030-8045-7F8C551DEB1B}"/>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76845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a:bodyPr>
          <a:lstStyle/>
          <a:p>
            <a:r>
              <a:rPr lang="en-US" dirty="0"/>
              <a:t>The project uses Artificial Neural Networks to detect fault in 3 phase Induction motor</a:t>
            </a:r>
          </a:p>
          <a:p>
            <a:r>
              <a:rPr lang="en-US" dirty="0"/>
              <a:t>The project's goal is to show how artificial intelligence (AI) may be used to detect faults in electrical systems and extend their lifespan, which can save monetary resources and boost operational effectiveness</a:t>
            </a:r>
          </a:p>
          <a:p>
            <a:r>
              <a:rPr lang="en-US" b="0" i="0" dirty="0">
                <a:solidFill>
                  <a:srgbClr val="273239"/>
                </a:solidFill>
                <a:effectLst/>
              </a:rPr>
              <a:t>Machine learning is a method of data analysis that automates analytical model building. It is a branch of artificial intelligence based on the idea that systems can learn from data, identify patterns and make decisions with minimal human intervention.</a:t>
            </a:r>
            <a:endParaRPr lang="en-US" dirty="0"/>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5" name="Slide Number Placeholder 4">
            <a:extLst>
              <a:ext uri="{FF2B5EF4-FFF2-40B4-BE49-F238E27FC236}">
                <a16:creationId xmlns:a16="http://schemas.microsoft.com/office/drawing/2014/main" id="{004BFA8A-0D21-4F52-AB97-35EDE523255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094298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9C70-A0BB-E18F-BCED-907F2FFCBF28}"/>
              </a:ext>
            </a:extLst>
          </p:cNvPr>
          <p:cNvSpPr>
            <a:spLocks noGrp="1"/>
          </p:cNvSpPr>
          <p:nvPr>
            <p:ph type="title"/>
          </p:nvPr>
        </p:nvSpPr>
        <p:spPr/>
        <p:txBody>
          <a:bodyPr/>
          <a:lstStyle/>
          <a:p>
            <a:r>
              <a:rPr lang="en-US" dirty="0">
                <a:solidFill>
                  <a:schemeClr val="bg1"/>
                </a:solidFill>
              </a:rPr>
              <a:t>REFERENCES </a:t>
            </a:r>
            <a:endParaRPr lang="en-IN" dirty="0">
              <a:solidFill>
                <a:schemeClr val="bg1"/>
              </a:solidFill>
            </a:endParaRPr>
          </a:p>
        </p:txBody>
      </p:sp>
      <p:sp>
        <p:nvSpPr>
          <p:cNvPr id="3" name="Content Placeholder 2">
            <a:extLst>
              <a:ext uri="{FF2B5EF4-FFF2-40B4-BE49-F238E27FC236}">
                <a16:creationId xmlns:a16="http://schemas.microsoft.com/office/drawing/2014/main" id="{21CF6532-FB2D-8D21-A449-274F32843671}"/>
              </a:ext>
            </a:extLst>
          </p:cNvPr>
          <p:cNvSpPr>
            <a:spLocks noGrp="1"/>
          </p:cNvSpPr>
          <p:nvPr>
            <p:ph idx="1"/>
          </p:nvPr>
        </p:nvSpPr>
        <p:spPr>
          <a:xfrm>
            <a:off x="709707" y="2361453"/>
            <a:ext cx="10772586" cy="3972112"/>
          </a:xfrm>
        </p:spPr>
        <p:txBody>
          <a:bodyPr/>
          <a:lstStyle/>
          <a:p>
            <a:r>
              <a:rPr lang="en-IN" dirty="0"/>
              <a:t>Mohamed A. Awadallah, Medhat M. Morcos, </a:t>
            </a:r>
            <a:r>
              <a:rPr lang="en-IN" b="1" dirty="0"/>
              <a:t>“</a:t>
            </a:r>
            <a:r>
              <a:rPr lang="en-US" b="1" dirty="0"/>
              <a:t>Application of AI Tools in Fault Diagnosis of Electrical Machines and Drives—An Overview”, </a:t>
            </a:r>
            <a:r>
              <a:rPr lang="en-US" dirty="0"/>
              <a:t>IEEE TRANSACTIONS ON ENERGY CONVERSION, VOL. 18, NO. 2, JUNE 2003</a:t>
            </a:r>
          </a:p>
          <a:p>
            <a:r>
              <a:rPr lang="en-IN" dirty="0"/>
              <a:t>Fiorenzo Filippetti, Giovanni Franceschini, Carla TassoniI, Peter Vas, </a:t>
            </a:r>
            <a:r>
              <a:rPr lang="en-IN" b="1" dirty="0"/>
              <a:t>“</a:t>
            </a:r>
            <a:r>
              <a:rPr lang="en-US" b="1" dirty="0"/>
              <a:t>Recent Developments of Induction Motor Drives Fault Diagnosis Using AI Techniques”, </a:t>
            </a:r>
            <a:r>
              <a:rPr lang="en-US" dirty="0"/>
              <a:t>IEEE TRANSACTIONS ON INDUSTRIAL ELECTRONICS, VOL. 47, NO. 5, OCTOBER 2000</a:t>
            </a:r>
          </a:p>
          <a:p>
            <a:r>
              <a:rPr lang="en-US" dirty="0"/>
              <a:t>NPTEL LECTURES, Prof. S Sengupta, IIT Kharagpur, </a:t>
            </a:r>
            <a:r>
              <a:rPr lang="en-US" b="1" dirty="0"/>
              <a:t>“Neural Networks and Applications”</a:t>
            </a:r>
          </a:p>
          <a:p>
            <a:r>
              <a:rPr lang="en-IN" dirty="0"/>
              <a:t>Subrata Karmakar Surajit Chattopadhyay Madhuchhanda Mitra Samarjit Sengupta</a:t>
            </a:r>
            <a:r>
              <a:rPr lang="en-US" b="1" dirty="0"/>
              <a:t>, “</a:t>
            </a:r>
            <a:r>
              <a:rPr lang="en-IN" b="1" dirty="0"/>
              <a:t>Induction Motor Fault Diagnosis”</a:t>
            </a:r>
            <a:endParaRPr lang="en-US" b="1" dirty="0"/>
          </a:p>
          <a:p>
            <a:endParaRPr lang="en-IN" dirty="0"/>
          </a:p>
        </p:txBody>
      </p:sp>
      <p:sp>
        <p:nvSpPr>
          <p:cNvPr id="4" name="Slide Number Placeholder 3">
            <a:extLst>
              <a:ext uri="{FF2B5EF4-FFF2-40B4-BE49-F238E27FC236}">
                <a16:creationId xmlns:a16="http://schemas.microsoft.com/office/drawing/2014/main" id="{8256D545-3143-EFC2-10D3-6EEC79259AE9}"/>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03391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6DA2-A0F5-F454-0C5D-538A5B3B0463}"/>
              </a:ext>
            </a:extLst>
          </p:cNvPr>
          <p:cNvSpPr>
            <a:spLocks noGrp="1"/>
          </p:cNvSpPr>
          <p:nvPr>
            <p:ph type="title"/>
          </p:nvPr>
        </p:nvSpPr>
        <p:spPr/>
        <p:txBody>
          <a:bodyPr/>
          <a:lstStyle/>
          <a:p>
            <a:r>
              <a:rPr lang="en-US" dirty="0"/>
              <a:t>Relevance</a:t>
            </a:r>
            <a:endParaRPr lang="en-IN" dirty="0"/>
          </a:p>
        </p:txBody>
      </p:sp>
      <p:sp>
        <p:nvSpPr>
          <p:cNvPr id="3" name="Content Placeholder 2">
            <a:extLst>
              <a:ext uri="{FF2B5EF4-FFF2-40B4-BE49-F238E27FC236}">
                <a16:creationId xmlns:a16="http://schemas.microsoft.com/office/drawing/2014/main" id="{EE65A74F-B17E-9591-81CC-28F56F236936}"/>
              </a:ext>
            </a:extLst>
          </p:cNvPr>
          <p:cNvSpPr>
            <a:spLocks noGrp="1"/>
          </p:cNvSpPr>
          <p:nvPr>
            <p:ph idx="1"/>
          </p:nvPr>
        </p:nvSpPr>
        <p:spPr/>
        <p:txBody>
          <a:bodyPr/>
          <a:lstStyle/>
          <a:p>
            <a:r>
              <a:rPr lang="en-US" dirty="0"/>
              <a:t>Preventive maintenance</a:t>
            </a:r>
          </a:p>
          <a:p>
            <a:r>
              <a:rPr lang="en-US" dirty="0"/>
              <a:t>Cost Savings</a:t>
            </a:r>
          </a:p>
          <a:p>
            <a:r>
              <a:rPr lang="en-US" dirty="0"/>
              <a:t>Improved reliability</a:t>
            </a:r>
          </a:p>
          <a:p>
            <a:r>
              <a:rPr lang="en-US" dirty="0"/>
              <a:t>Enhanced Safety</a:t>
            </a:r>
          </a:p>
          <a:p>
            <a:r>
              <a:rPr lang="en-US" dirty="0"/>
              <a:t>Improved energy efficiency</a:t>
            </a:r>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B6DB125E-B69A-9C7C-91DC-C84C446F2B6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72494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FE3257-29AB-D736-EB9E-9297E88561C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extBox 2">
            <a:extLst>
              <a:ext uri="{FF2B5EF4-FFF2-40B4-BE49-F238E27FC236}">
                <a16:creationId xmlns:a16="http://schemas.microsoft.com/office/drawing/2014/main" id="{DA94E14A-2619-5EBF-18DB-E8F5B58C77A6}"/>
              </a:ext>
            </a:extLst>
          </p:cNvPr>
          <p:cNvSpPr txBox="1"/>
          <p:nvPr/>
        </p:nvSpPr>
        <p:spPr>
          <a:xfrm>
            <a:off x="2286000" y="2413337"/>
            <a:ext cx="7172156" cy="1015663"/>
          </a:xfrm>
          <a:prstGeom prst="rect">
            <a:avLst/>
          </a:prstGeom>
          <a:noFill/>
        </p:spPr>
        <p:txBody>
          <a:bodyPr wrap="none" rtlCol="0">
            <a:spAutoFit/>
          </a:bodyPr>
          <a:lstStyle/>
          <a:p>
            <a:r>
              <a:rPr lang="en-US" sz="6000" dirty="0">
                <a:solidFill>
                  <a:schemeClr val="accent1">
                    <a:lumMod val="75000"/>
                  </a:schemeClr>
                </a:solidFill>
                <a:latin typeface="+mj-lt"/>
              </a:rPr>
              <a:t>LITERATURE SURVEY</a:t>
            </a:r>
            <a:endParaRPr lang="en-IN" sz="6000" dirty="0">
              <a:solidFill>
                <a:schemeClr val="accent1">
                  <a:lumMod val="75000"/>
                </a:schemeClr>
              </a:solidFill>
              <a:latin typeface="+mj-lt"/>
            </a:endParaRPr>
          </a:p>
        </p:txBody>
      </p:sp>
    </p:spTree>
    <p:extLst>
      <p:ext uri="{BB962C8B-B14F-4D97-AF65-F5344CB8AC3E}">
        <p14:creationId xmlns:p14="http://schemas.microsoft.com/office/powerpoint/2010/main" val="9712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43BCB7-5A16-57C7-2830-C1E2120D7EF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TextBox 2">
            <a:extLst>
              <a:ext uri="{FF2B5EF4-FFF2-40B4-BE49-F238E27FC236}">
                <a16:creationId xmlns:a16="http://schemas.microsoft.com/office/drawing/2014/main" id="{65527265-1621-E5B4-6602-81E7BC4F12D1}"/>
              </a:ext>
            </a:extLst>
          </p:cNvPr>
          <p:cNvSpPr txBox="1"/>
          <p:nvPr/>
        </p:nvSpPr>
        <p:spPr>
          <a:xfrm>
            <a:off x="3819564" y="94797"/>
            <a:ext cx="3076483" cy="584775"/>
          </a:xfrm>
          <a:prstGeom prst="rect">
            <a:avLst/>
          </a:prstGeom>
          <a:noFill/>
        </p:spPr>
        <p:txBody>
          <a:bodyPr wrap="none" rtlCol="0">
            <a:spAutoFit/>
          </a:bodyPr>
          <a:lstStyle/>
          <a:p>
            <a:r>
              <a:rPr lang="en-US" sz="3200" b="1" dirty="0">
                <a:solidFill>
                  <a:schemeClr val="accent1"/>
                </a:solidFill>
                <a:latin typeface="+mj-lt"/>
              </a:rPr>
              <a:t>Standard Tools</a:t>
            </a:r>
            <a:endParaRPr lang="en-IN" sz="3200" b="1" dirty="0">
              <a:solidFill>
                <a:schemeClr val="accent1"/>
              </a:solidFill>
              <a:latin typeface="+mj-lt"/>
            </a:endParaRPr>
          </a:p>
        </p:txBody>
      </p:sp>
      <p:pic>
        <p:nvPicPr>
          <p:cNvPr id="5" name="Picture 4">
            <a:extLst>
              <a:ext uri="{FF2B5EF4-FFF2-40B4-BE49-F238E27FC236}">
                <a16:creationId xmlns:a16="http://schemas.microsoft.com/office/drawing/2014/main" id="{161556C0-8DF8-5138-5716-8AE7624B710B}"/>
              </a:ext>
            </a:extLst>
          </p:cNvPr>
          <p:cNvPicPr>
            <a:picLocks noChangeAspect="1"/>
          </p:cNvPicPr>
          <p:nvPr/>
        </p:nvPicPr>
        <p:blipFill rotWithShape="1">
          <a:blip r:embed="rId2"/>
          <a:srcRect l="26470" t="21795" r="24007" b="10958"/>
          <a:stretch/>
        </p:blipFill>
        <p:spPr>
          <a:xfrm>
            <a:off x="389965" y="767688"/>
            <a:ext cx="10596281" cy="5794583"/>
          </a:xfrm>
          <a:prstGeom prst="rect">
            <a:avLst/>
          </a:prstGeom>
        </p:spPr>
      </p:pic>
    </p:spTree>
    <p:extLst>
      <p:ext uri="{BB962C8B-B14F-4D97-AF65-F5344CB8AC3E}">
        <p14:creationId xmlns:p14="http://schemas.microsoft.com/office/powerpoint/2010/main" val="305217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3C9B-DC81-0D88-62DF-656657BB1225}"/>
              </a:ext>
            </a:extLst>
          </p:cNvPr>
          <p:cNvSpPr>
            <a:spLocks noGrp="1"/>
          </p:cNvSpPr>
          <p:nvPr>
            <p:ph type="title"/>
          </p:nvPr>
        </p:nvSpPr>
        <p:spPr/>
        <p:txBody>
          <a:bodyPr/>
          <a:lstStyle/>
          <a:p>
            <a:r>
              <a:rPr lang="en-US" dirty="0"/>
              <a:t>Artificial Intelligence</a:t>
            </a:r>
            <a:endParaRPr lang="en-IN" dirty="0"/>
          </a:p>
        </p:txBody>
      </p:sp>
      <p:sp>
        <p:nvSpPr>
          <p:cNvPr id="3" name="Content Placeholder 2">
            <a:extLst>
              <a:ext uri="{FF2B5EF4-FFF2-40B4-BE49-F238E27FC236}">
                <a16:creationId xmlns:a16="http://schemas.microsoft.com/office/drawing/2014/main" id="{CD7ADFBB-6DB8-34BD-37FD-6A6C5B08594D}"/>
              </a:ext>
            </a:extLst>
          </p:cNvPr>
          <p:cNvSpPr>
            <a:spLocks noGrp="1"/>
          </p:cNvSpPr>
          <p:nvPr>
            <p:ph idx="1"/>
          </p:nvPr>
        </p:nvSpPr>
        <p:spPr/>
        <p:txBody>
          <a:bodyPr/>
          <a:lstStyle/>
          <a:p>
            <a:r>
              <a:rPr lang="en-US" dirty="0">
                <a:solidFill>
                  <a:schemeClr val="tx1"/>
                </a:solidFill>
              </a:rPr>
              <a:t>R</a:t>
            </a:r>
            <a:r>
              <a:rPr lang="en-US" b="0" i="0" dirty="0">
                <a:solidFill>
                  <a:schemeClr val="tx1"/>
                </a:solidFill>
                <a:effectLst/>
              </a:rPr>
              <a:t>efers to the simulation of human intelligence in computer systems</a:t>
            </a:r>
          </a:p>
          <a:p>
            <a:r>
              <a:rPr lang="en-US" b="0" i="0" dirty="0">
                <a:solidFill>
                  <a:schemeClr val="tx1"/>
                </a:solidFill>
                <a:effectLst/>
              </a:rPr>
              <a:t>AI often involves machine learning, where computers learn from data and improve their performance on specific tasks over time. </a:t>
            </a:r>
          </a:p>
          <a:p>
            <a:r>
              <a:rPr lang="en-US" dirty="0">
                <a:solidFill>
                  <a:schemeClr val="tx1"/>
                </a:solidFill>
              </a:rPr>
              <a:t>Accurate, fast, can handle complexities</a:t>
            </a:r>
            <a:endParaRPr lang="en-IN" dirty="0">
              <a:solidFill>
                <a:schemeClr val="tx1"/>
              </a:solidFill>
            </a:endParaRPr>
          </a:p>
        </p:txBody>
      </p:sp>
      <p:sp>
        <p:nvSpPr>
          <p:cNvPr id="4" name="Slide Number Placeholder 3">
            <a:extLst>
              <a:ext uri="{FF2B5EF4-FFF2-40B4-BE49-F238E27FC236}">
                <a16:creationId xmlns:a16="http://schemas.microsoft.com/office/drawing/2014/main" id="{751783B9-C197-4424-AEA1-FCBF6FC7DD9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18397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D3BC96-45E0-CBFD-5B82-17720B08C94F}"/>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4" name="Picture 3">
            <a:extLst>
              <a:ext uri="{FF2B5EF4-FFF2-40B4-BE49-F238E27FC236}">
                <a16:creationId xmlns:a16="http://schemas.microsoft.com/office/drawing/2014/main" id="{3371C58D-01A2-055E-6BF9-3DEE716E3D9C}"/>
              </a:ext>
            </a:extLst>
          </p:cNvPr>
          <p:cNvPicPr>
            <a:picLocks noChangeAspect="1"/>
          </p:cNvPicPr>
          <p:nvPr/>
        </p:nvPicPr>
        <p:blipFill rotWithShape="1">
          <a:blip r:embed="rId2"/>
          <a:srcRect l="27103" t="36362" r="28408" b="15886"/>
          <a:stretch/>
        </p:blipFill>
        <p:spPr>
          <a:xfrm>
            <a:off x="280693" y="665629"/>
            <a:ext cx="9964271" cy="5526742"/>
          </a:xfrm>
          <a:prstGeom prst="rect">
            <a:avLst/>
          </a:prstGeom>
        </p:spPr>
      </p:pic>
    </p:spTree>
    <p:extLst>
      <p:ext uri="{BB962C8B-B14F-4D97-AF65-F5344CB8AC3E}">
        <p14:creationId xmlns:p14="http://schemas.microsoft.com/office/powerpoint/2010/main" val="192250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dirty="0"/>
              <a:t>Neural Networks</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497542" y="1955888"/>
            <a:ext cx="4289612" cy="4364230"/>
          </a:xfrm>
        </p:spPr>
        <p:txBody>
          <a:bodyPr>
            <a:normAutofit/>
          </a:bodyPr>
          <a:lstStyle/>
          <a:p>
            <a:pPr marL="285750" indent="-285750">
              <a:buFont typeface="Arial" panose="020B0604020202020204" pitchFamily="34" charset="0"/>
              <a:buChar char="•"/>
            </a:pPr>
            <a:r>
              <a:rPr lang="en-US" sz="1800" b="1" u="sng" dirty="0">
                <a:solidFill>
                  <a:schemeClr val="bg1"/>
                </a:solidFill>
              </a:rPr>
              <a:t>Weights</a:t>
            </a:r>
            <a:r>
              <a:rPr lang="en-US" sz="1800" u="sng" dirty="0">
                <a:solidFill>
                  <a:schemeClr val="bg1"/>
                </a:solidFill>
              </a:rPr>
              <a:t>:</a:t>
            </a:r>
            <a:r>
              <a:rPr lang="en-US" sz="1800" dirty="0">
                <a:solidFill>
                  <a:schemeClr val="bg1"/>
                </a:solidFill>
              </a:rPr>
              <a:t> Strength of a connection</a:t>
            </a:r>
          </a:p>
          <a:p>
            <a:pPr marL="285750" indent="-285750">
              <a:buFont typeface="Arial" panose="020B0604020202020204" pitchFamily="34" charset="0"/>
              <a:buChar char="•"/>
            </a:pPr>
            <a:r>
              <a:rPr lang="en-US" sz="1800" b="1" u="sng" dirty="0">
                <a:solidFill>
                  <a:schemeClr val="bg1"/>
                </a:solidFill>
              </a:rPr>
              <a:t>Bias</a:t>
            </a:r>
            <a:r>
              <a:rPr lang="en-US" sz="1800" dirty="0">
                <a:solidFill>
                  <a:schemeClr val="bg1"/>
                </a:solidFill>
              </a:rPr>
              <a:t>: Additional parameter to shift the output of a neuron</a:t>
            </a:r>
          </a:p>
          <a:p>
            <a:pPr marL="285750" indent="-285750">
              <a:buFont typeface="Arial" panose="020B0604020202020204" pitchFamily="34" charset="0"/>
              <a:buChar char="•"/>
            </a:pPr>
            <a:r>
              <a:rPr lang="en-US" sz="1800" dirty="0">
                <a:solidFill>
                  <a:schemeClr val="bg1"/>
                </a:solidFill>
              </a:rPr>
              <a:t>We adjust the weights and biases to get the desired output from the obtained output</a:t>
            </a:r>
          </a:p>
          <a:p>
            <a:pPr marL="285750" indent="-285750">
              <a:buFont typeface="Arial" panose="020B0604020202020204" pitchFamily="34" charset="0"/>
              <a:buChar char="•"/>
            </a:pPr>
            <a:r>
              <a:rPr lang="en-US" sz="1800" b="1" u="sng" dirty="0">
                <a:solidFill>
                  <a:schemeClr val="bg1"/>
                </a:solidFill>
              </a:rPr>
              <a:t>Activation functions</a:t>
            </a:r>
            <a:r>
              <a:rPr lang="en-US" sz="1800" u="sng" dirty="0">
                <a:solidFill>
                  <a:schemeClr val="bg1"/>
                </a:solidFill>
              </a:rPr>
              <a:t>: </a:t>
            </a:r>
            <a:r>
              <a:rPr lang="en-US" sz="1700" b="0" i="0" dirty="0">
                <a:solidFill>
                  <a:schemeClr val="bg1"/>
                </a:solidFill>
                <a:effectLst/>
              </a:rPr>
              <a:t>Activation functions introduce non-linearity into the neural network, allowing it to model and approximate complex, non-linear relationships in data</a:t>
            </a:r>
            <a:r>
              <a:rPr lang="en-US" sz="2400" b="0" i="0" dirty="0">
                <a:solidFill>
                  <a:srgbClr val="CECAC3"/>
                </a:solidFill>
                <a:effectLst/>
                <a:latin typeface="Söhne"/>
              </a:rPr>
              <a:t>.</a:t>
            </a:r>
            <a:endParaRPr lang="en-US" sz="1800" u="sng" dirty="0">
              <a:solidFill>
                <a:schemeClr val="bg1"/>
              </a:solidFill>
            </a:endParaRPr>
          </a:p>
          <a:p>
            <a:pPr marL="285750" indent="-285750">
              <a:buFont typeface="Arial" panose="020B0604020202020204" pitchFamily="34" charset="0"/>
              <a:buChar char="•"/>
            </a:pPr>
            <a:r>
              <a:rPr lang="en-US" sz="1800" b="1" u="sng" dirty="0">
                <a:solidFill>
                  <a:schemeClr val="bg1"/>
                </a:solidFill>
              </a:rPr>
              <a:t>Threshold functions</a:t>
            </a:r>
            <a:r>
              <a:rPr lang="en-US" sz="1800" u="sng" dirty="0">
                <a:solidFill>
                  <a:schemeClr val="bg1"/>
                </a:solidFill>
              </a:rPr>
              <a:t>:  </a:t>
            </a:r>
            <a:r>
              <a:rPr lang="en-US" sz="1800" dirty="0">
                <a:solidFill>
                  <a:schemeClr val="bg1"/>
                </a:solidFill>
              </a:rPr>
              <a:t>To ensure output stays within a limit</a:t>
            </a:r>
          </a:p>
          <a:p>
            <a:pPr marL="285750" indent="-285750">
              <a:buFont typeface="Arial" panose="020B0604020202020204" pitchFamily="34" charset="0"/>
              <a:buChar char="•"/>
            </a:pPr>
            <a:endParaRPr lang="en-US" sz="1800" dirty="0">
              <a:solidFill>
                <a:schemeClr val="bg1"/>
              </a:solidFill>
            </a:endParaRPr>
          </a:p>
          <a:p>
            <a:pPr marL="285750" indent="-285750">
              <a:buFont typeface="Arial" panose="020B0604020202020204" pitchFamily="34" charset="0"/>
              <a:buChar char="•"/>
            </a:pPr>
            <a:endParaRPr lang="en-US" sz="1800" dirty="0">
              <a:solidFill>
                <a:schemeClr val="bg1"/>
              </a:solidFill>
            </a:endParaRPr>
          </a:p>
          <a:p>
            <a:pPr marL="285750" indent="-285750">
              <a:buFont typeface="Arial" panose="020B0604020202020204" pitchFamily="34" charset="0"/>
              <a:buChar char="•"/>
            </a:pPr>
            <a:endParaRPr lang="en-US" sz="1800" dirty="0">
              <a:solidFill>
                <a:schemeClr val="bg1"/>
              </a:solidFill>
            </a:endParaRPr>
          </a:p>
          <a:p>
            <a:endParaRPr lang="en-US" sz="1800" dirty="0">
              <a:solidFill>
                <a:schemeClr val="bg1"/>
              </a:solidFill>
            </a:endParaRP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3" name="Slide Number Placeholder 2">
            <a:extLst>
              <a:ext uri="{FF2B5EF4-FFF2-40B4-BE49-F238E27FC236}">
                <a16:creationId xmlns:a16="http://schemas.microsoft.com/office/drawing/2014/main" id="{45B6C0D6-5751-450E-AB18-837852843052}"/>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9" name="Content Placeholder 8">
            <a:extLst>
              <a:ext uri="{FF2B5EF4-FFF2-40B4-BE49-F238E27FC236}">
                <a16:creationId xmlns:a16="http://schemas.microsoft.com/office/drawing/2014/main" id="{7F882A12-BAF5-7ABC-3B13-52E40CDDAA2B}"/>
              </a:ext>
            </a:extLst>
          </p:cNvPr>
          <p:cNvPicPr>
            <a:picLocks noGrp="1" noChangeAspect="1"/>
          </p:cNvPicPr>
          <p:nvPr>
            <p:ph idx="1"/>
          </p:nvPr>
        </p:nvPicPr>
        <p:blipFill>
          <a:blip r:embed="rId4"/>
          <a:stretch>
            <a:fillRect/>
          </a:stretch>
        </p:blipFill>
        <p:spPr>
          <a:xfrm>
            <a:off x="5675003" y="2040535"/>
            <a:ext cx="5844643" cy="3804624"/>
          </a:xfrm>
        </p:spPr>
      </p:pic>
    </p:spTree>
    <p:extLst>
      <p:ext uri="{BB962C8B-B14F-4D97-AF65-F5344CB8AC3E}">
        <p14:creationId xmlns:p14="http://schemas.microsoft.com/office/powerpoint/2010/main" val="4164098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909</TotalTime>
  <Words>1911</Words>
  <Application>Microsoft Office PowerPoint</Application>
  <PresentationFormat>Widescreen</PresentationFormat>
  <Paragraphs>187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 Math</vt:lpstr>
      <vt:lpstr>Century Gothic</vt:lpstr>
      <vt:lpstr>Open Sans</vt:lpstr>
      <vt:lpstr>Söhne</vt:lpstr>
      <vt:lpstr>Wingdings 3</vt:lpstr>
      <vt:lpstr>Ion Boardroom</vt:lpstr>
      <vt:lpstr>APPLICATION OF ANN IN FAULT DETECTION OF 3 PHASE INDUCTION MOTOR </vt:lpstr>
      <vt:lpstr>CONTENT  </vt:lpstr>
      <vt:lpstr>Introduction</vt:lpstr>
      <vt:lpstr>Relevance</vt:lpstr>
      <vt:lpstr>PowerPoint Presentation</vt:lpstr>
      <vt:lpstr>PowerPoint Presentation</vt:lpstr>
      <vt:lpstr>Artificial Intelligence</vt:lpstr>
      <vt:lpstr>PowerPoint Presentation</vt:lpstr>
      <vt:lpstr>Neural Networks</vt:lpstr>
      <vt:lpstr>PowerPoint Presentation</vt:lpstr>
      <vt:lpstr>Gradient Descent Algorithm</vt:lpstr>
      <vt:lpstr>Backpropagation</vt:lpstr>
      <vt:lpstr>Types of Faults</vt:lpstr>
      <vt:lpstr>Single Phasing Fault</vt:lpstr>
      <vt:lpstr>Overvoltage</vt:lpstr>
      <vt:lpstr>Phase Reversal Faults</vt:lpstr>
      <vt:lpstr>Other faults</vt:lpstr>
      <vt:lpstr>PowerPoint Presentation</vt:lpstr>
      <vt:lpstr>PowerPoint Presentation</vt:lpstr>
      <vt:lpstr>PowerPoint Presentation</vt:lpstr>
      <vt:lpstr>PowerPoint Presentation</vt:lpstr>
      <vt:lpstr>PowerPoint Presentation</vt:lpstr>
      <vt:lpstr>PowerPoint Presentation</vt:lpstr>
      <vt:lpstr>Stator Winding Faults</vt:lpstr>
      <vt:lpstr>PowerPoint Presentation</vt:lpstr>
      <vt:lpstr>PowerPoint Presentation</vt:lpstr>
      <vt:lpstr>Implementation</vt:lpstr>
      <vt:lpstr>PowerPoint Presentation</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ANN IN FAULT DETECTION OF 3 PHASE INDUCTION MOTOR</dc:title>
  <dc:creator>Smriti Srinivas</dc:creator>
  <cp:lastModifiedBy>Smriti Srinivas</cp:lastModifiedBy>
  <cp:revision>47</cp:revision>
  <dcterms:created xsi:type="dcterms:W3CDTF">2023-11-05T14:12:33Z</dcterms:created>
  <dcterms:modified xsi:type="dcterms:W3CDTF">2023-11-16T14:07:52Z</dcterms:modified>
</cp:coreProperties>
</file>