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6" r:id="rId4"/>
    <p:sldMasterId id="2147483668" r:id="rId5"/>
  </p:sldMasterIdLst>
  <p:notesMasterIdLst>
    <p:notesMasterId r:id="rId19"/>
  </p:notesMasterIdLst>
  <p:sldIdLst>
    <p:sldId id="260" r:id="rId6"/>
    <p:sldId id="256" r:id="rId7"/>
    <p:sldId id="258" r:id="rId8"/>
    <p:sldId id="262" r:id="rId9"/>
    <p:sldId id="263" r:id="rId10"/>
    <p:sldId id="264" r:id="rId11"/>
    <p:sldId id="265" r:id="rId12"/>
    <p:sldId id="266" r:id="rId13"/>
    <p:sldId id="267" r:id="rId14"/>
    <p:sldId id="268" r:id="rId15"/>
    <p:sldId id="269" r:id="rId16"/>
    <p:sldId id="27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8965" y="365125"/>
            <a:ext cx="10972165" cy="999490"/>
          </a:xfrm>
          <a:prstGeom prst="rect">
            <a:avLst/>
          </a:prstGeom>
        </p:spPr>
        <p:txBody>
          <a:bodyPr/>
          <a:lstStyle/>
          <a:p>
            <a:r>
              <a:rPr lang="en-US" smtClean="0"/>
              <a:t>Click to edit Master title style</a:t>
            </a:r>
            <a:endParaRPr lang="en-US"/>
          </a:p>
        </p:txBody>
      </p:sp>
      <p:sp>
        <p:nvSpPr>
          <p:cNvPr id="6" name="Text Placeholder 5"/>
          <p:cNvSpPr>
            <a:spLocks noGrp="1"/>
          </p:cNvSpPr>
          <p:nvPr>
            <p:ph type="body" idx="1"/>
          </p:nvPr>
        </p:nvSpPr>
        <p:spPr>
          <a:xfrm>
            <a:off x="609600" y="1756410"/>
            <a:ext cx="10972165" cy="4420870"/>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idx="1"/>
          </p:nvPr>
        </p:nvSpPr>
        <p:spPr>
          <a:xfrm>
            <a:off x="609600" y="1756410"/>
            <a:ext cx="10972165" cy="4420870"/>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rot="16200000">
            <a:off x="3891915" y="-1584960"/>
            <a:ext cx="4408170" cy="10972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8965" y="365125"/>
            <a:ext cx="10972165" cy="99949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rot="16200000">
            <a:off x="3891915" y="-1584960"/>
            <a:ext cx="4408170" cy="10972800"/>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52900" y="3805555"/>
            <a:ext cx="5740400" cy="1143000"/>
          </a:xfrm>
        </p:spPr>
        <p:txBody>
          <a:bodyPr/>
          <a:lstStyle>
            <a:lvl1pPr>
              <a:defRPr>
                <a:latin typeface="Bahnschrift SemiBold SemiConden" charset="0"/>
                <a:cs typeface="Bahnschrift SemiBold SemiConden" charset="0"/>
              </a:defRPr>
            </a:lvl1pPr>
          </a:lstStyle>
          <a:p>
            <a:r>
              <a:rPr lang="en-US" smtClean="0"/>
              <a:t>Thank you</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3.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1.emf"/><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srcRect l="43361" t="42898" r="5342" b="25328"/>
          <a:stretch>
            <a:fillRect/>
          </a:stretch>
        </p:blipFill>
        <p:spPr>
          <a:xfrm>
            <a:off x="0" y="635"/>
            <a:ext cx="1143000" cy="6964680"/>
          </a:xfrm>
          <a:prstGeom prst="rect">
            <a:avLst/>
          </a:prstGeom>
        </p:spPr>
      </p:pic>
      <p:pic>
        <p:nvPicPr>
          <p:cNvPr id="12" name="Picture 11"/>
          <p:cNvPicPr>
            <a:picLocks noChangeAspect="1"/>
          </p:cNvPicPr>
          <p:nvPr userDrawn="1"/>
        </p:nvPicPr>
        <p:blipFill rotWithShape="1">
          <a:blip r:embed="rId3"/>
          <a:srcRect l="43361" t="42898" r="5342" b="25328"/>
          <a:stretch>
            <a:fillRect/>
          </a:stretch>
        </p:blipFill>
        <p:spPr>
          <a:xfrm rot="10800000">
            <a:off x="11049000" y="635"/>
            <a:ext cx="1143000" cy="6964680"/>
          </a:xfrm>
          <a:prstGeom prst="rect">
            <a:avLst/>
          </a:prstGeom>
        </p:spPr>
      </p:pic>
      <p:sp>
        <p:nvSpPr>
          <p:cNvPr id="14" name="Title Placeholder 1"/>
          <p:cNvSpPr>
            <a:spLocks noGrp="1"/>
          </p:cNvSpPr>
          <p:nvPr userDrawn="1"/>
        </p:nvSpPr>
        <p:spPr>
          <a:xfrm>
            <a:off x="1143000" y="1490980"/>
            <a:ext cx="3111500" cy="300990"/>
          </a:xfrm>
          <a:prstGeom prst="rect">
            <a:avLst/>
          </a:prstGeom>
        </p:spPr>
        <p:txBody>
          <a:bodyPr vert="horz" lIns="91440" tIns="45720" rIns="91440" bIns="45720" rtlCol="0" anchor="ctr">
            <a:normAutofit fontScale="90000"/>
          </a:bodyPr>
          <a:lstStyle/>
          <a:p>
            <a:pPr algn="l"/>
            <a:r>
              <a:rPr lang="en-US" altLang="en-US" sz="1400">
                <a:latin typeface="Bahnschrift" panose="020B0502040204020203" charset="0"/>
                <a:cs typeface="Bahnschrift" panose="020B0502040204020203" charset="0"/>
                <a:sym typeface="+mn-ea"/>
              </a:rPr>
              <a:t>©</a:t>
            </a:r>
            <a:r>
              <a:rPr lang="en-US" sz="1400">
                <a:latin typeface="Bahnschrift" panose="020B0502040204020203" charset="0"/>
                <a:cs typeface="Bahnschrift" panose="020B0502040204020203" charset="0"/>
                <a:sym typeface="+mn-ea"/>
              </a:rPr>
              <a:t>Buffy Dataholics - Confidential 2024</a:t>
            </a:r>
            <a:endParaRPr lang="en-US" sz="1400">
              <a:latin typeface="Bahnschrift" panose="020B0502040204020203" charset="0"/>
              <a:cs typeface="Bahnschrift" panose="020B0502040204020203" charset="0"/>
              <a:sym typeface="+mn-ea"/>
            </a:endParaRPr>
          </a:p>
        </p:txBody>
      </p:sp>
      <p:sp>
        <p:nvSpPr>
          <p:cNvPr id="17" name="Text Box 16"/>
          <p:cNvSpPr txBox="1"/>
          <p:nvPr/>
        </p:nvSpPr>
        <p:spPr>
          <a:xfrm>
            <a:off x="1143000" y="2136775"/>
            <a:ext cx="9906000" cy="2584450"/>
          </a:xfrm>
          <a:prstGeom prst="rect">
            <a:avLst/>
          </a:prstGeom>
          <a:noFill/>
        </p:spPr>
        <p:txBody>
          <a:bodyPr wrap="square" rtlCol="0" anchor="t">
            <a:spAutoFit/>
          </a:bodyPr>
          <a:p>
            <a:pPr lvl="0">
              <a:lnSpc>
                <a:spcPct val="150000"/>
              </a:lnSpc>
            </a:pPr>
            <a:r>
              <a:rPr lang="en-US" altLang="en-US">
                <a:solidFill>
                  <a:schemeClr val="bg1">
                    <a:lumMod val="75000"/>
                  </a:schemeClr>
                </a:solidFill>
                <a:latin typeface="Bahnschrift" panose="020B0502040204020203" charset="0"/>
                <a:cs typeface="Bahnschrift" panose="020B0502040204020203" charset="0"/>
                <a:sym typeface="+mn-ea"/>
              </a:rPr>
              <a:t>All documentation, materials, and collateral created by Buffy-Dataholics are protected by copyright law. These resources are intended solely for internalnal uses and may not be reproduced, distributed, or shared outside of the </a:t>
            </a:r>
            <a:r>
              <a:rPr lang="en-US" altLang="en-US">
                <a:solidFill>
                  <a:schemeClr val="bg1">
                    <a:lumMod val="75000"/>
                  </a:schemeClr>
                </a:solidFill>
                <a:latin typeface="Bahnschrift" panose="020B0502040204020203" charset="0"/>
                <a:cs typeface="Bahnschrift" panose="020B0502040204020203" charset="0"/>
                <a:sym typeface="+mn-ea"/>
              </a:rPr>
              <a:t>Buffy-Dataholics </a:t>
            </a:r>
            <a:r>
              <a:rPr lang="en-US" altLang="en-US">
                <a:solidFill>
                  <a:schemeClr val="bg1">
                    <a:lumMod val="75000"/>
                  </a:schemeClr>
                </a:solidFill>
                <a:latin typeface="Bahnschrift" panose="020B0502040204020203" charset="0"/>
                <a:cs typeface="Bahnschrift" panose="020B0502040204020203" charset="0"/>
                <a:sym typeface="+mn-ea"/>
              </a:rPr>
              <a:t>without prior written consent. Any unauthorized use, reproduction, or distribution of these materials is strictly prohibited. All rights reserved by </a:t>
            </a:r>
            <a:r>
              <a:rPr lang="en-US" altLang="en-US">
                <a:solidFill>
                  <a:schemeClr val="bg1">
                    <a:lumMod val="75000"/>
                  </a:schemeClr>
                </a:solidFill>
                <a:latin typeface="Bahnschrift" panose="020B0502040204020203" charset="0"/>
                <a:cs typeface="Bahnschrift" panose="020B0502040204020203" charset="0"/>
                <a:sym typeface="+mn-ea"/>
              </a:rPr>
              <a:t>Buffy-Dataholics</a:t>
            </a:r>
            <a:r>
              <a:rPr lang="en-US" altLang="en-US">
                <a:solidFill>
                  <a:schemeClr val="bg1">
                    <a:lumMod val="75000"/>
                  </a:schemeClr>
                </a:solidFill>
                <a:latin typeface="Bahnschrift" panose="020B0502040204020203" charset="0"/>
                <a:cs typeface="Bahnschrift" panose="020B0502040204020203" charset="0"/>
                <a:sym typeface="+mn-ea"/>
              </a:rPr>
              <a:t>. For any inquiries regarding the use of these materials, please contact [buffy-dataholics@gmail.com].</a:t>
            </a:r>
            <a:endParaRPr lang="en-US" altLang="en-US">
              <a:solidFill>
                <a:schemeClr val="bg1">
                  <a:lumMod val="75000"/>
                </a:schemeClr>
              </a:solidFill>
              <a:latin typeface="Bahnschrift" panose="020B0502040204020203" charset="0"/>
              <a:cs typeface="Bahnschrift" panose="020B0502040204020203" charset="0"/>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Bahnschrift SemiBold SemiConden" charset="0"/>
          <a:ea typeface="+mj-ea"/>
          <a:cs typeface="Bahnschrift SemiBold SemiConden" charset="0"/>
        </a:defRPr>
      </a:lvl1pPr>
    </p:titleStyle>
    <p:bodyStyle>
      <a:lvl1pPr marL="0" indent="0" algn="just" defTabSz="914400" rtl="0" eaLnBrk="1" latinLnBrk="0" hangingPunct="1">
        <a:lnSpc>
          <a:spcPct val="150000"/>
        </a:lnSpc>
        <a:spcBef>
          <a:spcPts val="1000"/>
        </a:spcBef>
        <a:buFont typeface="Arial" panose="020B0604020202020204" pitchFamily="34" charset="0"/>
        <a:buNone/>
        <a:defRPr sz="2000" b="0" kern="1200">
          <a:solidFill>
            <a:schemeClr val="bg1">
              <a:lumMod val="7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Picture 1"/>
          <p:cNvPicPr>
            <a:picLocks noChangeAspect="1"/>
          </p:cNvPicPr>
          <p:nvPr userDrawn="1"/>
        </p:nvPicPr>
        <p:blipFill rotWithShape="1">
          <a:blip r:embed="rId5"/>
          <a:srcRect l="43361" t="42898" r="5342" b="25328"/>
          <a:stretch>
            <a:fillRect/>
          </a:stretch>
        </p:blipFill>
        <p:spPr>
          <a:xfrm>
            <a:off x="0" y="635"/>
            <a:ext cx="12192000" cy="6964680"/>
          </a:xfrm>
          <a:prstGeom prst="rect">
            <a:avLst/>
          </a:prstGeom>
        </p:spPr>
      </p:pic>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4" name="Title Placeholder 1"/>
          <p:cNvSpPr>
            <a:spLocks noGrp="1"/>
          </p:cNvSpPr>
          <p:nvPr userDrawn="1"/>
        </p:nvSpPr>
        <p:spPr>
          <a:xfrm>
            <a:off x="8559800" y="6177280"/>
            <a:ext cx="3022600" cy="402590"/>
          </a:xfrm>
          <a:prstGeom prst="rect">
            <a:avLst/>
          </a:prstGeom>
        </p:spPr>
        <p:txBody>
          <a:bodyPr vert="horz" lIns="91440" tIns="45720" rIns="91440" bIns="45720" rtlCol="0" anchor="ctr">
            <a:noAutofit/>
          </a:bodyPr>
          <a:p>
            <a:pPr algn="r"/>
            <a:r>
              <a:rPr lang="en-US" altLang="en-US" sz="1300">
                <a:latin typeface="Bahnschrift" panose="020B0502040204020203" charset="0"/>
                <a:cs typeface="Bahnschrift" panose="020B0502040204020203" charset="0"/>
                <a:sym typeface="+mn-ea"/>
              </a:rPr>
              <a:t>©</a:t>
            </a:r>
            <a:r>
              <a:rPr lang="en-US" sz="1300">
                <a:latin typeface="Bahnschrift" panose="020B0502040204020203" charset="0"/>
                <a:cs typeface="Bahnschrift" panose="020B0502040204020203" charset="0"/>
                <a:sym typeface="+mn-ea"/>
              </a:rPr>
              <a:t>Buffy Dataholics - Confidential 2024</a:t>
            </a:r>
            <a:endParaRPr lang="en-US" sz="1300">
              <a:latin typeface="Bahnschrift" panose="020B0502040204020203" charset="0"/>
              <a:cs typeface="Bahnschrift" panose="020B0502040204020203" charset="0"/>
              <a:sym typeface="+mn-ea"/>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srcRect l="43361" t="42898" r="5342" b="25328"/>
          <a:stretch>
            <a:fillRect/>
          </a:stretch>
        </p:blipFill>
        <p:spPr>
          <a:xfrm>
            <a:off x="0" y="635"/>
            <a:ext cx="1143000" cy="6964680"/>
          </a:xfrm>
          <a:prstGeom prst="rect">
            <a:avLst/>
          </a:prstGeom>
        </p:spPr>
      </p:pic>
      <p:sp>
        <p:nvSpPr>
          <p:cNvPr id="2" name="Title Placeholder 1"/>
          <p:cNvSpPr>
            <a:spLocks noGrp="1"/>
          </p:cNvSpPr>
          <p:nvPr>
            <p:ph type="title"/>
          </p:nvPr>
        </p:nvSpPr>
        <p:spPr>
          <a:xfrm>
            <a:off x="608965" y="365125"/>
            <a:ext cx="10972165" cy="99949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756410"/>
            <a:ext cx="10972165" cy="442087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Rectangles 8"/>
          <p:cNvSpPr/>
          <p:nvPr userDrawn="1"/>
        </p:nvSpPr>
        <p:spPr>
          <a:xfrm>
            <a:off x="612775" y="1454150"/>
            <a:ext cx="10964545" cy="7556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2" name="Picture 11"/>
          <p:cNvPicPr>
            <a:picLocks noChangeAspect="1"/>
          </p:cNvPicPr>
          <p:nvPr userDrawn="1"/>
        </p:nvPicPr>
        <p:blipFill rotWithShape="1">
          <a:blip r:embed="rId3"/>
          <a:srcRect l="43361" t="42898" r="5342" b="25328"/>
          <a:stretch>
            <a:fillRect/>
          </a:stretch>
        </p:blipFill>
        <p:spPr>
          <a:xfrm rot="10800000">
            <a:off x="11049000" y="635"/>
            <a:ext cx="1143000" cy="6964680"/>
          </a:xfrm>
          <a:prstGeom prst="rect">
            <a:avLst/>
          </a:prstGeom>
        </p:spPr>
      </p:pic>
      <p:sp>
        <p:nvSpPr>
          <p:cNvPr id="14" name="Title Placeholder 1"/>
          <p:cNvSpPr>
            <a:spLocks noGrp="1"/>
          </p:cNvSpPr>
          <p:nvPr userDrawn="1"/>
        </p:nvSpPr>
        <p:spPr>
          <a:xfrm>
            <a:off x="8079105" y="6177280"/>
            <a:ext cx="3111500" cy="300990"/>
          </a:xfrm>
          <a:prstGeom prst="rect">
            <a:avLst/>
          </a:prstGeom>
        </p:spPr>
        <p:txBody>
          <a:bodyPr vert="horz" lIns="91440" tIns="45720" rIns="91440" bIns="45720" rtlCol="0" anchor="ctr">
            <a:normAutofit fontScale="90000"/>
          </a:bodyPr>
          <a:lstStyle/>
          <a:p>
            <a:pPr algn="r"/>
            <a:r>
              <a:rPr lang="en-US" altLang="en-US" sz="1400">
                <a:latin typeface="Bahnschrift" panose="020B0502040204020203" charset="0"/>
                <a:cs typeface="Bahnschrift" panose="020B0502040204020203" charset="0"/>
                <a:sym typeface="+mn-ea"/>
              </a:rPr>
              <a:t>©</a:t>
            </a:r>
            <a:r>
              <a:rPr lang="en-US" sz="1400">
                <a:latin typeface="Bahnschrift" panose="020B0502040204020203" charset="0"/>
                <a:cs typeface="Bahnschrift" panose="020B0502040204020203" charset="0"/>
                <a:sym typeface="+mn-ea"/>
              </a:rPr>
              <a:t>Buffy Dataholics - Confidential 2024</a:t>
            </a:r>
            <a:endParaRPr lang="en-US" sz="1400">
              <a:latin typeface="Bahnschrift" panose="020B0502040204020203" charset="0"/>
              <a:cs typeface="Bahnschrift" panose="020B0502040204020203" charset="0"/>
              <a:sym typeface="+mn-ea"/>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Bahnschrift SemiBold SemiConden" charset="0"/>
          <a:ea typeface="+mj-ea"/>
          <a:cs typeface="Bahnschrift SemiBold SemiConde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4: Command</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In DBT, you can use Hooks and macros for custom commands or scripts. However, if you want to run a custom SQL command (such as clearing a table before running a model), you would use the on-run-start or on-run-end hooks</a:t>
            </a:r>
            <a:endParaRPr lang="en-US" altLang="en-US" sz="2000">
              <a:latin typeface="Bahnschrift Light" panose="020B0502040204020203" charset="0"/>
              <a:cs typeface="Bahnschrift Light" panose="020B0502040204020203" charset="0"/>
            </a:endParaRPr>
          </a:p>
          <a:p>
            <a:pPr marL="0" indent="0" algn="l">
              <a:buClrTx/>
              <a:buSzTx/>
              <a:buNone/>
            </a:pPr>
            <a:endParaRPr lang="en-US" altLang="en-US" sz="20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dbt_project.yml</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on-run-start:</a:t>
            </a:r>
            <a:endPar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"DROP TABLE IF EXISTS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 ref('old_data')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a:t>
            </a:r>
            <a:endPar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tCommand:</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Executes system commands (e.g., running shell commands or scripts) during the ETL process.</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5: Connection Handling</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DBT does not require explicit connection configuration within models. Instead, the connection settings are defined in the profiles.yml file, which configures the connection to your data warehouse.</a:t>
            </a:r>
            <a:endParaRPr lang="en-US" altLang="en-US" sz="2000">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profiles.yml</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my_project:</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target: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dev</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outputs:</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dev:</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type: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snowflake</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account: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"your_account"</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user: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"your_user"</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indent="0" algn="l">
              <a:buClrTx/>
              <a:buSzTx/>
              <a:buNone/>
            </a:pPr>
            <a:r>
              <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      password: </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"your_password"</a:t>
            </a:r>
            <a:endPar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tDBConnection:</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Configures database connections for the ETL process.</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5: Looping</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DBT does not support native iterative data flow like Talend, but you can achieve similar behavior by using macros or orchestration tools like Airflow to handle iterative processing.</a:t>
            </a:r>
            <a:endParaRPr lang="en-US" altLang="en-US" sz="1400">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endParaRPr>
          </a:p>
          <a:p>
            <a:pPr marL="0" algn="l">
              <a:buClrTx/>
              <a:buSzTx/>
              <a:buNone/>
            </a:pPr>
            <a:r>
              <a:rPr lang="en-US" altLang="en-US" sz="1400">
                <a:latin typeface="Bahnschrift Light" panose="020B0502040204020203" charset="0"/>
                <a:cs typeface="Bahnschrift Light" panose="020B0502040204020203" charset="0"/>
              </a:rPr>
              <a:t>-- macros/dynamic_model.sql</a:t>
            </a:r>
            <a:endParaRPr lang="en-US" altLang="en-US" sz="1400">
              <a:latin typeface="Bahnschrift Light" panose="020B0502040204020203" charset="0"/>
              <a:cs typeface="Bahnschrift Light" panose="020B0502040204020203" charset="0"/>
            </a:endParaRPr>
          </a:p>
          <a:p>
            <a:pPr marL="0" algn="l">
              <a:buClrTx/>
              <a:buSzTx/>
              <a:buNone/>
            </a:pPr>
            <a:r>
              <a:rPr lang="en-US" altLang="en-US" sz="1400">
                <a:latin typeface="Bahnschrift Light" panose="020B0502040204020203" charset="0"/>
                <a:cs typeface="Bahnschrift Light" panose="020B0502040204020203" charset="0"/>
              </a:rPr>
              <a:t>{% macro dynamic_model(table_name) %}</a:t>
            </a:r>
            <a:endParaRPr lang="en-US" altLang="en-US" sz="1400">
              <a:latin typeface="Bahnschrift Light" panose="020B0502040204020203" charset="0"/>
              <a:cs typeface="Bahnschrift Light" panose="020B0502040204020203" charset="0"/>
            </a:endParaRPr>
          </a:p>
          <a:p>
            <a:pPr marL="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ref</a:t>
            </a:r>
            <a:r>
              <a:rPr lang="en-US" altLang="en-US" sz="1400">
                <a:latin typeface="Bahnschrift Light" panose="020B0502040204020203" charset="0"/>
                <a:cs typeface="Bahnschrift Light" panose="020B0502040204020203" charset="0"/>
              </a:rPr>
              <a:t>(table_name) }}</a:t>
            </a:r>
            <a:endParaRPr lang="en-US" altLang="en-US" sz="1400">
              <a:latin typeface="Bahnschrift Light" panose="020B0502040204020203" charset="0"/>
              <a:cs typeface="Bahnschrift Light" panose="020B0502040204020203" charset="0"/>
            </a:endParaRPr>
          </a:p>
          <a:p>
            <a:pPr marL="0" algn="l">
              <a:buClrTx/>
              <a:buSzTx/>
              <a:buNone/>
            </a:pPr>
            <a:r>
              <a:rPr lang="en-US" altLang="en-US" sz="1400">
                <a:latin typeface="Bahnschrift Light" panose="020B0502040204020203" charset="0"/>
                <a:cs typeface="Bahnschrift Light" panose="020B0502040204020203" charset="0"/>
              </a:rPr>
              <a:t>{% endmacro %}</a:t>
            </a:r>
            <a:endParaRPr lang="en-US" altLang="en-US" sz="1400">
              <a:latin typeface="Bahnschrift Light" panose="020B0502040204020203" charset="0"/>
              <a:cs typeface="Bahnschrift Light" panose="020B0502040204020203" charset="0"/>
            </a:endParaRPr>
          </a:p>
          <a:p>
            <a:pPr marL="0" algn="l">
              <a:buClrTx/>
              <a:buSzTx/>
              <a:buNone/>
            </a:pPr>
            <a:r>
              <a:rPr lang="en-US" altLang="en-US" sz="2000">
                <a:latin typeface="Bahnschrift Light" panose="020B0502040204020203" charset="0"/>
                <a:cs typeface="Bahnschrift Light" panose="020B0502040204020203" charset="0"/>
              </a:rPr>
              <a:t>This macro can be called with different table names dynamically across models. However, full iteration-based data flow would be handled better in an orchestration tool like </a:t>
            </a:r>
            <a:r>
              <a:rPr lang="en-US" altLang="en-US" sz="2000" b="1">
                <a:latin typeface="Bahnschrift Light" panose="020B0502040204020203" charset="0"/>
                <a:cs typeface="Bahnschrift Light" panose="020B0502040204020203" charset="0"/>
              </a:rPr>
              <a:t>Airflow</a:t>
            </a:r>
            <a:r>
              <a:rPr lang="en-US" altLang="en-US" sz="2000">
                <a:latin typeface="Bahnschrift Light" panose="020B0502040204020203" charset="0"/>
                <a:cs typeface="Bahnschrift Light" panose="020B0502040204020203" charset="0"/>
              </a:rPr>
              <a:t>.</a:t>
            </a:r>
            <a:endParaRPr lang="en-US" altLang="en-US" sz="2000">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tFlowToIterate:</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This component iterates over a flow of data and passes it to other components or processes.</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ln>
            <a:noFill/>
          </a:ln>
        </p:spPr>
        <p:txBody>
          <a:bodyPr/>
          <a:p>
            <a:r>
              <a:rPr lang="en-US">
                <a:ln>
                  <a:noFill/>
                </a:ln>
              </a:rPr>
              <a:t>Thank you</a:t>
            </a:r>
            <a:endParaRPr lang="en-US">
              <a:ln>
                <a:noFill/>
              </a:l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720455" y="2837180"/>
            <a:ext cx="1515745" cy="1143000"/>
          </a:xfrm>
        </p:spPr>
        <p:txBody>
          <a:bodyPr/>
          <a:p>
            <a:pPr algn="ctr"/>
            <a:r>
              <a:rPr lang="en-US">
                <a:latin typeface="Bahnschrift Condensed" panose="020B0502040204020203" charset="0"/>
                <a:cs typeface="Bahnschrift Condensed" panose="020B0502040204020203" charset="0"/>
              </a:rPr>
              <a:t>or</a:t>
            </a:r>
            <a:endParaRPr lang="en-US">
              <a:latin typeface="Bahnschrift Condensed" panose="020B0502040204020203" charset="0"/>
              <a:cs typeface="Bahnschrift Condensed" panose="020B0502040204020203" charset="0"/>
            </a:endParaRPr>
          </a:p>
        </p:txBody>
      </p:sp>
      <p:pic>
        <p:nvPicPr>
          <p:cNvPr id="4" name="Picture 3"/>
          <p:cNvPicPr/>
          <p:nvPr/>
        </p:nvPicPr>
        <p:blipFill>
          <a:blip r:embed="rId1"/>
          <a:stretch>
            <a:fillRect/>
          </a:stretch>
        </p:blipFill>
        <p:spPr>
          <a:xfrm>
            <a:off x="5565140" y="2694305"/>
            <a:ext cx="3720465" cy="1468755"/>
          </a:xfrm>
          <a:prstGeom prst="rect">
            <a:avLst/>
          </a:prstGeom>
        </p:spPr>
      </p:pic>
      <p:pic>
        <p:nvPicPr>
          <p:cNvPr id="5" name="Picture 4"/>
          <p:cNvPicPr/>
          <p:nvPr/>
        </p:nvPicPr>
        <p:blipFill>
          <a:blip r:embed="rId2"/>
          <a:stretch>
            <a:fillRect/>
          </a:stretch>
        </p:blipFill>
        <p:spPr>
          <a:xfrm>
            <a:off x="9733280" y="2585720"/>
            <a:ext cx="2369820" cy="1685290"/>
          </a:xfrm>
          <a:prstGeom prst="rect">
            <a:avLst/>
          </a:prstGeom>
        </p:spPr>
      </p:pic>
      <p:sp>
        <p:nvSpPr>
          <p:cNvPr id="3" name="Text Placeholder 2"/>
          <p:cNvSpPr>
            <a:spLocks noGrp="1"/>
          </p:cNvSpPr>
          <p:nvPr>
            <p:ph type="body" orient="vert" idx="4294967295"/>
          </p:nvPr>
        </p:nvSpPr>
        <p:spPr>
          <a:xfrm>
            <a:off x="4685665" y="4013200"/>
            <a:ext cx="7281545" cy="568960"/>
          </a:xfrm>
        </p:spPr>
        <p:txBody>
          <a:bodyPr/>
          <a:p>
            <a:pPr marL="0" indent="0" algn="r">
              <a:buNone/>
            </a:pPr>
            <a:r>
              <a:rPr lang="en-US">
                <a:solidFill>
                  <a:schemeClr val="bg1">
                    <a:lumMod val="65000"/>
                  </a:schemeClr>
                </a:solidFill>
                <a:latin typeface="Bahnschrift SemiBold" panose="020B0502040204020203" charset="0"/>
                <a:cs typeface="Bahnschrift SemiBold" panose="020B0502040204020203" charset="0"/>
              </a:rPr>
              <a:t>Choose the right transformation tool</a:t>
            </a:r>
            <a:endParaRPr lang="en-US" sz="2400">
              <a:solidFill>
                <a:schemeClr val="bg1">
                  <a:lumMod val="65000"/>
                </a:schemeClr>
              </a:solidFill>
              <a:latin typeface="Bahnschrift" panose="020B0502040204020203" charset="0"/>
              <a:cs typeface="Bahnschrift"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Objective</a:t>
            </a:r>
            <a:endParaRPr lang="en-US"/>
          </a:p>
        </p:txBody>
      </p:sp>
      <p:sp>
        <p:nvSpPr>
          <p:cNvPr id="6" name="Text Placeholder 5"/>
          <p:cNvSpPr>
            <a:spLocks noGrp="1"/>
          </p:cNvSpPr>
          <p:nvPr>
            <p:ph type="body" idx="1"/>
          </p:nvPr>
        </p:nvSpPr>
        <p:spPr/>
        <p:txBody>
          <a:bodyPr>
            <a:noAutofit/>
          </a:bodyPr>
          <a:p>
            <a:pPr>
              <a:lnSpc>
                <a:spcPct val="150000"/>
              </a:lnSpc>
            </a:pPr>
            <a:r>
              <a:rPr lang="en-US" altLang="en-US" sz="1300"/>
              <a:t>In today’s data-driven landscape, organizations require scalable, efficient, and robust solutions to manage their data integration and transformation processes. This comparison between Talend and DBT (Data Build Tool) highlights two leading tools tailored for modern enterprise data engineering needs.</a:t>
            </a:r>
            <a:endParaRPr lang="en-US" altLang="en-US" sz="1300"/>
          </a:p>
          <a:p>
            <a:pPr lvl="1">
              <a:lnSpc>
                <a:spcPct val="150000"/>
              </a:lnSpc>
            </a:pPr>
            <a:r>
              <a:rPr lang="en-US" altLang="en-US" sz="1300"/>
              <a:t>Talend is an all-encompassing </a:t>
            </a:r>
            <a:r>
              <a:rPr lang="en-US" altLang="en-US" sz="1300" b="1"/>
              <a:t>ETL platform </a:t>
            </a:r>
            <a:r>
              <a:rPr lang="en-US" altLang="en-US" sz="1300"/>
              <a:t>offering a comprehensive suite of tools for extracting, transforming, and loading data across a wide variety of sources and destinations. With its intuitive visual interface, Talend is well-suited for enterprises with complex, multi-source data workflows, supporting both on-premise and cloud environments. It excels in scenarios where data integration, data quality, and governance are critical.</a:t>
            </a:r>
            <a:endParaRPr lang="en-US" altLang="en-US" sz="1300"/>
          </a:p>
          <a:p>
            <a:pPr lvl="1">
              <a:lnSpc>
                <a:spcPct val="150000"/>
              </a:lnSpc>
            </a:pPr>
            <a:r>
              <a:rPr lang="en-US" altLang="en-US" sz="1300"/>
              <a:t>DBT, on the other hand, focuses on the </a:t>
            </a:r>
            <a:r>
              <a:rPr lang="en-US" altLang="en-US" sz="1300" b="1"/>
              <a:t>ELT process </a:t>
            </a:r>
            <a:r>
              <a:rPr lang="en-US" altLang="en-US" sz="1300"/>
              <a:t>within cloud-native data warehouses, leveraging SQL and Jinja templating to transform data post-load. DBT is optimized for enterprises that use modern cloud data platforms (e.g., Snowflake, BigQuery, Redshift) and prefer a code-first, collaborative approach with strong version control and automation.</a:t>
            </a:r>
            <a:endParaRPr lang="en-US" altLang="en-US" sz="1300"/>
          </a:p>
          <a:p>
            <a:pPr>
              <a:lnSpc>
                <a:spcPct val="150000"/>
              </a:lnSpc>
            </a:pPr>
            <a:r>
              <a:rPr lang="en-US" altLang="en-US" sz="1300"/>
              <a:t>This document provides insights into how each tool aligns with enterprise requirements for data processing, scalability, and team collaboration, enabling you to make an informed decision on the best solution for your organization's data strategy.</a:t>
            </a:r>
            <a:endParaRPr lang="en-US" altLang="en-US"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Talend Programming Constructs</a:t>
            </a:r>
            <a:endParaRPr lang="en-US"/>
          </a:p>
        </p:txBody>
      </p:sp>
      <p:sp>
        <p:nvSpPr>
          <p:cNvPr id="3" name="Text Placeholder 2"/>
          <p:cNvSpPr>
            <a:spLocks noGrp="1"/>
          </p:cNvSpPr>
          <p:nvPr>
            <p:ph type="body" idx="1"/>
          </p:nvPr>
        </p:nvSpPr>
        <p:spPr/>
        <p:txBody>
          <a:bodyPr>
            <a:normAutofit fontScale="90000" lnSpcReduction="10000"/>
          </a:bodyPr>
          <a:p>
            <a:pPr marL="0" indent="0">
              <a:lnSpc>
                <a:spcPct val="150000"/>
              </a:lnSpc>
              <a:buNone/>
            </a:pPr>
            <a:r>
              <a:rPr lang="en-US" altLang="en-US" sz="1500"/>
              <a:t>In Talend, various programming constructs and components are used to build ETL (Extract, Transform, Load) workflows. These constructs enable users to manipulate and manage data as it flows through the Talend platform. Here’s a list of the key programming constructs in Talend:</a:t>
            </a:r>
            <a:endParaRPr lang="en-US" altLang="en-US" sz="1500"/>
          </a:p>
          <a:p>
            <a:pPr marL="57150" indent="-285750" algn="l">
              <a:lnSpc>
                <a:spcPct val="150000"/>
              </a:lnSpc>
              <a:buClrTx/>
              <a:buSzTx/>
            </a:pPr>
            <a:r>
              <a:rPr lang="en-US" altLang="en-US" sz="1500">
                <a:sym typeface="+mn-ea"/>
              </a:rPr>
              <a:t>Database and External Integration </a:t>
            </a:r>
            <a:r>
              <a:rPr lang="en-US" altLang="en-US" sz="1500">
                <a:latin typeface="Bahnschrift Light" panose="020B0502040204020203" charset="0"/>
                <a:cs typeface="Bahnschrift Light" panose="020B0502040204020203" charset="0"/>
                <a:sym typeface="+mn-ea"/>
              </a:rPr>
              <a:t>- </a:t>
            </a:r>
            <a:r>
              <a:rPr lang="en-US" altLang="en-US" sz="1500">
                <a:latin typeface="Bahnschrift Light" panose="020B0502040204020203" charset="0"/>
                <a:cs typeface="Bahnschrift Light" panose="020B0502040204020203" charset="0"/>
              </a:rPr>
              <a:t>tDBInput / tDBOutput / tRestClient / tRestOutput / tFileInputDelimited / tFileOutputDelimited</a:t>
            </a:r>
            <a:endParaRPr lang="en-US" altLang="en-US" sz="1500">
              <a:latin typeface="Bahnschrift Light" panose="020B0502040204020203" charset="0"/>
              <a:cs typeface="Bahnschrift Light" panose="020B0502040204020203" charset="0"/>
            </a:endParaRPr>
          </a:p>
          <a:p>
            <a:pPr marL="57150" indent="-285750" algn="l">
              <a:lnSpc>
                <a:spcPct val="150000"/>
              </a:lnSpc>
              <a:buClrTx/>
              <a:buSzTx/>
            </a:pPr>
            <a:r>
              <a:rPr lang="en-US" altLang="en-US" sz="1500"/>
              <a:t>Error Handling </a:t>
            </a:r>
            <a:r>
              <a:rPr lang="en-US" altLang="en-US" sz="1500">
                <a:latin typeface="Bahnschrift Light" panose="020B0502040204020203" charset="0"/>
                <a:cs typeface="Bahnschrift Light" panose="020B0502040204020203" charset="0"/>
              </a:rPr>
              <a:t>- tDie / tWarn / tLogCatcher / tRetry</a:t>
            </a:r>
            <a:endParaRPr lang="en-US" altLang="en-US" sz="1500">
              <a:latin typeface="Bahnschrift Light" panose="020B0502040204020203" charset="0"/>
              <a:cs typeface="Bahnschrift Light" panose="020B0502040204020203" charset="0"/>
            </a:endParaRPr>
          </a:p>
          <a:p>
            <a:pPr marL="57150" indent="-285750" algn="l">
              <a:lnSpc>
                <a:spcPct val="150000"/>
              </a:lnSpc>
              <a:buClrTx/>
              <a:buSzTx/>
            </a:pPr>
            <a:r>
              <a:rPr lang="en-US" altLang="en-US" sz="1500"/>
              <a:t>Job Design </a:t>
            </a:r>
            <a:r>
              <a:rPr lang="en-US" altLang="en-US" sz="1500">
                <a:latin typeface="Bahnschrift Light" panose="020B0502040204020203" charset="0"/>
                <a:cs typeface="Bahnschrift Light" panose="020B0502040204020203" charset="0"/>
              </a:rPr>
              <a:t>- Subjobs / Flow / Iterate / tParallelise</a:t>
            </a:r>
            <a:endParaRPr lang="en-US" altLang="en-US" sz="1500"/>
          </a:p>
          <a:p>
            <a:pPr marL="57150" indent="-285750" algn="l">
              <a:lnSpc>
                <a:spcPct val="150000"/>
              </a:lnSpc>
              <a:buClrTx/>
              <a:buSzTx/>
            </a:pPr>
            <a:r>
              <a:rPr lang="en-US" altLang="en-US" sz="1500"/>
              <a:t>Routines and Custom Logic</a:t>
            </a:r>
            <a:r>
              <a:rPr lang="en-US" altLang="en-US" sz="1500">
                <a:latin typeface="Bahnschrift Light" panose="020B0502040204020203" charset="0"/>
                <a:cs typeface="Bahnschrift Light" panose="020B0502040204020203" charset="0"/>
              </a:rPr>
              <a:t> - tJava / tJavaFlex</a:t>
            </a:r>
            <a:endParaRPr lang="en-US" altLang="en-US" sz="1500"/>
          </a:p>
          <a:p>
            <a:pPr marL="57150" indent="-285750" algn="l">
              <a:lnSpc>
                <a:spcPct val="150000"/>
              </a:lnSpc>
              <a:buClrTx/>
              <a:buSzTx/>
            </a:pPr>
            <a:r>
              <a:rPr lang="en-US" altLang="en-US" sz="1500"/>
              <a:t>Flow Control and Data Processing</a:t>
            </a:r>
            <a:r>
              <a:rPr lang="en-US" altLang="en-US" sz="1500">
                <a:latin typeface="Bahnschrift Light" panose="020B0502040204020203" charset="0"/>
                <a:cs typeface="Bahnschrift Light" panose="020B0502040204020203" charset="0"/>
              </a:rPr>
              <a:t> - tFlowToIterate / tIterate / tLoop / tSkip</a:t>
            </a:r>
            <a:endParaRPr lang="en-US" altLang="en-US" sz="1500"/>
          </a:p>
          <a:p>
            <a:pPr marL="57150" indent="-285750" algn="l">
              <a:lnSpc>
                <a:spcPct val="150000"/>
              </a:lnSpc>
              <a:buClrTx/>
              <a:buSzTx/>
            </a:pPr>
            <a:r>
              <a:rPr lang="en-US" altLang="en-US" sz="1500"/>
              <a:t>Conditional Logic </a:t>
            </a:r>
            <a:r>
              <a:rPr lang="en-US" altLang="en-US" sz="1500">
                <a:latin typeface="Bahnschrift Light" panose="020B0502040204020203" charset="0"/>
                <a:cs typeface="Bahnschrift Light" panose="020B0502040204020203" charset="0"/>
              </a:rPr>
              <a:t>- tMap / tIf / tElse</a:t>
            </a:r>
            <a:endParaRPr lang="en-US" altLang="en-US" sz="1500">
              <a:latin typeface="Bahnschrift Light" panose="020B0502040204020203" charset="0"/>
              <a:cs typeface="Bahnschrift Light" panose="020B0502040204020203" charset="0"/>
            </a:endParaRPr>
          </a:p>
          <a:p>
            <a:pPr marL="57150" indent="-285750" algn="l">
              <a:lnSpc>
                <a:spcPct val="150000"/>
              </a:lnSpc>
              <a:buClrTx/>
              <a:buSzTx/>
            </a:pPr>
            <a:r>
              <a:rPr lang="en-US" altLang="en-US" sz="1500"/>
              <a:t>Metadata and Schema Management</a:t>
            </a:r>
            <a:r>
              <a:rPr lang="en-US" altLang="en-US" sz="1500">
                <a:latin typeface="Bahnschrift Light" panose="020B0502040204020203" charset="0"/>
                <a:cs typeface="Bahnschrift Light" panose="020B0502040204020203" charset="0"/>
              </a:rPr>
              <a:t> - tSchemaComplianceCheck</a:t>
            </a:r>
            <a:endParaRPr lang="en-US" altLang="en-US" sz="1500">
              <a:latin typeface="Bahnschrift Light" panose="020B0502040204020203" charset="0"/>
              <a:cs typeface="Bahnschrift Light" panose="020B0502040204020203" charset="0"/>
            </a:endParaRPr>
          </a:p>
          <a:p>
            <a:pPr marL="57150" indent="-285750" algn="l">
              <a:lnSpc>
                <a:spcPct val="150000"/>
              </a:lnSpc>
              <a:buClrTx/>
              <a:buSzTx/>
            </a:pPr>
            <a:r>
              <a:rPr lang="en-US" altLang="en-US" sz="1500"/>
              <a:t>Transformations and Aggregations </a:t>
            </a:r>
            <a:r>
              <a:rPr lang="en-US" altLang="en-US" sz="1500">
                <a:latin typeface="Bahnschrift Light" panose="020B0502040204020203" charset="0"/>
                <a:cs typeface="Bahnschrift Light" panose="020B0502040204020203" charset="0"/>
              </a:rPr>
              <a:t>- tAggregateRow / tDenormalize / tSortRow</a:t>
            </a:r>
            <a:endParaRPr lang="en-US" altLang="en-US" sz="1500">
              <a:latin typeface="Bahnschrift Light" panose="020B0502040204020203" charset="0"/>
              <a:cs typeface="Bahnschrift Light"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DBT Programming Constructs</a:t>
            </a:r>
            <a:endParaRPr lang="en-US"/>
          </a:p>
        </p:txBody>
      </p:sp>
      <p:sp>
        <p:nvSpPr>
          <p:cNvPr id="3" name="Text Placeholder 2"/>
          <p:cNvSpPr>
            <a:spLocks noGrp="1"/>
          </p:cNvSpPr>
          <p:nvPr>
            <p:ph type="body" idx="1"/>
          </p:nvPr>
        </p:nvSpPr>
        <p:spPr/>
        <p:txBody>
          <a:bodyPr>
            <a:noAutofit/>
          </a:bodyPr>
          <a:p>
            <a:pPr marL="0" algn="l">
              <a:lnSpc>
                <a:spcPct val="150000"/>
              </a:lnSpc>
              <a:buClrTx/>
              <a:buSzTx/>
              <a:buNone/>
            </a:pPr>
            <a:r>
              <a:rPr lang="en-US" altLang="en-US" sz="1400">
                <a:sym typeface="+mn-ea"/>
              </a:rPr>
              <a:t>In DBT </a:t>
            </a:r>
            <a:r>
              <a:rPr lang="en-US" altLang="en-US" sz="1400"/>
              <a:t>(Data Build Tool), the programming constructs revolve around the use of SQL for data transformations, along with a set of tools and functionalities that enable version control, testing, and documentation. The programming constructs of DBT are designed to help data engineers and analysts model, test, and document data transformations efficiently within modern cloud data warehouses like Snowflake, BigQuery, Redshift, and Databricks. Below are the main programming constructs of DBT:</a:t>
            </a:r>
            <a:endParaRPr lang="en-US" altLang="en-US" sz="1400"/>
          </a:p>
          <a:p>
            <a:pPr algn="l">
              <a:lnSpc>
                <a:spcPct val="150000"/>
              </a:lnSpc>
              <a:buClrTx/>
              <a:buSzTx/>
            </a:pPr>
            <a:r>
              <a:rPr lang="en-US" altLang="en-US" sz="1400"/>
              <a:t>Models: </a:t>
            </a:r>
            <a:r>
              <a:rPr lang="en-US" altLang="en-US" sz="1400">
                <a:latin typeface="Bahnschrift Light" panose="020B0502040204020203" charset="0"/>
                <a:cs typeface="Bahnschrift Light" panose="020B0502040204020203" charset="0"/>
              </a:rPr>
              <a:t>SQL-based transformations</a:t>
            </a:r>
            <a:r>
              <a:rPr lang="en-US" altLang="en-US" sz="1400" i="1">
                <a:latin typeface="Bahnschrift Light" panose="020B0502040204020203" charset="0"/>
                <a:cs typeface="Bahnschrift Light" panose="020B0502040204020203" charset="0"/>
              </a:rPr>
              <a:t> -&gt; select * FROM {{ ref('raw_sales') }}</a:t>
            </a:r>
            <a:endParaRPr lang="en-US" altLang="en-US" sz="1400">
              <a:latin typeface="Bahnschrift Light" panose="020B0502040204020203" charset="0"/>
              <a:cs typeface="Bahnschrift Light" panose="020B0502040204020203" charset="0"/>
            </a:endParaRPr>
          </a:p>
          <a:p>
            <a:pPr>
              <a:lnSpc>
                <a:spcPct val="150000"/>
              </a:lnSpc>
            </a:pPr>
            <a:r>
              <a:rPr lang="en-US" altLang="en-US" sz="1400"/>
              <a:t>Jinja Templating: </a:t>
            </a:r>
            <a:r>
              <a:rPr lang="en-US" altLang="en-US" sz="1400">
                <a:latin typeface="Bahnschrift Light" panose="020B0502040204020203" charset="0"/>
                <a:cs typeface="Bahnschrift Light" panose="020B0502040204020203" charset="0"/>
              </a:rPr>
              <a:t>Dynamic SQL generation </a:t>
            </a:r>
            <a:r>
              <a:rPr lang="en-US" altLang="en-US" sz="1400" i="1">
                <a:latin typeface="Bahnschrift Light" panose="020B0502040204020203" charset="0"/>
                <a:cs typeface="Bahnschrift Light" panose="020B0502040204020203" charset="0"/>
                <a:sym typeface="+mn-ea"/>
              </a:rPr>
              <a:t>-&gt; select * FROM {{ ref('raw_sales') }} where amount &gt; {{threshold}}</a:t>
            </a:r>
            <a:endParaRPr lang="en-US" altLang="en-US" sz="1400"/>
          </a:p>
          <a:p>
            <a:pPr>
              <a:lnSpc>
                <a:spcPct val="150000"/>
              </a:lnSpc>
            </a:pPr>
            <a:r>
              <a:rPr lang="en-US" altLang="en-US" sz="1400"/>
              <a:t>Macros:</a:t>
            </a:r>
            <a:r>
              <a:rPr lang="en-US" altLang="en-US" sz="1400">
                <a:latin typeface="Bahnschrift Light" panose="020B0502040204020203" charset="0"/>
                <a:cs typeface="Bahnschrift Light" panose="020B0502040204020203" charset="0"/>
              </a:rPr>
              <a:t> Reusable SQL functions -&gt; </a:t>
            </a:r>
            <a:r>
              <a:rPr lang="en-US" altLang="en-US" sz="1400" i="1">
                <a:latin typeface="Bahnschrift Light" panose="020B0502040204020203" charset="0"/>
                <a:cs typeface="Bahnschrift Light" panose="020B0502040204020203" charset="0"/>
              </a:rPr>
              <a:t>{% macro custom_transformation(input_column) %} .... {% endmacro %}</a:t>
            </a:r>
            <a:endParaRPr lang="en-US" altLang="en-US" sz="1400"/>
          </a:p>
          <a:p>
            <a:pPr algn="l">
              <a:lnSpc>
                <a:spcPct val="150000"/>
              </a:lnSpc>
              <a:buClrTx/>
              <a:buSzTx/>
            </a:pPr>
            <a:r>
              <a:rPr lang="en-US" altLang="en-US" sz="1400"/>
              <a:t>Documentation:</a:t>
            </a:r>
            <a:r>
              <a:rPr lang="en-US" altLang="en-US" sz="1400">
                <a:latin typeface="Bahnschrift Light" panose="020B0502040204020203" charset="0"/>
                <a:cs typeface="Bahnschrift Light" panose="020B0502040204020203" charset="0"/>
              </a:rPr>
              <a:t> Auto-generated metadata and documentation</a:t>
            </a:r>
            <a:endParaRPr lang="en-US" altLang="en-US" sz="1400"/>
          </a:p>
          <a:p>
            <a:pPr>
              <a:lnSpc>
                <a:spcPct val="150000"/>
              </a:lnSpc>
            </a:pPr>
            <a:r>
              <a:rPr lang="en-US" altLang="en-US" sz="1400"/>
              <a:t>Seeds</a:t>
            </a:r>
            <a:r>
              <a:rPr lang="en-US" altLang="en-US" sz="1400">
                <a:latin typeface="Bahnschrift Light" panose="020B0502040204020203" charset="0"/>
                <a:cs typeface="Bahnschrift Light" panose="020B0502040204020203" charset="0"/>
              </a:rPr>
              <a:t>: Static data loaded into the warehouse (Redshift, Snowflake, S3, ADLS, etc. any datastore available in DBT) </a:t>
            </a:r>
            <a:r>
              <a:rPr lang="en-US" altLang="en-US" sz="1400">
                <a:latin typeface="Bahnschrift Light" panose="020B0502040204020203" charset="0"/>
                <a:cs typeface="Bahnschrift Light" panose="020B0502040204020203" charset="0"/>
                <a:sym typeface="+mn-ea"/>
              </a:rPr>
              <a:t> -&gt;</a:t>
            </a:r>
            <a:r>
              <a:rPr lang="en-US" altLang="en-US" sz="1400" i="1">
                <a:latin typeface="Bahnschrift Light" panose="020B0502040204020203" charset="0"/>
                <a:cs typeface="Bahnschrift Light" panose="020B0502040204020203" charset="0"/>
                <a:sym typeface="+mn-ea"/>
              </a:rPr>
              <a:t> in data/seed_file.csv</a:t>
            </a:r>
            <a:endParaRPr lang="en-US" altLang="en-US" sz="1400"/>
          </a:p>
          <a:p>
            <a:pPr algn="l">
              <a:lnSpc>
                <a:spcPct val="150000"/>
              </a:lnSpc>
              <a:buClrTx/>
              <a:buSzTx/>
            </a:pPr>
            <a:r>
              <a:rPr lang="en-US" altLang="en-US" sz="1400"/>
              <a:t>Materializations</a:t>
            </a:r>
            <a:r>
              <a:rPr lang="en-US" altLang="en-US" sz="1400">
                <a:latin typeface="Bahnschrift Light" panose="020B0502040204020203" charset="0"/>
                <a:cs typeface="Bahnschrift Light" panose="020B0502040204020203" charset="0"/>
              </a:rPr>
              <a:t>: Different strategies for creating models in the database -&gt; </a:t>
            </a:r>
            <a:r>
              <a:rPr lang="en-US" altLang="en-US" sz="1400" i="1">
                <a:latin typeface="Bahnschrift Light" panose="020B0502040204020203" charset="0"/>
                <a:cs typeface="Bahnschrift Light" panose="020B0502040204020203" charset="0"/>
              </a:rPr>
              <a:t>{{ config( materialized='incremental', unique_key='id' ) }}</a:t>
            </a:r>
            <a:endParaRPr lang="en-US" altLang="en-US" sz="1400"/>
          </a:p>
          <a:p>
            <a:pPr algn="l">
              <a:lnSpc>
                <a:spcPct val="150000"/>
              </a:lnSpc>
              <a:buClrTx/>
              <a:buSzTx/>
            </a:pPr>
            <a:r>
              <a:rPr lang="en-US" altLang="en-US" sz="1400"/>
              <a:t>DBT Commands:</a:t>
            </a:r>
            <a:r>
              <a:rPr lang="en-US" altLang="en-US" sz="1400">
                <a:latin typeface="Bahnschrift Light" panose="020B0502040204020203" charset="0"/>
                <a:cs typeface="Bahnschrift Light" panose="020B0502040204020203" charset="0"/>
              </a:rPr>
              <a:t> Orchestration of transformations, testing, and documentation. -&gt;</a:t>
            </a:r>
            <a:r>
              <a:rPr lang="en-US" altLang="en-US" sz="1400" i="1">
                <a:latin typeface="Bahnschrift Light" panose="020B0502040204020203" charset="0"/>
                <a:cs typeface="Bahnschrift Light" panose="020B0502040204020203" charset="0"/>
              </a:rPr>
              <a:t> dbt run / dbt build / dbt snapshot</a:t>
            </a:r>
            <a:endParaRPr lang="en-US" altLang="en-US" sz="1400" i="1">
              <a:latin typeface="Bahnschrift Light" panose="020B0502040204020203" charset="0"/>
              <a:cs typeface="Bahnschrift Light"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Comparison</a:t>
            </a:r>
            <a:endParaRPr lang="en-US"/>
          </a:p>
        </p:txBody>
      </p:sp>
      <p:graphicFrame>
        <p:nvGraphicFramePr>
          <p:cNvPr id="15" name="Table 14"/>
          <p:cNvGraphicFramePr/>
          <p:nvPr>
            <p:custDataLst>
              <p:tags r:id="rId1"/>
            </p:custDataLst>
          </p:nvPr>
        </p:nvGraphicFramePr>
        <p:xfrm>
          <a:off x="608965" y="1685925"/>
          <a:ext cx="10427970" cy="4500880"/>
        </p:xfrm>
        <a:graphic>
          <a:graphicData uri="http://schemas.openxmlformats.org/drawingml/2006/table">
            <a:tbl>
              <a:tblPr firstRow="1" bandRow="1">
                <a:tableStyleId>{2D5ABB26-0587-4C30-8999-92F81FD0307C}</a:tableStyleId>
              </a:tblPr>
              <a:tblGrid>
                <a:gridCol w="1991360"/>
                <a:gridCol w="4536440"/>
                <a:gridCol w="3900170"/>
              </a:tblGrid>
              <a:tr h="256540">
                <a:tc>
                  <a:txBody>
                    <a:bodyPr/>
                    <a:p>
                      <a:pPr indent="0" algn="ctr">
                        <a:buNone/>
                      </a:pPr>
                      <a:r>
                        <a:rPr sz="1100">
                          <a:solidFill>
                            <a:schemeClr val="bg1"/>
                          </a:solidFill>
                          <a:latin typeface="Bahnschrift SemiBold SemiConden" charset="0"/>
                          <a:cs typeface="Bahnschrift SemiBold SemiConden" charset="0"/>
                        </a:rPr>
                        <a:t>Feature</a:t>
                      </a:r>
                      <a:endParaRPr sz="1100">
                        <a:solidFill>
                          <a:schemeClr val="bg1"/>
                        </a:solidFill>
                        <a:latin typeface="Bahnschrift SemiBold SemiConden" charset="0"/>
                        <a:cs typeface="Bahnschrift SemiBold SemiConden" charset="0"/>
                      </a:endParaRPr>
                    </a:p>
                  </a:txBody>
                  <a:tcPr marL="0" marR="0" marT="0" marB="0" anchor="ctr" anchorCtr="0">
                    <a:lnL>
                      <a:noFill/>
                    </a:lnL>
                    <a:lnR w="12700">
                      <a:solidFill>
                        <a:schemeClr val="accent5"/>
                      </a:solidFill>
                      <a:prstDash val="solid"/>
                    </a:lnR>
                    <a:lnT>
                      <a:noFill/>
                    </a:lnT>
                    <a:lnB w="12700">
                      <a:solidFill>
                        <a:schemeClr val="accent5"/>
                      </a:solidFill>
                      <a:prstDash val="solid"/>
                    </a:lnB>
                    <a:lnTlToBr>
                      <a:noFill/>
                    </a:lnTlToBr>
                    <a:lnBlToTr>
                      <a:noFill/>
                    </a:lnBlToTr>
                    <a:solidFill>
                      <a:schemeClr val="accent5"/>
                    </a:solidFill>
                  </a:tcPr>
                </a:tc>
                <a:tc>
                  <a:txBody>
                    <a:bodyPr/>
                    <a:p>
                      <a:pPr indent="0" algn="ctr">
                        <a:buNone/>
                      </a:pPr>
                      <a:r>
                        <a:rPr sz="1100">
                          <a:solidFill>
                            <a:schemeClr val="bg1"/>
                          </a:solidFill>
                          <a:latin typeface="Bahnschrift SemiBold SemiConden" charset="0"/>
                          <a:cs typeface="Bahnschrift SemiBold SemiConden" charset="0"/>
                        </a:rPr>
                        <a:t>Talend Open Studio</a:t>
                      </a:r>
                      <a:endParaRPr sz="1100">
                        <a:solidFill>
                          <a:schemeClr val="bg1"/>
                        </a:solidFill>
                        <a:latin typeface="Bahnschrift SemiBold SemiConden" charset="0"/>
                        <a:cs typeface="Bahnschrift SemiBold SemiConden" charset="0"/>
                      </a:endParaRPr>
                    </a:p>
                  </a:txBody>
                  <a:tcPr marL="0" marR="0" marT="0" marB="0" anchor="ctr" anchorCtr="0">
                    <a:lnL w="12700">
                      <a:solidFill>
                        <a:schemeClr val="accent5"/>
                      </a:solidFill>
                      <a:prstDash val="solid"/>
                    </a:lnL>
                    <a:lnR w="12700">
                      <a:solidFill>
                        <a:schemeClr val="accent5"/>
                      </a:solidFill>
                      <a:prstDash val="solid"/>
                    </a:lnR>
                    <a:lnT>
                      <a:noFill/>
                    </a:lnT>
                    <a:lnB w="12700">
                      <a:solidFill>
                        <a:schemeClr val="accent5"/>
                      </a:solidFill>
                      <a:prstDash val="solid"/>
                    </a:lnB>
                    <a:lnTlToBr>
                      <a:noFill/>
                    </a:lnTlToBr>
                    <a:lnBlToTr>
                      <a:noFill/>
                    </a:lnBlToTr>
                    <a:solidFill>
                      <a:schemeClr val="accent5"/>
                    </a:solidFill>
                  </a:tcPr>
                </a:tc>
                <a:tc>
                  <a:txBody>
                    <a:bodyPr/>
                    <a:p>
                      <a:pPr indent="0" algn="ctr">
                        <a:buNone/>
                      </a:pPr>
                      <a:r>
                        <a:rPr lang="en-US" altLang="en-US" sz="1100">
                          <a:solidFill>
                            <a:schemeClr val="bg1"/>
                          </a:solidFill>
                          <a:latin typeface="Bahnschrift SemiBold SemiConden" charset="0"/>
                          <a:cs typeface="Bahnschrift SemiBold SemiConden" charset="0"/>
                        </a:rPr>
                        <a:t>DBT</a:t>
                      </a:r>
                      <a:endParaRPr lang="en-US" altLang="en-US" sz="1100">
                        <a:solidFill>
                          <a:schemeClr val="bg1"/>
                        </a:solidFill>
                        <a:latin typeface="Bahnschrift SemiBold SemiConden" charset="0"/>
                        <a:cs typeface="Bahnschrift SemiBold SemiConden" charset="0"/>
                      </a:endParaRPr>
                    </a:p>
                  </a:txBody>
                  <a:tcPr marL="0" marR="0" marT="0" marB="0" anchor="ctr" anchorCtr="0">
                    <a:lnL w="12700">
                      <a:solidFill>
                        <a:schemeClr val="accent5"/>
                      </a:solidFill>
                      <a:prstDash val="solid"/>
                    </a:lnL>
                    <a:lnR>
                      <a:noFill/>
                    </a:lnR>
                    <a:lnT>
                      <a:noFill/>
                    </a:lnT>
                    <a:lnB w="12700">
                      <a:solidFill>
                        <a:schemeClr val="accent5"/>
                      </a:solidFill>
                      <a:prstDash val="solid"/>
                    </a:lnB>
                    <a:lnTlToBr>
                      <a:noFill/>
                    </a:lnTlToBr>
                    <a:lnBlToTr>
                      <a:noFill/>
                    </a:lnBlToTr>
                    <a:solidFill>
                      <a:schemeClr val="accent5"/>
                    </a:solidFill>
                  </a:tcPr>
                </a:tc>
              </a:tr>
              <a:tr h="353695">
                <a:tc>
                  <a:txBody>
                    <a:bodyPr/>
                    <a:p>
                      <a:pPr indent="0">
                        <a:buNone/>
                      </a:pPr>
                      <a:r>
                        <a:rPr sz="1100">
                          <a:latin typeface="Bahnschrift Light" panose="020B0502040204020203" charset="0"/>
                          <a:cs typeface="Bahnschrift Light" panose="020B0502040204020203" charset="0"/>
                        </a:rPr>
                        <a:t>Primary Use Case</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buClr>
                          <a:srgbClr val="FFFFFF"/>
                        </a:buClr>
                        <a:buFont typeface="Arial" panose="020B0604020202020204" pitchFamily="34" charset="0"/>
                        <a:buChar char="•"/>
                      </a:pPr>
                      <a:r>
                        <a:rPr lang="en-US" altLang="en-US" sz="1100">
                          <a:latin typeface="Bahnschrift Light" panose="020B0502040204020203" charset="0"/>
                          <a:cs typeface="Bahnschrift Light" panose="020B0502040204020203" charset="0"/>
                        </a:rPr>
                        <a:t>ETL workflows, data integration, and transformation in a GUI-based environment</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buClr>
                          <a:srgbClr val="FFFFFF"/>
                        </a:buClr>
                        <a:buFont typeface="Arial" panose="020B0604020202020204" pitchFamily="34" charset="0"/>
                        <a:buChar char="•"/>
                      </a:pPr>
                      <a:r>
                        <a:rPr lang="en-US" altLang="en-US" sz="1100">
                          <a:latin typeface="Bahnschrift Light" panose="020B0502040204020203" charset="0"/>
                          <a:cs typeface="Bahnschrift Light" panose="020B0502040204020203" charset="0"/>
                        </a:rPr>
                        <a:t>Data transformation and modeling inside a data warehouse using SQL</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indent="0">
                        <a:buNone/>
                      </a:pPr>
                      <a:r>
                        <a:rPr sz="1100">
                          <a:latin typeface="Bahnschrift Light" panose="020B0502040204020203" charset="0"/>
                          <a:cs typeface="Bahnschrift Light" panose="020B0502040204020203" charset="0"/>
                        </a:rPr>
                        <a:t>Data Source Integration</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Supports a wide range of data sources (databases, files, cloud APIs)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Primarily works with data warehouses (Snowflake, BigQuery, Redshift)</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indent="0">
                        <a:buNone/>
                      </a:pPr>
                      <a:r>
                        <a:rPr sz="1100">
                          <a:latin typeface="Bahnschrift Light" panose="020B0502040204020203" charset="0"/>
                          <a:cs typeface="Bahnschrift Light" panose="020B0502040204020203" charset="0"/>
                        </a:rPr>
                        <a:t>Transformation Language</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Java, Python, or Talend's own ETL language</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SQL-based transformations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indent="0">
                        <a:buNone/>
                      </a:pPr>
                      <a:r>
                        <a:rPr sz="1100">
                          <a:latin typeface="Bahnschrift Light" panose="020B0502040204020203" charset="0"/>
                          <a:cs typeface="Bahnschrift Light" panose="020B0502040204020203" charset="0"/>
                        </a:rPr>
                        <a:t>User Interface</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GUI-based (drag and drop)</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CLI-based (SQL scripts), but also has a web-based dashboard for DBT Cloud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indent="0">
                        <a:buNone/>
                      </a:pPr>
                      <a:r>
                        <a:rPr sz="1100">
                          <a:latin typeface="Bahnschrift Light" panose="020B0502040204020203" charset="0"/>
                          <a:cs typeface="Bahnschrift Light" panose="020B0502040204020203" charset="0"/>
                        </a:rPr>
                        <a:t>Deployment Model</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On-premise, cloud integration through Talend Cloud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Cloud-based, primarily for cloud data warehouses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pPr>
                      <a:r>
                        <a:rPr sz="1100">
                          <a:latin typeface="Bahnschrift Light" panose="020B0502040204020203" charset="0"/>
                          <a:cs typeface="Bahnschrift Light" panose="020B0502040204020203" charset="0"/>
                        </a:rPr>
                        <a:t>Version Control</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Not built-in, but can integrate with Git</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Built-in Git version control for models and collaboration</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buNone/>
                      </a:pPr>
                      <a:r>
                        <a:rPr sz="1100">
                          <a:latin typeface="Bahnschrift Light" panose="020B0502040204020203" charset="0"/>
                          <a:cs typeface="Bahnschrift Light" panose="020B0502040204020203" charset="0"/>
                        </a:rPr>
                        <a:t>Collaboration</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Limited collaboration capabilities, though can use Talend Cloud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Built-in collaboration features (Git-based version control, cloud sharing)</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buNone/>
                      </a:pPr>
                      <a:r>
                        <a:rPr sz="1100">
                          <a:latin typeface="Bahnschrift Light" panose="020B0502040204020203" charset="0"/>
                          <a:cs typeface="Bahnschrift Light" panose="020B0502040204020203" charset="0"/>
                        </a:rPr>
                        <a:t>Data Quality / Governance</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Strong data quality, cleansing, and profiling tools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Basic data quality testing using custom SQL tests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buNone/>
                      </a:pPr>
                      <a:r>
                        <a:rPr sz="1100">
                          <a:latin typeface="Bahnschrift Light" panose="020B0502040204020203" charset="0"/>
                          <a:cs typeface="Bahnschrift Light" panose="020B0502040204020203" charset="0"/>
                        </a:rPr>
                        <a:t>ETL vs ELT</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Primarily ETL (Extract, Transform, Load)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Primary Transformation Tool</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buNone/>
                      </a:pPr>
                      <a:r>
                        <a:rPr lang="en-US" altLang="en-US" sz="1100">
                          <a:latin typeface="Bahnschrift Light" panose="020B0502040204020203" charset="0"/>
                          <a:cs typeface="Bahnschrift Light" panose="020B0502040204020203" charset="0"/>
                        </a:rPr>
                        <a:t>Tech Stack Integration</a:t>
                      </a:r>
                      <a:endParaRPr lang="en-US" altLang="en-US"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Hadoop, Spark, SQL databases, cloud services, APIs, file systems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Cloud data warehouses (Snowflake, BigQuery, Redshift, Databricks)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algn="l">
                        <a:buClrTx/>
                        <a:buSzTx/>
                        <a:buFontTx/>
                        <a:buNone/>
                      </a:pPr>
                      <a:r>
                        <a:rPr sz="1100">
                          <a:latin typeface="Bahnschrift Light" panose="020B0502040204020203" charset="0"/>
                          <a:cs typeface="Bahnschrift Light" panose="020B0502040204020203" charset="0"/>
                        </a:rPr>
                        <a:t>Learning Curve</a:t>
                      </a:r>
                      <a:endParaRPr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Steeper due to GUI and complex workflows</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w="12700">
                      <a:solidFill>
                        <a:schemeClr val="accent5"/>
                      </a:solidFill>
                      <a:prstDash val="solid"/>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Easier for data engineers familiar with SQL</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w="12700">
                      <a:solidFill>
                        <a:schemeClr val="accent5"/>
                      </a:solidFill>
                      <a:prstDash val="solid"/>
                    </a:lnB>
                    <a:lnTlToBr>
                      <a:noFill/>
                    </a:lnTlToBr>
                    <a:lnBlToTr>
                      <a:noFill/>
                    </a:lnBlToTr>
                  </a:tcPr>
                </a:tc>
              </a:tr>
              <a:tr h="353695">
                <a:tc>
                  <a:txBody>
                    <a:bodyPr/>
                    <a:p>
                      <a:pPr indent="0">
                        <a:buNone/>
                      </a:pPr>
                      <a:r>
                        <a:rPr lang="en-US" altLang="en-US" sz="1100">
                          <a:latin typeface="Bahnschrift Light" panose="020B0502040204020203" charset="0"/>
                          <a:cs typeface="Bahnschrift Light" panose="020B0502040204020203" charset="0"/>
                        </a:rPr>
                        <a:t>Cost</a:t>
                      </a:r>
                      <a:endParaRPr lang="en-US" altLang="en-US" sz="1100">
                        <a:latin typeface="Bahnschrift Light" panose="020B0502040204020203" charset="0"/>
                        <a:cs typeface="Bahnschrift Light" panose="020B0502040204020203" charset="0"/>
                      </a:endParaRPr>
                    </a:p>
                  </a:txBody>
                  <a:tcPr marL="0" marR="0" marT="0" marB="0" anchor="ctr" anchorCtr="0">
                    <a:lnL>
                      <a:noFill/>
                    </a:lnL>
                    <a:lnR w="12700">
                      <a:solidFill>
                        <a:schemeClr val="accent5"/>
                      </a:solidFill>
                      <a:prstDash val="solid"/>
                    </a:lnR>
                    <a:lnT w="12700">
                      <a:solidFill>
                        <a:schemeClr val="accent5"/>
                      </a:solidFill>
                      <a:prstDash val="solid"/>
                    </a:lnT>
                    <a:lnB>
                      <a:noFill/>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Free (open source), but cloud and enterprise versions are paid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w="12700">
                      <a:solidFill>
                        <a:schemeClr val="accent5"/>
                      </a:solidFill>
                      <a:prstDash val="solid"/>
                    </a:lnR>
                    <a:lnT w="12700">
                      <a:solidFill>
                        <a:schemeClr val="accent5"/>
                      </a:solidFill>
                      <a:prstDash val="solid"/>
                    </a:lnT>
                    <a:lnB>
                      <a:noFill/>
                    </a:lnB>
                    <a:lnTlToBr>
                      <a:noFill/>
                    </a:lnTlToBr>
                    <a:lnBlToTr>
                      <a:noFill/>
                    </a:lnBlToTr>
                  </a:tcPr>
                </a:tc>
                <a:tc>
                  <a:txBody>
                    <a:bodyPr/>
                    <a:p>
                      <a:pPr marL="171450" indent="-171450" algn="l">
                        <a:buClr>
                          <a:srgbClr val="FFFFFF"/>
                        </a:buClr>
                        <a:buSzTx/>
                        <a:buFont typeface="Arial" panose="020B0604020202020204" pitchFamily="34" charset="0"/>
                        <a:buChar char="•"/>
                      </a:pPr>
                      <a:r>
                        <a:rPr lang="en-US" altLang="en-US" sz="1100">
                          <a:latin typeface="Bahnschrift Light" panose="020B0502040204020203" charset="0"/>
                          <a:cs typeface="Bahnschrift Light" panose="020B0502040204020203" charset="0"/>
                        </a:rPr>
                        <a:t>Free (open source) or subscription-based for DBT Cloud</a:t>
                      </a:r>
                      <a:endParaRPr lang="en-US" altLang="en-US" sz="1100">
                        <a:latin typeface="Bahnschrift Light" panose="020B0502040204020203" charset="0"/>
                        <a:cs typeface="Bahnschrift Light" panose="020B0502040204020203" charset="0"/>
                      </a:endParaRPr>
                    </a:p>
                  </a:txBody>
                  <a:tcPr marL="0" marR="0" marT="0" marB="0" anchor="ctr" anchorCtr="0">
                    <a:lnL w="12700">
                      <a:solidFill>
                        <a:schemeClr val="accent5"/>
                      </a:solidFill>
                      <a:prstDash val="solid"/>
                    </a:lnL>
                    <a:lnR>
                      <a:noFill/>
                    </a:lnR>
                    <a:lnT w="12700">
                      <a:solidFill>
                        <a:schemeClr val="accent5"/>
                      </a:solidFill>
                      <a:prstDash val="solid"/>
                    </a:lnT>
                    <a:lnB>
                      <a:noFill/>
                    </a:lnB>
                    <a:lnTlToBr>
                      <a:noFill/>
                    </a:lnTlToBr>
                    <a:lnBlToTr>
                      <a:noFill/>
                    </a:lnBlToTr>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1: input</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500">
                <a:latin typeface="Bahnschrift Light" panose="020B0502040204020203" charset="0"/>
                <a:cs typeface="Bahnschrift Light" panose="020B0502040204020203" charset="0"/>
              </a:rPr>
              <a:t>In DBT, data extraction is typically done by creating Source Models using SQL queries. DBT does not extract data directly, but instead, it assumes that the data is already loaded into a data warehouse (such as Snowflake, BigQuery, or Redshift).</a:t>
            </a:r>
            <a:endParaRPr lang="en-US" altLang="en-US" sz="2500">
              <a:latin typeface="Bahnschrift Light" panose="020B0502040204020203" charset="0"/>
              <a:cs typeface="Bahnschrift Light" panose="020B0502040204020203" charset="0"/>
            </a:endParaRPr>
          </a:p>
          <a:p>
            <a:pPr marL="0" indent="0">
              <a:buNone/>
            </a:pPr>
            <a:endParaRPr lang="en-US" altLang="en-US" sz="2000">
              <a:latin typeface="Bahnschrift Light" panose="020B0502040204020203" charset="0"/>
              <a:cs typeface="Bahnschrift Light" panose="020B0502040204020203" charset="0"/>
            </a:endParaRPr>
          </a:p>
          <a:p>
            <a:pPr marL="0" indent="0">
              <a:buNone/>
            </a:pPr>
            <a:r>
              <a:rPr lang="en-US" altLang="en-US" sz="1625">
                <a:latin typeface="Bahnschrift Light" panose="020B0502040204020203" charset="0"/>
                <a:cs typeface="Bahnschrift Light" panose="020B0502040204020203" charset="0"/>
              </a:rPr>
              <a:t>-- models/source_orders.sql</a:t>
            </a:r>
            <a:endParaRPr lang="en-US" altLang="en-US" sz="1625">
              <a:latin typeface="Bahnschrift Light" panose="020B0502040204020203" charset="0"/>
              <a:cs typeface="Bahnschrift Light" panose="020B0502040204020203" charset="0"/>
            </a:endParaRPr>
          </a:p>
          <a:p>
            <a:pPr marL="0" indent="0">
              <a:buNone/>
            </a:pP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WITH </a:t>
            </a:r>
            <a:r>
              <a:rPr lang="en-US" altLang="en-US" sz="1625">
                <a:latin typeface="Bahnschrift Light" panose="020B0502040204020203" charset="0"/>
                <a:cs typeface="Bahnschrift Light" panose="020B0502040204020203" charset="0"/>
              </a:rPr>
              <a:t>source_orders </a:t>
            </a: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AS </a:t>
            </a:r>
            <a:r>
              <a:rPr lang="en-US" altLang="en-US" sz="1625">
                <a:latin typeface="Bahnschrift Light" panose="020B0502040204020203" charset="0"/>
                <a:cs typeface="Bahnschrift Light" panose="020B0502040204020203" charset="0"/>
              </a:rPr>
              <a:t>(</a:t>
            </a:r>
            <a:endParaRPr lang="en-US" altLang="en-US" sz="1625">
              <a:latin typeface="Bahnschrift Light" panose="020B0502040204020203" charset="0"/>
              <a:cs typeface="Bahnschrift Light" panose="020B0502040204020203" charset="0"/>
            </a:endParaRPr>
          </a:p>
          <a:p>
            <a:pPr marL="0" indent="0">
              <a:buNone/>
            </a:pPr>
            <a:r>
              <a:rPr lang="en-US" altLang="en-US" sz="1625">
                <a:latin typeface="Bahnschrift Light" panose="020B0502040204020203" charset="0"/>
                <a:cs typeface="Bahnschrift Light" panose="020B0502040204020203" charset="0"/>
              </a:rPr>
              <a:t>    </a:t>
            </a: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r>
              <a:rPr lang="en-US" altLang="en-US" sz="1625">
                <a:latin typeface="Bahnschrift Light" panose="020B0502040204020203" charset="0"/>
                <a:cs typeface="Bahnschrift Light" panose="020B0502040204020203" charset="0"/>
              </a:rPr>
              <a:t>* </a:t>
            </a:r>
            <a:endParaRPr lang="en-US" altLang="en-US" sz="1625">
              <a:latin typeface="Bahnschrift Light" panose="020B0502040204020203" charset="0"/>
              <a:cs typeface="Bahnschrift Light" panose="020B0502040204020203" charset="0"/>
            </a:endParaRPr>
          </a:p>
          <a:p>
            <a:pPr marL="0" indent="0">
              <a:buNone/>
            </a:pPr>
            <a:r>
              <a:rPr lang="en-US" altLang="en-US" sz="1625">
                <a:latin typeface="Bahnschrift Light" panose="020B0502040204020203" charset="0"/>
                <a:cs typeface="Bahnschrift Light" panose="020B0502040204020203" charset="0"/>
              </a:rPr>
              <a:t>    </a:t>
            </a: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625">
                <a:latin typeface="Bahnschrift Light" panose="020B0502040204020203" charset="0"/>
                <a:cs typeface="Bahnschrift Light" panose="020B0502040204020203" charset="0"/>
              </a:rPr>
              <a:t>{{ source(</a:t>
            </a:r>
            <a:r>
              <a:rPr lang="en-US" altLang="en-US" sz="1625">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'raw'</a:t>
            </a:r>
            <a:r>
              <a:rPr lang="en-US" altLang="en-US" sz="1625">
                <a:latin typeface="Bahnschrift Light" panose="020B0502040204020203" charset="0"/>
                <a:cs typeface="Bahnschrift Light" panose="020B0502040204020203" charset="0"/>
              </a:rPr>
              <a:t>, </a:t>
            </a:r>
            <a:r>
              <a:rPr lang="en-US" altLang="en-US" sz="1625">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'orders'</a:t>
            </a:r>
            <a:r>
              <a:rPr lang="en-US" altLang="en-US" sz="1625">
                <a:latin typeface="Bahnschrift Light" panose="020B0502040204020203" charset="0"/>
                <a:cs typeface="Bahnschrift Light" panose="020B0502040204020203" charset="0"/>
              </a:rPr>
              <a:t>) }}</a:t>
            </a:r>
            <a:endParaRPr lang="en-US" altLang="en-US" sz="1625">
              <a:latin typeface="Bahnschrift Light" panose="020B0502040204020203" charset="0"/>
              <a:cs typeface="Bahnschrift Light" panose="020B0502040204020203" charset="0"/>
            </a:endParaRPr>
          </a:p>
          <a:p>
            <a:pPr marL="0" indent="0">
              <a:buNone/>
            </a:pPr>
            <a:r>
              <a:rPr lang="en-US" altLang="en-US" sz="1625">
                <a:latin typeface="Bahnschrift Light" panose="020B0502040204020203" charset="0"/>
                <a:cs typeface="Bahnschrift Light" panose="020B0502040204020203" charset="0"/>
              </a:rPr>
              <a:t>)</a:t>
            </a:r>
            <a:endParaRPr lang="en-US" altLang="en-US" sz="1625">
              <a:latin typeface="Bahnschrift Light" panose="020B0502040204020203" charset="0"/>
              <a:cs typeface="Bahnschrift Light" panose="020B0502040204020203" charset="0"/>
            </a:endParaRPr>
          </a:p>
          <a:p>
            <a:pPr marL="0" indent="0">
              <a:buNone/>
            </a:pP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r>
              <a:rPr lang="en-US" altLang="en-US" sz="1625">
                <a:latin typeface="Bahnschrift Light" panose="020B0502040204020203" charset="0"/>
                <a:cs typeface="Bahnschrift Light" panose="020B0502040204020203" charset="0"/>
              </a:rPr>
              <a:t>* </a:t>
            </a:r>
            <a:r>
              <a:rPr lang="en-US" altLang="en-US" sz="1625">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625">
                <a:latin typeface="Bahnschrift Light" panose="020B0502040204020203" charset="0"/>
                <a:cs typeface="Bahnschrift Light" panose="020B0502040204020203" charset="0"/>
              </a:rPr>
              <a:t>source_orders;</a:t>
            </a:r>
            <a:endParaRPr lang="en-US" altLang="en-US" sz="1625">
              <a:latin typeface="Bahnschrift Light" panose="020B0502040204020203" charset="0"/>
              <a:cs typeface="Bahnschrift Light" panose="020B0502040204020203" charset="0"/>
            </a:endParaRPr>
          </a:p>
          <a:p>
            <a:endParaRPr lang="en-US" altLang="en-US" sz="1625">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tDBInput:</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The tDBInput component is used in Talend to extract data from relational databases (SQL Server, MySQL, PostgreSQL, etc.).</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Function: Executes SQL queries to read data from source databases.</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2: Output</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In DBT, the final transformation output is written back into the data warehouse as a table or view using DBT models.</a:t>
            </a:r>
            <a:endParaRPr lang="en-US" altLang="en-US" sz="2000">
              <a:latin typeface="Bahnschrift Light" panose="020B0502040204020203" charset="0"/>
              <a:cs typeface="Bahnschrift Light" panose="020B0502040204020203" charset="0"/>
            </a:endParaRPr>
          </a:p>
          <a:p>
            <a:pPr marL="0" indent="0" algn="l">
              <a:buClrTx/>
              <a:buSzTx/>
              <a:buNone/>
            </a:pP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models/transformed_orders.sql</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customer_id,</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COUNT</a:t>
            </a:r>
            <a:r>
              <a:rPr lang="en-US" altLang="en-US" sz="1400">
                <a:latin typeface="Bahnschrift Light" panose="020B0502040204020203" charset="0"/>
                <a:cs typeface="Bahnschrift Light" panose="020B0502040204020203" charset="0"/>
              </a:rPr>
              <a:t>(order_id)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AS </a:t>
            </a:r>
            <a:r>
              <a:rPr lang="en-US" altLang="en-US" sz="1400">
                <a:latin typeface="Bahnschrift Light" panose="020B0502040204020203" charset="0"/>
                <a:cs typeface="Bahnschrift Light" panose="020B0502040204020203" charset="0"/>
              </a:rPr>
              <a:t>total_orders,</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SUM</a:t>
            </a:r>
            <a:r>
              <a:rPr lang="en-US" altLang="en-US" sz="1400">
                <a:latin typeface="Bahnschrift Light" panose="020B0502040204020203" charset="0"/>
                <a:cs typeface="Bahnschrift Light" panose="020B0502040204020203" charset="0"/>
              </a:rPr>
              <a:t>(order_amount)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AS </a:t>
            </a:r>
            <a:r>
              <a:rPr lang="en-US" altLang="en-US" sz="1400">
                <a:latin typeface="Bahnschrift Light" panose="020B0502040204020203" charset="0"/>
                <a:cs typeface="Bahnschrift Light" panose="020B0502040204020203" charset="0"/>
              </a:rPr>
              <a:t>total_spent</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ref</a:t>
            </a:r>
            <a:r>
              <a:rPr lang="en-US" altLang="en-US" sz="1400">
                <a:latin typeface="Bahnschrift Light" panose="020B0502040204020203" charset="0"/>
                <a:cs typeface="Bahnschrift Light" panose="020B0502040204020203" charset="0"/>
              </a:rPr>
              <a:t>(</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'source_orders'</a:t>
            </a:r>
            <a:r>
              <a:rPr lang="en-US" altLang="en-US" sz="1400">
                <a:latin typeface="Bahnschrift Light" panose="020B0502040204020203" charset="0"/>
                <a:cs typeface="Bahnschrift Light" panose="020B0502040204020203" charset="0"/>
              </a:rPr>
              <a:t>) }}</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GROUP BY </a:t>
            </a:r>
            <a:r>
              <a:rPr lang="en-US" altLang="en-US" sz="1400">
                <a:latin typeface="Bahnschrift Light" panose="020B0502040204020203" charset="0"/>
                <a:cs typeface="Bahnschrift Light" panose="020B0502040204020203" charset="0"/>
              </a:rPr>
              <a:t>customer_id;</a:t>
            </a:r>
            <a:endParaRPr lang="en-US" altLang="en-US" sz="1400">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tDBOutput</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Writes the results of transformations or data loads into a database.</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3: Transformation</a:t>
            </a:r>
            <a:endParaRPr lang="en-US"/>
          </a:p>
        </p:txBody>
      </p:sp>
      <p:sp>
        <p:nvSpPr>
          <p:cNvPr id="7" name="Text Placeholder 2"/>
          <p:cNvSpPr>
            <a:spLocks noGrp="1"/>
          </p:cNvSpPr>
          <p:nvPr/>
        </p:nvSpPr>
        <p:spPr>
          <a:xfrm>
            <a:off x="5576570" y="1756410"/>
            <a:ext cx="5386070" cy="4420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In DBT, all transformations are written in SQL scripts. Complex transformations (joins, filtering, aggregations) can be handled within the models directly.</a:t>
            </a:r>
            <a:endParaRPr lang="en-US" altLang="en-US" sz="20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models/order_summary.sql</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WITH </a:t>
            </a:r>
            <a:r>
              <a:rPr lang="en-US" altLang="en-US" sz="1400">
                <a:latin typeface="Bahnschrift Light" panose="020B0502040204020203" charset="0"/>
                <a:cs typeface="Bahnschrift Light" panose="020B0502040204020203" charset="0"/>
              </a:rPr>
              <a:t>order_details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AS </a:t>
            </a:r>
            <a:r>
              <a:rPr lang="en-US" altLang="en-US" sz="1400">
                <a:latin typeface="Bahnschrift Light" panose="020B0502040204020203" charset="0"/>
                <a:cs typeface="Bahnschrift Light" panose="020B0502040204020203" charset="0"/>
              </a:rPr>
              <a:t>(</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400">
                <a:latin typeface="Bahnschrift Light" panose="020B0502040204020203" charset="0"/>
                <a:cs typeface="Bahnschrift Light" panose="020B0502040204020203" charset="0"/>
              </a:rPr>
              <a:t>{{ ref(</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'orders'</a:t>
            </a:r>
            <a:r>
              <a:rPr lang="en-US" altLang="en-US" sz="1400">
                <a:latin typeface="Bahnschrift Light" panose="020B0502040204020203" charset="0"/>
                <a:cs typeface="Bahnschrift Light" panose="020B0502040204020203" charset="0"/>
              </a:rPr>
              <a:t>) }} o</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JOIN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ref</a:t>
            </a:r>
            <a:r>
              <a:rPr lang="en-US" altLang="en-US" sz="1400">
                <a:latin typeface="Bahnschrift Light" panose="020B0502040204020203" charset="0"/>
                <a:cs typeface="Bahnschrift Light" panose="020B0502040204020203" charset="0"/>
              </a:rPr>
              <a:t>('</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order_items</a:t>
            </a:r>
            <a:r>
              <a:rPr lang="en-US" altLang="en-US" sz="1400">
                <a:latin typeface="Bahnschrift Light" panose="020B0502040204020203" charset="0"/>
                <a:cs typeface="Bahnschrift Light" panose="020B0502040204020203" charset="0"/>
              </a:rPr>
              <a:t>') }} oi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ON </a:t>
            </a:r>
            <a:r>
              <a:rPr lang="en-US" altLang="en-US" sz="1400">
                <a:latin typeface="Bahnschrift Light" panose="020B0502040204020203" charset="0"/>
                <a:cs typeface="Bahnschrift Light" panose="020B0502040204020203" charset="0"/>
              </a:rPr>
              <a:t>o.order_id = oi.order_id</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JOIN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ref</a:t>
            </a:r>
            <a:r>
              <a:rPr lang="en-US" altLang="en-US" sz="1400">
                <a:latin typeface="Bahnschrift Light" panose="020B0502040204020203" charset="0"/>
                <a:cs typeface="Bahnschrift Light" panose="020B0502040204020203" charset="0"/>
              </a:rPr>
              <a:t>(</a:t>
            </a:r>
            <a:r>
              <a:rPr lang="en-US" altLang="en-US" sz="1400">
                <a:ln w="22225">
                  <a:solidFill>
                    <a:schemeClr val="accent2"/>
                  </a:solidFill>
                  <a:prstDash val="solid"/>
                </a:ln>
                <a:solidFill>
                  <a:schemeClr val="accent2">
                    <a:lumMod val="40000"/>
                    <a:lumOff val="60000"/>
                  </a:schemeClr>
                </a:solidFill>
                <a:effectLst/>
                <a:latin typeface="Bahnschrift Light" panose="020B0502040204020203" charset="0"/>
                <a:cs typeface="Bahnschrift Light" panose="020B0502040204020203" charset="0"/>
              </a:rPr>
              <a:t>'products'</a:t>
            </a:r>
            <a:r>
              <a:rPr lang="en-US" altLang="en-US" sz="1400">
                <a:latin typeface="Bahnschrift Light" panose="020B0502040204020203" charset="0"/>
                <a:cs typeface="Bahnschrift Light" panose="020B0502040204020203" charset="0"/>
              </a:rPr>
              <a:t>) }} p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ON </a:t>
            </a:r>
            <a:r>
              <a:rPr lang="en-US" altLang="en-US" sz="1400">
                <a:latin typeface="Bahnschrift Light" panose="020B0502040204020203" charset="0"/>
                <a:cs typeface="Bahnschrift Light" panose="020B0502040204020203" charset="0"/>
              </a:rPr>
              <a:t>oi.product_id = p.product_id</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atin typeface="Bahnschrift Light" panose="020B0502040204020203" charset="0"/>
                <a:cs typeface="Bahnschrift Light" panose="020B0502040204020203" charset="0"/>
              </a:rPr>
              <a:t>)</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SELECT  </a:t>
            </a:r>
            <a:r>
              <a:rPr lang="en-US" altLang="en-US" sz="1400">
                <a:latin typeface="Bahnschrift Light" panose="020B0502040204020203" charset="0"/>
                <a:cs typeface="Bahnschrift Light" panose="020B0502040204020203" charset="0"/>
              </a:rPr>
              <a:t>* </a:t>
            </a: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FROM </a:t>
            </a:r>
            <a:r>
              <a:rPr lang="en-US" altLang="en-US" sz="1400">
                <a:latin typeface="Bahnschrift Light" panose="020B0502040204020203" charset="0"/>
                <a:cs typeface="Bahnschrift Light" panose="020B0502040204020203" charset="0"/>
              </a:rPr>
              <a:t>order_details</a:t>
            </a:r>
            <a:endParaRPr lang="en-US" altLang="en-US" sz="1400">
              <a:latin typeface="Bahnschrift Light" panose="020B0502040204020203" charset="0"/>
              <a:cs typeface="Bahnschrift Light" panose="020B0502040204020203" charset="0"/>
            </a:endParaRPr>
          </a:p>
          <a:p>
            <a:pPr marL="0" indent="0" algn="l">
              <a:buClrTx/>
              <a:buSzTx/>
              <a:buNone/>
            </a:pPr>
            <a:r>
              <a:rPr lang="en-US" altLang="en-US" sz="1400">
                <a:ln/>
                <a:solidFill>
                  <a:schemeClr val="accent1"/>
                </a:solidFill>
                <a:effectLst>
                  <a:outerShdw blurRad="38100" dist="25400" dir="5400000" algn="ctr" rotWithShape="0">
                    <a:srgbClr val="6E747A">
                      <a:alpha val="43000"/>
                    </a:srgbClr>
                  </a:outerShdw>
                </a:effectLst>
                <a:latin typeface="Bahnschrift Light" panose="020B0502040204020203" charset="0"/>
                <a:cs typeface="Bahnschrift Light" panose="020B0502040204020203" charset="0"/>
              </a:rPr>
              <a:t>GROUP BY </a:t>
            </a:r>
            <a:r>
              <a:rPr lang="en-US" altLang="en-US" sz="1400">
                <a:latin typeface="Bahnschrift Light" panose="020B0502040204020203" charset="0"/>
                <a:cs typeface="Bahnschrift Light" panose="020B0502040204020203" charset="0"/>
              </a:rPr>
              <a:t>customer_id;</a:t>
            </a:r>
            <a:endParaRPr lang="en-US" altLang="en-US" sz="1400">
              <a:latin typeface="Bahnschrift Light" panose="020B0502040204020203" charset="0"/>
              <a:cs typeface="Bahnschrift Light" panose="020B0502040204020203" charset="0"/>
            </a:endParaRPr>
          </a:p>
        </p:txBody>
      </p:sp>
      <p:sp>
        <p:nvSpPr>
          <p:cNvPr id="8" name="Text Placeholder 2"/>
          <p:cNvSpPr>
            <a:spLocks noGrp="1"/>
          </p:cNvSpPr>
          <p:nvPr/>
        </p:nvSpPr>
        <p:spPr>
          <a:xfrm>
            <a:off x="697865" y="1756410"/>
            <a:ext cx="4878705" cy="4420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Bahnschrift" panose="020B0502040204020203" charset="0"/>
                <a:ea typeface="+mn-ea"/>
                <a:cs typeface="Bahnschrif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Bahnschrift" panose="020B0502040204020203" charset="0"/>
                <a:ea typeface="+mn-ea"/>
                <a:cs typeface="Bahnschrift" panose="020B050204020402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Bahnschrift" panose="020B0502040204020203" charset="0"/>
                <a:ea typeface="+mn-ea"/>
                <a:cs typeface="Bahnschrift" panose="020B050204020402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Bahnschrift" panose="020B0502040204020203" charset="0"/>
                <a:ea typeface="+mn-ea"/>
                <a:cs typeface="Bahnschrift" panose="020B050204020402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en-US" sz="2000">
                <a:latin typeface="Bahnschrift Light" panose="020B0502040204020203" charset="0"/>
                <a:cs typeface="Bahnschrift Light" panose="020B0502040204020203" charset="0"/>
              </a:rPr>
              <a:t>Talend tMap</a:t>
            </a:r>
            <a:endParaRPr lang="en-US" altLang="en-US" sz="2000">
              <a:latin typeface="Bahnschrift Light" panose="020B0502040204020203" charset="0"/>
              <a:cs typeface="Bahnschrift Light" panose="020B0502040204020203" charset="0"/>
            </a:endParaRPr>
          </a:p>
          <a:p>
            <a:pPr algn="l">
              <a:buClrTx/>
              <a:buSzTx/>
            </a:pPr>
            <a:r>
              <a:rPr lang="en-US" altLang="en-US" sz="2000">
                <a:latin typeface="Bahnschrift Light" panose="020B0502040204020203" charset="0"/>
                <a:cs typeface="Bahnschrift Light" panose="020B0502040204020203" charset="0"/>
              </a:rPr>
              <a:t>Purpose: tMap is used to perform complex transformations, such as joins, filters, and lookups, by visually mapping input data to output data.</a:t>
            </a:r>
            <a:endParaRPr lang="en-US" altLang="en-US" sz="2000">
              <a:latin typeface="Bahnschrift Light" panose="020B0502040204020203" charset="0"/>
              <a:cs typeface="Bahnschrift Light" panose="020B0502040204020203" charset="0"/>
            </a:endParaRPr>
          </a:p>
        </p:txBody>
      </p:sp>
    </p:spTree>
  </p:cSld>
  <p:clrMapOvr>
    <a:masterClrMapping/>
  </p:clrMapOvr>
</p:sld>
</file>

<file path=ppt/tags/tag1.xml><?xml version="1.0" encoding="utf-8"?>
<p:tagLst xmlns:p="http://schemas.openxmlformats.org/presentationml/2006/main">
  <p:tag name="TABLE_ENDDRAG_ORIGIN_RECT" val="821*354"/>
  <p:tag name="TABLE_ENDDRAG_RECT" val="47*132*821*354"/>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8108</Words>
  <Application>WPS Presentation</Application>
  <PresentationFormat>Widescreen</PresentationFormat>
  <Paragraphs>202</Paragraphs>
  <Slides>13</Slides>
  <Notes>0</Notes>
  <HiddenSlides>0</HiddenSlides>
  <MMClips>0</MMClips>
  <ScaleCrop>false</ScaleCrop>
  <HeadingPairs>
    <vt:vector size="6" baseType="variant">
      <vt:variant>
        <vt:lpstr>已用的字体</vt:lpstr>
      </vt:variant>
      <vt:variant>
        <vt:i4>20</vt:i4>
      </vt:variant>
      <vt:variant>
        <vt:lpstr>主题</vt:lpstr>
      </vt:variant>
      <vt:variant>
        <vt:i4>4</vt:i4>
      </vt:variant>
      <vt:variant>
        <vt:lpstr>幻灯片标题</vt:lpstr>
      </vt:variant>
      <vt:variant>
        <vt:i4>13</vt:i4>
      </vt:variant>
    </vt:vector>
  </HeadingPairs>
  <TitlesOfParts>
    <vt:vector size="37" baseType="lpstr">
      <vt:lpstr>Arial</vt:lpstr>
      <vt:lpstr>SimSun</vt:lpstr>
      <vt:lpstr>Wingdings</vt:lpstr>
      <vt:lpstr>Arial Unicode MS</vt:lpstr>
      <vt:lpstr>Calibri Light</vt:lpstr>
      <vt:lpstr>Calibri</vt:lpstr>
      <vt:lpstr>Microsoft YaHei</vt:lpstr>
      <vt:lpstr>Work Sans</vt:lpstr>
      <vt:lpstr>Segoe Print</vt:lpstr>
      <vt:lpstr>Bahnschrift Condensed</vt:lpstr>
      <vt:lpstr>Bahnschrift Light SemiCondensed</vt:lpstr>
      <vt:lpstr>Bahnschrift SemiBold</vt:lpstr>
      <vt:lpstr>Bahnschrift Light Condensed</vt:lpstr>
      <vt:lpstr>Bahnschrift Light</vt:lpstr>
      <vt:lpstr>Bahnschrift SemiLight</vt:lpstr>
      <vt:lpstr>Bahnschrift SemiCondensed</vt:lpstr>
      <vt:lpstr>Bahnschrift SemiBold Condensed</vt:lpstr>
      <vt:lpstr>Bahnschrift</vt:lpstr>
      <vt:lpstr>Bahnschrift SemiBold SemiConden</vt:lpstr>
      <vt:lpstr>Candara</vt:lpstr>
      <vt:lpstr>Custom Design</vt:lpstr>
      <vt:lpstr>Default Design</vt:lpstr>
      <vt:lpstr>2_Custom Design</vt:lpstr>
      <vt:lpstr>1_Custom Design</vt:lpstr>
      <vt:lpstr>PowerPoint 演示文稿</vt:lpstr>
      <vt:lpstr>PowerPoint 演示文稿</vt:lpstr>
      <vt:lpstr>PowerPoint 演示文稿</vt:lpstr>
      <vt:lpstr>PowerPoint 演示文稿</vt:lpstr>
      <vt:lpstr>Talend Programming Constructs</vt:lpstr>
      <vt:lpstr>PowerPoint 演示文稿</vt:lpstr>
      <vt:lpstr>PowerPoint 演示文稿</vt:lpstr>
      <vt:lpstr>Example 1: input</vt:lpstr>
      <vt:lpstr>Example 2: Output</vt:lpstr>
      <vt:lpstr>Example 3: Transformation</vt:lpstr>
      <vt:lpstr>Example 4: Command</vt:lpstr>
      <vt:lpstr>Example 5: Connection Handling</vt:lpstr>
      <vt:lpstr>vs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sidha</dc:creator>
  <cp:lastModifiedBy>Siddharth Shitole</cp:lastModifiedBy>
  <cp:revision>4</cp:revision>
  <dcterms:created xsi:type="dcterms:W3CDTF">2024-12-07T17:07:23Z</dcterms:created>
  <dcterms:modified xsi:type="dcterms:W3CDTF">2024-12-07T17:59:31Z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777B153BCA9B429290390E6610A13FBC_11</vt:lpwstr>
  </property>
  <property fmtid="{D5CDD505-2E9C-101B-9397-08002B2CF9AE}" pid="3" name="KSOProductBuildVer">
    <vt:lpwstr>1033-12.2.0.19307</vt:lpwstr>
  </property>
</Properties>
</file>