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8"/>
  </p:notesMasterIdLst>
  <p:sldIdLst>
    <p:sldId id="256" r:id="rId4"/>
    <p:sldId id="261" r:id="rId5"/>
    <p:sldId id="285" r:id="rId6"/>
    <p:sldId id="277" r:id="rId7"/>
    <p:sldId id="278" r:id="rId9"/>
    <p:sldId id="279" r:id="rId10"/>
    <p:sldId id="280" r:id="rId11"/>
    <p:sldId id="281" r:id="rId12"/>
    <p:sldId id="282" r:id="rId13"/>
    <p:sldId id="283" r:id="rId14"/>
    <p:sldId id="286" r:id="rId15"/>
    <p:sldId id="307" r:id="rId16"/>
    <p:sldId id="308" r:id="rId17"/>
    <p:sldId id="309" r:id="rId18"/>
    <p:sldId id="310" r:id="rId19"/>
    <p:sldId id="287" r:id="rId20"/>
    <p:sldId id="270" r:id="rId21"/>
    <p:sldId id="288" r:id="rId22"/>
    <p:sldId id="271" r:id="rId23"/>
    <p:sldId id="295" r:id="rId24"/>
    <p:sldId id="294" r:id="rId25"/>
    <p:sldId id="293" r:id="rId26"/>
    <p:sldId id="312" r:id="rId27"/>
    <p:sldId id="313" r:id="rId28"/>
    <p:sldId id="311" r:id="rId29"/>
    <p:sldId id="289" r:id="rId30"/>
    <p:sldId id="314" r:id="rId31"/>
    <p:sldId id="316" r:id="rId32"/>
    <p:sldId id="290" r:id="rId33"/>
    <p:sldId id="297" r:id="rId34"/>
    <p:sldId id="323" r:id="rId35"/>
    <p:sldId id="330" r:id="rId36"/>
    <p:sldId id="298" r:id="rId37"/>
    <p:sldId id="299" r:id="rId38"/>
    <p:sldId id="303" r:id="rId39"/>
    <p:sldId id="302" r:id="rId40"/>
    <p:sldId id="304" r:id="rId41"/>
    <p:sldId id="300" r:id="rId42"/>
    <p:sldId id="301" r:id="rId43"/>
    <p:sldId id="305" r:id="rId44"/>
    <p:sldId id="306" r:id="rId45"/>
    <p:sldId id="291" r:id="rId46"/>
    <p:sldId id="317" r:id="rId47"/>
    <p:sldId id="292" r:id="rId48"/>
    <p:sldId id="318" r:id="rId49"/>
    <p:sldId id="327" r:id="rId50"/>
    <p:sldId id="328" r:id="rId51"/>
    <p:sldId id="329" r:id="rId52"/>
    <p:sldId id="326" r:id="rId53"/>
    <p:sldId id="321" r:id="rId54"/>
    <p:sldId id="324" r:id="rId55"/>
    <p:sldId id="325" r:id="rId56"/>
    <p:sldId id="319" r:id="rId57"/>
    <p:sldId id="32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85621" autoAdjust="0"/>
  </p:normalViewPr>
  <p:slideViewPr>
    <p:cSldViewPr snapToGrid="0">
      <p:cViewPr varScale="1">
        <p:scale>
          <a:sx n="70" d="100"/>
          <a:sy n="70" d="100"/>
        </p:scale>
        <p:origin x="11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4" Type="http://schemas.openxmlformats.org/officeDocument/2006/relationships/customXml" Target="../customXml/item3.xml"/><Relationship Id="rId63" Type="http://schemas.openxmlformats.org/officeDocument/2006/relationships/customXml" Target="../customXml/item2.xml"/><Relationship Id="rId62" Type="http://schemas.openxmlformats.org/officeDocument/2006/relationships/customXml" Target="../customXml/item1.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16A02-BBE6-4DFB-AAB0-A9F47147901C}" type="datetimeFigureOut">
              <a:rPr/>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9C106-971B-450B-96F5-4C226340CF29}" type="slidenum">
              <a:rPr/>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Final Drive Ratio is as was DESIGNED during design season. Reality is that yes, we have to slightly adjust this to be able to launch the car for fall testing purposes.</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4979C106-971B-450B-96F5-4C226340CF29}" type="slidenum">
              <a:rPr/>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point on #3 </a:t>
            </a:r>
            <a:r>
              <a:rPr lang="en-US" dirty="0">
                <a:sym typeface="Wingdings" panose="05000000000000000000" pitchFamily="2" charset="2"/>
              </a:rPr>
              <a:t> place it in a bit and rewrite, very outdated and honestly no good</a:t>
            </a:r>
            <a:endParaRPr lang="en-US" dirty="0">
              <a:sym typeface="Wingdings" panose="05000000000000000000" pitchFamily="2" charset="2"/>
            </a:endParaRPr>
          </a:p>
          <a:p>
            <a:r>
              <a:rPr lang="en-US" dirty="0">
                <a:sym typeface="Wingdings" panose="05000000000000000000" pitchFamily="2" charset="2"/>
              </a:rPr>
              <a:t>Second point on #3 can be tweaked from a specificity point of view (general comment for entire slide)</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Confidence and Comfort  not sure if that is a confidence goal, and especially not good to include as the reliability goals are poorly defined as is</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Get rid of manufacturing tolerances, tool access goal should be reworded</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Good example is the very last bullet point of what a good bullet point looks like maybe</a:t>
            </a:r>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 numbers are VERY wrong… use manuals and lesson learned to never fully trust an online source again without verification</a:t>
            </a:r>
            <a:endParaRPr lang="en-US" dirty="0"/>
          </a:p>
          <a:p>
            <a:endParaRPr lang="en-US" dirty="0"/>
          </a:p>
          <a:p>
            <a:r>
              <a:rPr lang="en-US" dirty="0"/>
              <a:t>Research other purchased diffs that can be run and do another tradeoff study if needed</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Retrofitted is not a good word to use in this case</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Rethink verdict</a:t>
            </a:r>
            <a:endParaRPr lang="en-US" dirty="0"/>
          </a:p>
          <a:p>
            <a:r>
              <a:rPr lang="en-US" dirty="0"/>
              <a:t>Making one Ti might be better than making 2 Al</a:t>
            </a:r>
            <a:endParaRPr lang="en-US" dirty="0"/>
          </a:p>
          <a:p>
            <a:endParaRPr lang="en-US" dirty="0"/>
          </a:p>
          <a:p>
            <a:r>
              <a:rPr lang="en-US" dirty="0"/>
              <a:t>Chain could wear using Ti vs using Al</a:t>
            </a:r>
            <a:endParaRPr lang="en-US" dirty="0"/>
          </a:p>
          <a:p>
            <a:endParaRPr lang="en-US" dirty="0"/>
          </a:p>
          <a:p>
            <a:r>
              <a:rPr lang="en-US" dirty="0"/>
              <a:t>REDO VERDICT</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“benchmarks” here, can add some info about machining time, cost, and ESPECIALLY masses </a:t>
            </a:r>
            <a:endParaRPr lang="en-US" dirty="0"/>
          </a:p>
          <a:p>
            <a:endParaRPr lang="en-US" dirty="0"/>
          </a:p>
          <a:p>
            <a:r>
              <a:rPr lang="en-US" dirty="0"/>
              <a:t>Redo verdict again</a:t>
            </a:r>
            <a:endParaRPr lang="en-US" dirty="0"/>
          </a:p>
          <a:p>
            <a:endParaRPr lang="en-US" dirty="0"/>
          </a:p>
          <a:p>
            <a:r>
              <a:rPr lang="en-US" dirty="0" err="1"/>
              <a:t>Ticon</a:t>
            </a:r>
            <a:r>
              <a:rPr lang="en-US" dirty="0"/>
              <a:t> costs</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submit a rules clarification as to whether an idler sprocket has to be covered by a chain guard or not… PF19 didn’t seem to follow that on initial CAD so need to find out</a:t>
            </a:r>
            <a:endParaRPr lang="en-US" dirty="0"/>
          </a:p>
          <a:p>
            <a:endParaRPr lang="en-US" dirty="0"/>
          </a:p>
          <a:p>
            <a:r>
              <a:rPr lang="en-US" dirty="0"/>
              <a:t>Provide masses when possible; Better weight delta</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 serviceability slightly or get rid of that category completely</a:t>
            </a:r>
            <a:endParaRPr lang="en-US" dirty="0"/>
          </a:p>
          <a:p>
            <a:endParaRPr lang="en-US" dirty="0"/>
          </a:p>
          <a:p>
            <a:r>
              <a:rPr lang="en-US" dirty="0"/>
              <a:t>Priority #1 is figuring out why team stopped running an idler sprocket on PF20 (was run on PF19, not on PF20)</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out any downsides for manufacturability of </a:t>
            </a:r>
            <a:r>
              <a:rPr lang="en-US" dirty="0" err="1"/>
              <a:t>halfshafts</a:t>
            </a:r>
            <a:r>
              <a:rPr lang="en-US" dirty="0"/>
              <a:t> from </a:t>
            </a:r>
            <a:r>
              <a:rPr lang="en-US" dirty="0" err="1"/>
              <a:t>Aarnav</a:t>
            </a:r>
            <a:endParaRPr lang="en-US" dirty="0"/>
          </a:p>
          <a:p>
            <a:endParaRPr lang="en-US" dirty="0"/>
          </a:p>
          <a:p>
            <a:r>
              <a:rPr lang="en-US" dirty="0"/>
              <a:t>Redo verdict</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is open ended, will probably change drastically by the time I have that discussion about running CV Inserts or not</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Final Drive Ratio is as was DESIGNED during design season. Reality is that yes, we have to slightly adjust this to be able to launch the car for fall testing purposes.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4979C106-971B-450B-96F5-4C226340CF29}" type="slidenum">
              <a:rPr/>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have ran V1 instead of V2, so this table is pretty much useless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Final Drive Ratio is as was DESIGNED during design season. Reality is that yes, we have to slightly adjust this to be able to launch the car for fall testing purposes.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4979C106-971B-450B-96F5-4C226340CF29}" type="slidenum">
              <a:rPr/>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4979C106-971B-450B-96F5-4C226340CF29}" type="slidenum">
              <a:rPr/>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4979C106-971B-450B-96F5-4C226340CF29}" type="slidenum">
              <a:rPr/>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4979C106-971B-450B-96F5-4C226340CF29}" type="slidenum">
              <a:rPr/>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4979C106-971B-450B-96F5-4C226340CF29}" type="slidenum">
              <a:rPr/>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alternate word for “accommodate”</a:t>
            </a:r>
            <a:endParaRPr lang="en-US" dirty="0"/>
          </a:p>
          <a:p>
            <a:r>
              <a:rPr lang="en-US" dirty="0"/>
              <a:t>Have more requirements that are quantifiable</a:t>
            </a:r>
            <a:endParaRPr lang="en-US" dirty="0"/>
          </a:p>
          <a:p>
            <a:r>
              <a:rPr lang="en-US" dirty="0"/>
              <a:t>Manufacturing tolerances are documented, but not measured, so no need to explicitly state as a requirement</a:t>
            </a:r>
            <a:endParaRPr lang="en-US" dirty="0"/>
          </a:p>
          <a:p>
            <a:r>
              <a:rPr lang="en-US" dirty="0"/>
              <a:t>Boundary conditions are unknown </a:t>
            </a:r>
            <a:r>
              <a:rPr lang="en-US" dirty="0">
                <a:sym typeface="Wingdings" panose="05000000000000000000" pitchFamily="2" charset="2"/>
              </a:rPr>
              <a:t> explicitly state on slides that it is an UNKNOWN, why it is unknown, and a path to getting that information</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regards to SF </a:t>
            </a:r>
            <a:r>
              <a:rPr lang="en-US" dirty="0">
                <a:sym typeface="Wingdings" panose="05000000000000000000" pitchFamily="2" charset="2"/>
              </a:rPr>
              <a:t> use team standard for that going forward, no reason to go that low and play it safe (will follow up as to why we had run that in the past)</a:t>
            </a:r>
            <a:endParaRPr lang="en-US" dirty="0"/>
          </a:p>
          <a:p>
            <a:r>
              <a:rPr lang="en-US" dirty="0"/>
              <a:t>Quantify goals, this slide needs an overhaul </a:t>
            </a:r>
            <a:r>
              <a:rPr lang="en-US" dirty="0" err="1"/>
              <a:t>tbh</a:t>
            </a:r>
            <a:r>
              <a:rPr lang="en-US" dirty="0"/>
              <a:t>… We do not have any documented info on torque specs, so have to either put down numbers or something else</a:t>
            </a:r>
            <a:endParaRPr lang="en-US" dirty="0"/>
          </a:p>
          <a:p>
            <a:endParaRPr lang="en-US" dirty="0"/>
          </a:p>
          <a:p>
            <a:r>
              <a:rPr lang="en-US" dirty="0"/>
              <a:t>Safety </a:t>
            </a:r>
            <a:r>
              <a:rPr lang="en-US" dirty="0">
                <a:sym typeface="Wingdings" panose="05000000000000000000" pitchFamily="2" charset="2"/>
              </a:rPr>
              <a:t> Hardware is a requirement</a:t>
            </a:r>
            <a:endParaRPr lang="en-US" dirty="0">
              <a:sym typeface="Wingdings" panose="05000000000000000000" pitchFamily="2" charset="2"/>
            </a:endParaRPr>
          </a:p>
          <a:p>
            <a:endParaRPr lang="en-US" dirty="0">
              <a:sym typeface="Wingdings" panose="05000000000000000000" pitchFamily="2" charset="2"/>
            </a:endParaRPr>
          </a:p>
          <a:p>
            <a:r>
              <a:rPr lang="en-US" dirty="0"/>
              <a:t>Relate sprocket replacement to wear by visual inspection (to other components as well), front rear sprocket combination makes no sense, checking chain tension does not belong</a:t>
            </a:r>
            <a:endParaRPr lang="en-US" dirty="0"/>
          </a:p>
          <a:p>
            <a:endParaRPr lang="en-US" dirty="0"/>
          </a:p>
          <a:p>
            <a:r>
              <a:rPr lang="en-US" dirty="0"/>
              <a:t>Checking chain tension, can check and stuff, but tracking chain wear and fatigue yields no benefits to reliability and is more of a knowledge thing</a:t>
            </a:r>
            <a:endParaRPr lang="en-US" dirty="0"/>
          </a:p>
          <a:p>
            <a:endParaRPr lang="en-US" dirty="0"/>
          </a:p>
          <a:p>
            <a:r>
              <a:rPr lang="en-US" dirty="0"/>
              <a:t>Replacement period</a:t>
            </a:r>
            <a:endParaRPr lang="en-US" dirty="0"/>
          </a:p>
          <a:p>
            <a:endParaRPr lang="en-US" dirty="0"/>
          </a:p>
          <a:p>
            <a:r>
              <a:rPr lang="en-US" dirty="0"/>
              <a:t>Spares not a design goal, but spares will be made (sprocket can be replaced by x, y, z)</a:t>
            </a:r>
            <a:endParaRPr lang="en-US" dirty="0"/>
          </a:p>
          <a:p>
            <a:endParaRPr lang="en-US" dirty="0"/>
          </a:p>
          <a:p>
            <a:r>
              <a:rPr lang="en-US" dirty="0"/>
              <a:t>Get info on bolts, then can get an idea of a torque spec to use</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0" y="657225"/>
            <a:ext cx="12192000" cy="1333500"/>
          </a:xfrm>
        </p:spPr>
        <p:txBody>
          <a:bodyPr anchor="ctr"/>
          <a:lstStyle>
            <a:lvl1pPr algn="ctr">
              <a:defRPr sz="5400"/>
            </a:lvl1pPr>
          </a:lstStyle>
          <a:p>
            <a:r>
              <a:rPr lang="en-US"/>
              <a:t>Click to Edit Master title style</a:t>
            </a:r>
            <a:endParaRPr lang="en-US"/>
          </a:p>
        </p:txBody>
      </p:sp>
      <p:sp>
        <p:nvSpPr>
          <p:cNvPr id="8" name="Text Placeholder 7"/>
          <p:cNvSpPr>
            <a:spLocks noGrp="1"/>
          </p:cNvSpPr>
          <p:nvPr>
            <p:ph type="body" sz="quarter" idx="10"/>
          </p:nvPr>
        </p:nvSpPr>
        <p:spPr>
          <a:xfrm>
            <a:off x="352425" y="2028825"/>
            <a:ext cx="6438900" cy="4829175"/>
          </a:xfrm>
        </p:spPr>
        <p:txBody>
          <a:bodyPr/>
          <a:lstStyle>
            <a:lvl1pPr>
              <a:defRPr sz="3600">
                <a:solidFill>
                  <a:schemeClr val="tx2"/>
                </a:solidFill>
              </a:defRPr>
            </a:lvl1pPr>
            <a:lvl2pPr>
              <a:defRPr sz="3300">
                <a:solidFill>
                  <a:schemeClr val="tx2"/>
                </a:solidFill>
              </a:defRPr>
            </a:lvl2pPr>
            <a:lvl3pPr>
              <a:defRPr sz="2700">
                <a:solidFill>
                  <a:schemeClr val="tx2"/>
                </a:solidFill>
              </a:defRPr>
            </a:lvl3pPr>
            <a:lvl4pPr>
              <a:defRPr sz="2100">
                <a:solidFill>
                  <a:schemeClr val="tx2"/>
                </a:solidFill>
              </a:defRPr>
            </a:lvl4pPr>
            <a:lvl5pPr>
              <a:defRPr sz="210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Picture Placeholder 9"/>
          <p:cNvSpPr>
            <a:spLocks noGrp="1"/>
          </p:cNvSpPr>
          <p:nvPr>
            <p:ph type="pic" sz="quarter" idx="11"/>
          </p:nvPr>
        </p:nvSpPr>
        <p:spPr>
          <a:xfrm>
            <a:off x="6791325" y="2028825"/>
            <a:ext cx="5400675" cy="4829175"/>
          </a:xfrm>
        </p:spPr>
        <p:txBody>
          <a:bodyPr/>
          <a:lstStyle/>
          <a:p>
            <a:r>
              <a:rPr lang="en-US"/>
              <a:t>Click icon to add picture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30B5D99-CE26-4A51-AA7B-1925DCE8886A}"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59EE5-B3E1-460F-8BD3-F81CF0989F54}" type="slidenum">
              <a:rPr lang="en-US" smtClean="0"/>
            </a:fld>
            <a:endParaRPr lang="en-US"/>
          </a:p>
        </p:txBody>
      </p:sp>
      <p:sp>
        <p:nvSpPr>
          <p:cNvPr id="7" name="Content Placeholder 6"/>
          <p:cNvSpPr>
            <a:spLocks noGrp="1"/>
          </p:cNvSpPr>
          <p:nvPr>
            <p:ph sz="quarter" idx="13"/>
          </p:nvPr>
        </p:nvSpPr>
        <p:spPr>
          <a:xfrm rot="16200000">
            <a:off x="4791041" y="-3362359"/>
            <a:ext cx="2609918" cy="10972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Content Placeholder 8"/>
          <p:cNvSpPr>
            <a:spLocks noGrp="1"/>
          </p:cNvSpPr>
          <p:nvPr>
            <p:ph sz="quarter" idx="14"/>
          </p:nvPr>
        </p:nvSpPr>
        <p:spPr>
          <a:xfrm rot="16200000">
            <a:off x="4791041" y="-668103"/>
            <a:ext cx="2609919" cy="109728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C97C556F-5A4D-47BD-9DFD-BF500C7E495D}" type="datetime1">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B0F59EE5-B3E1-460F-8BD3-F81CF0989F5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19EE9BBE-EF4F-43B4-91B0-B4609EAC1D44}" type="datetime1">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B0F59EE5-B3E1-460F-8BD3-F81CF0989F54}"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239" y="731806"/>
            <a:ext cx="4011028" cy="703202"/>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7472" y="749431"/>
            <a:ext cx="6814299" cy="53767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10239" y="1435007"/>
            <a:ext cx="4011028" cy="4691187"/>
          </a:xfrm>
        </p:spPr>
        <p:txBody>
          <a:bodyPr/>
          <a:lstStyle>
            <a:lvl1pPr marL="0" indent="0">
              <a:buNone/>
              <a:defRPr sz="1465"/>
            </a:lvl1pPr>
            <a:lvl2pPr marL="457835" indent="0">
              <a:buNone/>
              <a:defRPr sz="1200"/>
            </a:lvl2pPr>
            <a:lvl3pPr marL="915035" indent="0">
              <a:buNone/>
              <a:defRPr sz="1065"/>
            </a:lvl3pPr>
            <a:lvl4pPr marL="1372870" indent="0">
              <a:buNone/>
              <a:defRPr sz="935"/>
            </a:lvl4pPr>
            <a:lvl5pPr marL="1830705" indent="0">
              <a:buNone/>
              <a:defRPr sz="935"/>
            </a:lvl5pPr>
            <a:lvl6pPr marL="2287905" indent="0">
              <a:buNone/>
              <a:defRPr sz="935"/>
            </a:lvl6pPr>
            <a:lvl7pPr marL="2745740" indent="0">
              <a:buNone/>
              <a:defRPr sz="935"/>
            </a:lvl7pPr>
            <a:lvl8pPr marL="3203575" indent="0">
              <a:buNone/>
              <a:defRPr sz="935"/>
            </a:lvl8pPr>
            <a:lvl9pPr marL="3660775" indent="0">
              <a:buNone/>
              <a:defRPr sz="93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E785A57A-BAE4-4D23-BCF7-83ABDF679A76}" type="datetime1">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0F59EE5-B3E1-460F-8BD3-F81CF0989F54}"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091" y="4800848"/>
            <a:ext cx="7314884" cy="566137"/>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90091" y="735294"/>
            <a:ext cx="7314884" cy="3992845"/>
          </a:xfrm>
        </p:spPr>
        <p:txBody>
          <a:bodyPr/>
          <a:lstStyle>
            <a:lvl1pPr marL="0" indent="0">
              <a:buNone/>
              <a:defRPr sz="3200"/>
            </a:lvl1pPr>
            <a:lvl2pPr marL="457835" indent="0">
              <a:buNone/>
              <a:defRPr sz="2800"/>
            </a:lvl2pPr>
            <a:lvl3pPr marL="915035" indent="0">
              <a:buNone/>
              <a:defRPr sz="2400"/>
            </a:lvl3pPr>
            <a:lvl4pPr marL="1372870" indent="0">
              <a:buNone/>
              <a:defRPr sz="2000"/>
            </a:lvl4pPr>
            <a:lvl5pPr marL="1830705" indent="0">
              <a:buNone/>
              <a:defRPr sz="2000"/>
            </a:lvl5pPr>
            <a:lvl6pPr marL="2287905" indent="0">
              <a:buNone/>
              <a:defRPr sz="2000"/>
            </a:lvl6pPr>
            <a:lvl7pPr marL="2745740" indent="0">
              <a:buNone/>
              <a:defRPr sz="2000"/>
            </a:lvl7pPr>
            <a:lvl8pPr marL="3203575" indent="0">
              <a:buNone/>
              <a:defRPr sz="2000"/>
            </a:lvl8pPr>
            <a:lvl9pPr marL="3660775"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2390091" y="5366983"/>
            <a:ext cx="7314884" cy="805702"/>
          </a:xfrm>
        </p:spPr>
        <p:txBody>
          <a:bodyPr/>
          <a:lstStyle>
            <a:lvl1pPr marL="0" indent="0">
              <a:buNone/>
              <a:defRPr sz="1465"/>
            </a:lvl1pPr>
            <a:lvl2pPr marL="457835" indent="0">
              <a:buNone/>
              <a:defRPr sz="1200"/>
            </a:lvl2pPr>
            <a:lvl3pPr marL="915035" indent="0">
              <a:buNone/>
              <a:defRPr sz="1065"/>
            </a:lvl3pPr>
            <a:lvl4pPr marL="1372870" indent="0">
              <a:buNone/>
              <a:defRPr sz="935"/>
            </a:lvl4pPr>
            <a:lvl5pPr marL="1830705" indent="0">
              <a:buNone/>
              <a:defRPr sz="935"/>
            </a:lvl5pPr>
            <a:lvl6pPr marL="2287905" indent="0">
              <a:buNone/>
              <a:defRPr sz="935"/>
            </a:lvl6pPr>
            <a:lvl7pPr marL="2745740" indent="0">
              <a:buNone/>
              <a:defRPr sz="935"/>
            </a:lvl7pPr>
            <a:lvl8pPr marL="3203575" indent="0">
              <a:buNone/>
              <a:defRPr sz="935"/>
            </a:lvl8pPr>
            <a:lvl9pPr marL="3660775" indent="0">
              <a:buNone/>
              <a:defRPr sz="935"/>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lvl1pPr>
              <a:defRPr/>
            </a:lvl1pPr>
          </a:lstStyle>
          <a:p>
            <a:fld id="{18FC6EFB-0A03-4126-AF2B-63E0E8C013EA}" type="datetime1">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0F59EE5-B3E1-460F-8BD3-F81CF0989F54}"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10237" y="770642"/>
            <a:ext cx="5409486" cy="535555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72277" y="779363"/>
            <a:ext cx="5409486" cy="255066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72279" y="3449056"/>
            <a:ext cx="5409486" cy="267714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Date Placeholder 5"/>
          <p:cNvSpPr>
            <a:spLocks noGrp="1"/>
          </p:cNvSpPr>
          <p:nvPr>
            <p:ph type="dt" sz="half" idx="10"/>
          </p:nvPr>
        </p:nvSpPr>
        <p:spPr/>
        <p:txBody>
          <a:bodyPr/>
          <a:lstStyle>
            <a:lvl1pPr>
              <a:defRPr/>
            </a:lvl1pPr>
          </a:lstStyle>
          <a:p>
            <a:fld id="{BA74CD42-785D-4536-A1EC-FF991400E49F}" type="datetime1">
              <a:rPr lang="en-US" smtClean="0"/>
            </a:fld>
            <a:endParaRPr lang="en-US"/>
          </a:p>
        </p:txBody>
      </p:sp>
      <p:sp>
        <p:nvSpPr>
          <p:cNvPr id="10" name="Footer Placeholder 6"/>
          <p:cNvSpPr>
            <a:spLocks noGrp="1"/>
          </p:cNvSpPr>
          <p:nvPr>
            <p:ph type="ftr" sz="quarter" idx="11"/>
          </p:nvPr>
        </p:nvSpPr>
        <p:spPr/>
        <p:txBody>
          <a:bodyPr/>
          <a:lstStyle>
            <a:lvl1pPr>
              <a:defRPr/>
            </a:lvl1pPr>
          </a:lstStyle>
          <a:p>
            <a:endParaRPr lang="en-US"/>
          </a:p>
        </p:txBody>
      </p:sp>
      <p:sp>
        <p:nvSpPr>
          <p:cNvPr id="11" name="Slide Number Placeholder 7"/>
          <p:cNvSpPr>
            <a:spLocks noGrp="1"/>
          </p:cNvSpPr>
          <p:nvPr>
            <p:ph type="sldNum" sz="quarter" idx="12"/>
          </p:nvPr>
        </p:nvSpPr>
        <p:spPr/>
        <p:txBody>
          <a:bodyPr/>
          <a:lstStyle>
            <a:lvl1pPr>
              <a:defRPr/>
            </a:lvl1pPr>
          </a:lstStyle>
          <a:p>
            <a:fld id="{B0F59EE5-B3E1-460F-8BD3-F81CF0989F54}" type="slidenum">
              <a:rPr lang="en-US" smtClean="0"/>
            </a:fld>
            <a:endParaRPr lang="en-US"/>
          </a:p>
        </p:txBody>
      </p:sp>
      <p:sp>
        <p:nvSpPr>
          <p:cNvPr id="12" name="Rectangle 2"/>
          <p:cNvSpPr>
            <a:spLocks noGrp="1" noChangeArrowheads="1"/>
          </p:cNvSpPr>
          <p:nvPr>
            <p:ph type="title"/>
          </p:nvPr>
        </p:nvSpPr>
        <p:spPr bwMode="auto">
          <a:xfrm>
            <a:off x="3" y="59793"/>
            <a:ext cx="8341810" cy="389116"/>
          </a:xfrm>
          <a:prstGeom prst="rect">
            <a:avLst/>
          </a:prstGeom>
          <a:noFill/>
          <a:ln w="9525">
            <a:noFill/>
            <a:miter lim="800000"/>
          </a:ln>
        </p:spPr>
        <p:txBody>
          <a:bodyPr vert="horz" wrap="square" lIns="343171" tIns="45700" rIns="91401" bIns="0" numCol="1" anchor="b" anchorCtr="0" compatLnSpc="1"/>
          <a:lstStyle/>
          <a:p>
            <a:pPr lvl="0"/>
            <a:r>
              <a:rPr lang="en-US"/>
              <a:t>Click to edit Master title style</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10237" y="742361"/>
            <a:ext cx="5409486" cy="538383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79" y="742361"/>
            <a:ext cx="5409486" cy="538383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4"/>
          <p:cNvSpPr>
            <a:spLocks noGrp="1"/>
          </p:cNvSpPr>
          <p:nvPr>
            <p:ph type="dt" sz="half" idx="10"/>
          </p:nvPr>
        </p:nvSpPr>
        <p:spPr/>
        <p:txBody>
          <a:bodyPr/>
          <a:lstStyle>
            <a:lvl1pPr>
              <a:defRPr/>
            </a:lvl1pPr>
          </a:lstStyle>
          <a:p>
            <a:fld id="{772B0E1E-92B4-4DCB-BAD2-1E17FA49779B}" type="datetime1">
              <a:rPr lang="en-US" smtClean="0"/>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B0F59EE5-B3E1-460F-8BD3-F81CF0989F54}" type="slidenum">
              <a:rPr lang="en-US" smtClean="0"/>
            </a:fld>
            <a:endParaRPr lang="en-US"/>
          </a:p>
        </p:txBody>
      </p:sp>
      <p:sp>
        <p:nvSpPr>
          <p:cNvPr id="11" name="Rectangle 2"/>
          <p:cNvSpPr>
            <a:spLocks noGrp="1" noChangeArrowheads="1"/>
          </p:cNvSpPr>
          <p:nvPr>
            <p:ph type="title"/>
          </p:nvPr>
        </p:nvSpPr>
        <p:spPr bwMode="auto">
          <a:xfrm>
            <a:off x="3" y="59793"/>
            <a:ext cx="8341810" cy="389116"/>
          </a:xfrm>
          <a:prstGeom prst="rect">
            <a:avLst/>
          </a:prstGeom>
          <a:noFill/>
          <a:ln w="9525">
            <a:noFill/>
            <a:miter lim="800000"/>
          </a:ln>
        </p:spPr>
        <p:txBody>
          <a:bodyPr vert="horz" wrap="square" lIns="343171" tIns="45700" rIns="91401" bIns="0" numCol="1" anchor="b" anchorCtr="0" compatLnSpc="1"/>
          <a:lstStyle/>
          <a:p>
            <a:pPr lvl="0"/>
            <a:r>
              <a:rPr lang="en-US"/>
              <a:t>Click to edit Master title style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2334" y="728222"/>
            <a:ext cx="5643092" cy="563873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57984" y="728222"/>
            <a:ext cx="5644681" cy="248160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57984" y="3287587"/>
            <a:ext cx="5644681" cy="307936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2"/>
          <p:cNvSpPr>
            <a:spLocks noGrp="1" noChangeArrowheads="1"/>
          </p:cNvSpPr>
          <p:nvPr>
            <p:ph type="title"/>
          </p:nvPr>
        </p:nvSpPr>
        <p:spPr bwMode="auto">
          <a:xfrm>
            <a:off x="3" y="59793"/>
            <a:ext cx="8341810" cy="389116"/>
          </a:xfrm>
          <a:prstGeom prst="rect">
            <a:avLst/>
          </a:prstGeom>
          <a:noFill/>
          <a:ln w="9525">
            <a:noFill/>
            <a:miter lim="800000"/>
          </a:ln>
        </p:spPr>
        <p:txBody>
          <a:bodyPr vert="horz" wrap="square" lIns="343171" tIns="45700" rIns="91401" bIns="0" numCol="1" anchor="b" anchorCtr="0" compatLnSpc="1"/>
          <a:lstStyle/>
          <a:p>
            <a:pPr lvl="0"/>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BE12969-065E-4B7D-86CD-BEC768B59CC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63CA4-D2F4-41FC-A56E-5A359AAFFC5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9116" y="3681652"/>
            <a:ext cx="8533764" cy="1752044"/>
          </a:xfrm>
        </p:spPr>
        <p:txBody>
          <a:bodyPr/>
          <a:lstStyle>
            <a:lvl1pPr marL="0" indent="0" algn="ctr">
              <a:buNone/>
              <a:defRPr/>
            </a:lvl1pPr>
            <a:lvl2pPr marL="457835" indent="0" algn="ctr">
              <a:buNone/>
              <a:defRPr/>
            </a:lvl2pPr>
            <a:lvl3pPr marL="915035" indent="0" algn="ctr">
              <a:buNone/>
              <a:defRPr/>
            </a:lvl3pPr>
            <a:lvl4pPr marL="1372870" indent="0" algn="ctr">
              <a:buNone/>
              <a:defRPr/>
            </a:lvl4pPr>
            <a:lvl5pPr marL="1830705" indent="0" algn="ctr">
              <a:buNone/>
              <a:defRPr/>
            </a:lvl5pPr>
            <a:lvl6pPr marL="2287905" indent="0" algn="ctr">
              <a:buNone/>
              <a:defRPr/>
            </a:lvl6pPr>
            <a:lvl7pPr marL="2745740" indent="0" algn="ctr">
              <a:buNone/>
              <a:defRPr/>
            </a:lvl7pPr>
            <a:lvl8pPr marL="3203575" indent="0" algn="ctr">
              <a:buNone/>
              <a:defRPr/>
            </a:lvl8pPr>
            <a:lvl9pPr marL="3660775" indent="0" algn="ctr">
              <a:buNone/>
              <a:defRPr/>
            </a:lvl9pPr>
          </a:lstStyle>
          <a:p>
            <a:r>
              <a:rPr lang="en-US"/>
              <a:t>Click to edit Master subtitle style</a:t>
            </a:r>
            <a:endParaRPr lang="en-US"/>
          </a:p>
        </p:txBody>
      </p:sp>
      <p:sp>
        <p:nvSpPr>
          <p:cNvPr id="8" name="Title 7"/>
          <p:cNvSpPr>
            <a:spLocks noGrp="1"/>
          </p:cNvSpPr>
          <p:nvPr>
            <p:ph type="title"/>
          </p:nvPr>
        </p:nvSpPr>
        <p:spPr/>
        <p:txBody>
          <a:bodyPr/>
          <a:lstStyle/>
          <a:p>
            <a:r>
              <a:rPr lang="en-US"/>
              <a:t>Click to edit Master title style</a:t>
            </a:r>
            <a:endParaRPr lang="en-US"/>
          </a:p>
        </p:txBody>
      </p:sp>
      <p:sp>
        <p:nvSpPr>
          <p:cNvPr id="9" name="Date Placeholder 8"/>
          <p:cNvSpPr>
            <a:spLocks noGrp="1"/>
          </p:cNvSpPr>
          <p:nvPr>
            <p:ph type="dt" sz="half" idx="10"/>
          </p:nvPr>
        </p:nvSpPr>
        <p:spPr/>
        <p:txBody>
          <a:bodyPr/>
          <a:lstStyle/>
          <a:p>
            <a:fld id="{9F0AA4A8-0838-4B86-A7EF-0FA0AE4CA33E}" type="datetime1">
              <a:rPr lang="en-US" smtClean="0"/>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2"/>
                </a:solidFill>
              </a:defRPr>
            </a:lvl1p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lvl1pPr>
              <a:defRPr/>
            </a:lvl1pPr>
          </a:lstStyle>
          <a:p>
            <a:fld id="{67F7FCE2-D0DF-4713-8161-54792A790C3C}" type="datetime1">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0F59EE5-B3E1-460F-8BD3-F81CF0989F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28" y="1598999"/>
            <a:ext cx="10362884" cy="1499368"/>
          </a:xfrm>
        </p:spPr>
        <p:txBody>
          <a:bodyPr anchor="b"/>
          <a:lstStyle>
            <a:lvl1pPr marL="0" indent="0" algn="ctr">
              <a:buNone/>
              <a:defRPr sz="4980" b="1" i="0" baseline="0"/>
            </a:lvl1pPr>
            <a:lvl2pPr marL="457835" indent="0">
              <a:buNone/>
              <a:defRPr sz="1865"/>
            </a:lvl2pPr>
            <a:lvl3pPr marL="915035" indent="0">
              <a:buNone/>
              <a:defRPr sz="1600"/>
            </a:lvl3pPr>
            <a:lvl4pPr marL="1372870" indent="0">
              <a:buNone/>
              <a:defRPr sz="1465"/>
            </a:lvl4pPr>
            <a:lvl5pPr marL="1830705" indent="0">
              <a:buNone/>
              <a:defRPr sz="1465"/>
            </a:lvl5pPr>
            <a:lvl6pPr marL="2287905" indent="0">
              <a:buNone/>
              <a:defRPr sz="1465"/>
            </a:lvl6pPr>
            <a:lvl7pPr marL="2745740" indent="0">
              <a:buNone/>
              <a:defRPr sz="1465"/>
            </a:lvl7pPr>
            <a:lvl8pPr marL="3203575" indent="0">
              <a:buNone/>
              <a:defRPr sz="1465"/>
            </a:lvl8pPr>
            <a:lvl9pPr marL="3660775" indent="0">
              <a:buNone/>
              <a:defRPr sz="1465"/>
            </a:lvl9pPr>
          </a:lstStyle>
          <a:p>
            <a:pPr lvl="0"/>
            <a:r>
              <a:rPr lang="en-US"/>
              <a:t>Click to edit Master text styles</a:t>
            </a:r>
            <a:endParaRPr lang="en-US"/>
          </a:p>
        </p:txBody>
      </p:sp>
      <p:sp>
        <p:nvSpPr>
          <p:cNvPr id="7" name="Title 6"/>
          <p:cNvSpPr>
            <a:spLocks noGrp="1"/>
          </p:cNvSpPr>
          <p:nvPr>
            <p:ph type="title"/>
          </p:nvPr>
        </p:nvSpPr>
        <p:spPr/>
        <p:txBody>
          <a:bodyPr/>
          <a:lstStyle/>
          <a:p>
            <a:r>
              <a:rPr lang="en-US"/>
              <a:t>Click to edit Master title style</a:t>
            </a:r>
            <a:endParaRPr lang="en-US"/>
          </a:p>
        </p:txBody>
      </p:sp>
      <p:sp>
        <p:nvSpPr>
          <p:cNvPr id="8" name="Date Placeholder 7"/>
          <p:cNvSpPr>
            <a:spLocks noGrp="1"/>
          </p:cNvSpPr>
          <p:nvPr>
            <p:ph type="dt" sz="half" idx="10"/>
          </p:nvPr>
        </p:nvSpPr>
        <p:spPr/>
        <p:txBody>
          <a:bodyPr/>
          <a:lstStyle/>
          <a:p>
            <a:fld id="{66331A18-CD4F-4612-9511-4652EAECEBC7}" type="datetime1">
              <a:rPr lang="en-US" smtClean="0"/>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a:p>
        </p:txBody>
      </p:sp>
      <p:sp>
        <p:nvSpPr>
          <p:cNvPr id="3" name="Content Placeholder 2"/>
          <p:cNvSpPr>
            <a:spLocks noGrp="1"/>
          </p:cNvSpPr>
          <p:nvPr>
            <p:ph sz="half" idx="1"/>
          </p:nvPr>
        </p:nvSpPr>
        <p:spPr>
          <a:xfrm>
            <a:off x="610237" y="784789"/>
            <a:ext cx="5409486" cy="5341414"/>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79" y="784789"/>
            <a:ext cx="5409486" cy="5341414"/>
          </a:xfrm>
        </p:spPr>
        <p:txBody>
          <a:bodyPr/>
          <a:lstStyle>
            <a:lvl1pPr>
              <a:defRPr sz="2800"/>
            </a:lvl1pPr>
            <a:lvl2pPr>
              <a:defRPr sz="2400"/>
            </a:lvl2pPr>
            <a:lvl3pPr>
              <a:defRPr sz="2000"/>
            </a:lvl3pPr>
            <a:lvl4pPr>
              <a:defRPr sz="1865"/>
            </a:lvl4pPr>
            <a:lvl5pPr>
              <a:defRPr sz="1865"/>
            </a:lvl5pPr>
            <a:lvl6pPr>
              <a:defRPr sz="1865"/>
            </a:lvl6pPr>
            <a:lvl7pPr>
              <a:defRPr sz="1865"/>
            </a:lvl7pPr>
            <a:lvl8pPr>
              <a:defRPr sz="1865"/>
            </a:lvl8pPr>
            <a:lvl9pPr>
              <a:defRPr sz="18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5"/>
          <p:cNvSpPr>
            <a:spLocks noGrp="1" noChangeArrowheads="1"/>
          </p:cNvSpPr>
          <p:nvPr>
            <p:ph type="dt" sz="half" idx="10"/>
          </p:nvPr>
        </p:nvSpPr>
        <p:spPr/>
        <p:txBody>
          <a:bodyPr/>
          <a:lstStyle>
            <a:lvl1pPr>
              <a:defRPr/>
            </a:lvl1pPr>
          </a:lstStyle>
          <a:p>
            <a:fld id="{2617D07A-B304-4684-A487-DC3ABB38C7EC}" type="datetime1">
              <a:rPr lang="en-US" smtClean="0"/>
            </a:fld>
            <a:endParaRPr lang="en-US"/>
          </a:p>
        </p:txBody>
      </p:sp>
      <p:sp>
        <p:nvSpPr>
          <p:cNvPr id="7" name="Rectangle 6"/>
          <p:cNvSpPr>
            <a:spLocks noGrp="1" noChangeArrowheads="1"/>
          </p:cNvSpPr>
          <p:nvPr>
            <p:ph type="ftr" sz="quarter" idx="11"/>
          </p:nvPr>
        </p:nvSpPr>
        <p:spPr/>
        <p:txBody>
          <a:bodyPr/>
          <a:lstStyle>
            <a:lvl1pPr>
              <a:defRPr/>
            </a:lvl1pPr>
          </a:lstStyle>
          <a:p>
            <a:endParaRPr lang="en-US"/>
          </a:p>
        </p:txBody>
      </p:sp>
      <p:sp>
        <p:nvSpPr>
          <p:cNvPr id="8" name="Rectangle 7"/>
          <p:cNvSpPr>
            <a:spLocks noGrp="1" noChangeArrowheads="1"/>
          </p:cNvSpPr>
          <p:nvPr>
            <p:ph type="sldNum" sz="quarter" idx="12"/>
          </p:nvPr>
        </p:nvSpPr>
        <p:spPr/>
        <p:txBody>
          <a:bodyPr/>
          <a:lstStyle>
            <a:lvl1pPr>
              <a:defRPr/>
            </a:lvl1pPr>
          </a:lstStyle>
          <a:p>
            <a:fld id="{B0F59EE5-B3E1-460F-8BD3-F81CF0989F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4" y="785702"/>
            <a:ext cx="5385648" cy="640033"/>
          </a:xfrm>
        </p:spPr>
        <p:txBody>
          <a:bodyPr anchor="b"/>
          <a:lstStyle>
            <a:lvl1pPr marL="0" indent="0">
              <a:buNone/>
              <a:defRPr sz="2400" b="1"/>
            </a:lvl1pPr>
            <a:lvl2pPr marL="457835" indent="0">
              <a:buNone/>
              <a:defRPr sz="2000" b="1"/>
            </a:lvl2pPr>
            <a:lvl3pPr marL="915035" indent="0">
              <a:buNone/>
              <a:defRPr sz="1865"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3575" indent="0">
              <a:buNone/>
              <a:defRPr sz="1600" b="1"/>
            </a:lvl8pPr>
            <a:lvl9pPr marL="3660775"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10237" y="1425727"/>
            <a:ext cx="5385648" cy="470046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2943" y="786610"/>
            <a:ext cx="5388825" cy="640033"/>
          </a:xfrm>
        </p:spPr>
        <p:txBody>
          <a:bodyPr anchor="b"/>
          <a:lstStyle>
            <a:lvl1pPr marL="0" indent="0">
              <a:buNone/>
              <a:defRPr sz="2400" b="1"/>
            </a:lvl1pPr>
            <a:lvl2pPr marL="457835" indent="0">
              <a:buNone/>
              <a:defRPr sz="2000" b="1"/>
            </a:lvl2pPr>
            <a:lvl3pPr marL="915035" indent="0">
              <a:buNone/>
              <a:defRPr sz="1865" b="1"/>
            </a:lvl3pPr>
            <a:lvl4pPr marL="1372870" indent="0">
              <a:buNone/>
              <a:defRPr sz="1600" b="1"/>
            </a:lvl4pPr>
            <a:lvl5pPr marL="1830705" indent="0">
              <a:buNone/>
              <a:defRPr sz="1600" b="1"/>
            </a:lvl5pPr>
            <a:lvl6pPr marL="2287905" indent="0">
              <a:buNone/>
              <a:defRPr sz="1600" b="1"/>
            </a:lvl6pPr>
            <a:lvl7pPr marL="2745740" indent="0">
              <a:buNone/>
              <a:defRPr sz="1600" b="1"/>
            </a:lvl7pPr>
            <a:lvl8pPr marL="3203575" indent="0">
              <a:buNone/>
              <a:defRPr sz="1600" b="1"/>
            </a:lvl8pPr>
            <a:lvl9pPr marL="3660775"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2943" y="1425727"/>
            <a:ext cx="5388825" cy="4700468"/>
          </a:xfrm>
        </p:spPr>
        <p:txBody>
          <a:bodyPr/>
          <a:lstStyle>
            <a:lvl1pPr>
              <a:defRPr sz="2400"/>
            </a:lvl1pPr>
            <a:lvl2pPr>
              <a:defRPr sz="2000"/>
            </a:lvl2pPr>
            <a:lvl3pPr>
              <a:defRPr sz="1865"/>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lvl1pPr>
              <a:defRPr/>
            </a:lvl1pPr>
          </a:lstStyle>
          <a:p>
            <a:fld id="{3C7476C3-DF4E-404D-97FC-602943629CE8}" type="datetime1">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B0F59EE5-B3E1-460F-8BD3-F81CF0989F54}" type="slidenum">
              <a:rPr lang="en-US" smtClean="0"/>
            </a:fld>
            <a:endParaRPr lang="en-US"/>
          </a:p>
        </p:txBody>
      </p:sp>
      <p:sp>
        <p:nvSpPr>
          <p:cNvPr id="10" name="Rectangle 2"/>
          <p:cNvSpPr>
            <a:spLocks noGrp="1" noChangeArrowheads="1"/>
          </p:cNvSpPr>
          <p:nvPr>
            <p:ph type="title"/>
          </p:nvPr>
        </p:nvSpPr>
        <p:spPr bwMode="auto">
          <a:xfrm>
            <a:off x="609603" y="196504"/>
            <a:ext cx="8341810" cy="389116"/>
          </a:xfrm>
          <a:prstGeom prst="rect">
            <a:avLst/>
          </a:prstGeom>
          <a:noFill/>
          <a:ln w="9525">
            <a:noFill/>
            <a:miter lim="800000"/>
          </a:ln>
        </p:spPr>
        <p:txBody>
          <a:bodyPr vert="horz" wrap="square" lIns="343171" tIns="45700" rIns="91401" bIns="0" numCol="1" anchor="b" anchorCtr="0" compatLnSpc="1"/>
          <a:lstStyle/>
          <a:p>
            <a:pPr lvl="0"/>
            <a:r>
              <a:rPr lang="en-US"/>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E270791-0F78-487B-B86E-82AA1F3FC437}"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59EE5-B3E1-460F-8BD3-F81CF0989F54}" type="slidenum">
              <a:rPr lang="en-US" smtClean="0"/>
            </a:fld>
            <a:endParaRPr lang="en-US"/>
          </a:p>
        </p:txBody>
      </p:sp>
      <p:sp>
        <p:nvSpPr>
          <p:cNvPr id="7" name="Content Placeholder 6"/>
          <p:cNvSpPr>
            <a:spLocks noGrp="1"/>
          </p:cNvSpPr>
          <p:nvPr>
            <p:ph sz="quarter" idx="13"/>
          </p:nvPr>
        </p:nvSpPr>
        <p:spPr>
          <a:xfrm rot="16200000">
            <a:off x="3451913" y="-2057519"/>
            <a:ext cx="5288197" cy="1097280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FDE1806-014D-43A9-A001-86B134CC146C}"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F59EE5-B3E1-460F-8BD3-F81CF0989F54}" type="slidenum">
              <a:rPr lang="en-US" smtClean="0"/>
            </a:fld>
            <a:endParaRPr lang="en-US"/>
          </a:p>
        </p:txBody>
      </p:sp>
      <p:sp>
        <p:nvSpPr>
          <p:cNvPr id="7" name="Content Placeholder 6"/>
          <p:cNvSpPr>
            <a:spLocks noGrp="1"/>
          </p:cNvSpPr>
          <p:nvPr>
            <p:ph sz="quarter" idx="13"/>
          </p:nvPr>
        </p:nvSpPr>
        <p:spPr>
          <a:xfrm rot="16200000">
            <a:off x="591804" y="816730"/>
            <a:ext cx="5316718" cy="528110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Content Placeholder 8"/>
          <p:cNvSpPr>
            <a:spLocks noGrp="1"/>
          </p:cNvSpPr>
          <p:nvPr>
            <p:ph sz="quarter" idx="14"/>
          </p:nvPr>
        </p:nvSpPr>
        <p:spPr>
          <a:xfrm rot="16200000">
            <a:off x="6283495" y="816727"/>
            <a:ext cx="5316716" cy="528110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7" Type="http://schemas.openxmlformats.org/officeDocument/2006/relationships/theme" Target="../theme/theme2.xml"/><Relationship Id="rId16" Type="http://schemas.openxmlformats.org/officeDocument/2006/relationships/image" Target="../media/image2.png"/><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337" y="200577"/>
            <a:ext cx="7923358" cy="389116"/>
          </a:xfrm>
          <a:prstGeom prst="rect">
            <a:avLst/>
          </a:prstGeom>
          <a:noFill/>
          <a:ln w="9525">
            <a:noFill/>
            <a:miter lim="800000"/>
          </a:ln>
        </p:spPr>
        <p:txBody>
          <a:bodyPr vert="horz" wrap="square" lIns="343171" tIns="45700" rIns="91401" bIns="0" numCol="1" anchor="b"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609600" y="823132"/>
            <a:ext cx="10972800" cy="5186562"/>
          </a:xfrm>
          <a:prstGeom prst="rect">
            <a:avLst/>
          </a:prstGeom>
          <a:noFill/>
          <a:ln w="9525">
            <a:noFill/>
            <a:miter lim="800000"/>
          </a:ln>
        </p:spPr>
        <p:txBody>
          <a:bodyPr vert="horz" wrap="square" lIns="91401" tIns="45700" rIns="91401" bIns="4570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4516" name="Rectangle 4"/>
          <p:cNvSpPr>
            <a:spLocks noGrp="1" noChangeArrowheads="1"/>
          </p:cNvSpPr>
          <p:nvPr>
            <p:ph type="dt" sz="half" idx="2"/>
          </p:nvPr>
        </p:nvSpPr>
        <p:spPr bwMode="auto">
          <a:xfrm>
            <a:off x="609603" y="6245225"/>
            <a:ext cx="2844800" cy="476250"/>
          </a:xfrm>
          <a:prstGeom prst="rect">
            <a:avLst/>
          </a:prstGeom>
          <a:noFill/>
          <a:ln w="9525">
            <a:noFill/>
            <a:miter lim="800000"/>
          </a:ln>
          <a:effectLst/>
        </p:spPr>
        <p:txBody>
          <a:bodyPr vert="horz" wrap="square" lIns="91401" tIns="45700" rIns="91401" bIns="45700" numCol="1" anchor="t" anchorCtr="0" compatLnSpc="1"/>
          <a:lstStyle>
            <a:lvl1pPr fontAlgn="auto">
              <a:spcBef>
                <a:spcPts val="0"/>
              </a:spcBef>
              <a:spcAft>
                <a:spcPts val="0"/>
              </a:spcAft>
              <a:defRPr sz="1865">
                <a:latin typeface="+mn-lt"/>
              </a:defRPr>
            </a:lvl1pPr>
          </a:lstStyle>
          <a:p>
            <a:fld id="{1BE12969-065E-4B7D-86CD-BEC768B59CC9}" type="datetimeFigureOut">
              <a:rPr lang="en-US" smtClean="0"/>
            </a:fld>
            <a:endParaRPr lang="en-US"/>
          </a:p>
        </p:txBody>
      </p:sp>
      <p:sp>
        <p:nvSpPr>
          <p:cNvPr id="64517" name="Rectangle 5"/>
          <p:cNvSpPr>
            <a:spLocks noGrp="1" noChangeArrowheads="1"/>
          </p:cNvSpPr>
          <p:nvPr>
            <p:ph type="ftr" sz="quarter" idx="3"/>
          </p:nvPr>
        </p:nvSpPr>
        <p:spPr bwMode="auto">
          <a:xfrm>
            <a:off x="4165602" y="6245225"/>
            <a:ext cx="3860800" cy="476250"/>
          </a:xfrm>
          <a:prstGeom prst="rect">
            <a:avLst/>
          </a:prstGeom>
          <a:noFill/>
          <a:ln w="9525">
            <a:noFill/>
            <a:miter lim="800000"/>
          </a:ln>
          <a:effectLst/>
        </p:spPr>
        <p:txBody>
          <a:bodyPr vert="horz" wrap="square" lIns="91401" tIns="45700" rIns="91401" bIns="45700" numCol="1" anchor="t" anchorCtr="0" compatLnSpc="1"/>
          <a:lstStyle>
            <a:lvl1pPr algn="ctr" fontAlgn="auto">
              <a:spcBef>
                <a:spcPts val="0"/>
              </a:spcBef>
              <a:spcAft>
                <a:spcPts val="0"/>
              </a:spcAft>
              <a:defRPr sz="1865">
                <a:latin typeface="+mn-lt"/>
              </a:defRPr>
            </a:lvl1pPr>
          </a:lstStyle>
          <a:p>
            <a:endParaRPr lang="en-US"/>
          </a:p>
        </p:txBody>
      </p:sp>
      <p:sp>
        <p:nvSpPr>
          <p:cNvPr id="64518"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01" tIns="45700" rIns="91401" bIns="45700" numCol="1" anchor="t" anchorCtr="0" compatLnSpc="1"/>
          <a:lstStyle>
            <a:lvl1pPr algn="r" fontAlgn="auto">
              <a:spcBef>
                <a:spcPts val="0"/>
              </a:spcBef>
              <a:spcAft>
                <a:spcPts val="0"/>
              </a:spcAft>
              <a:defRPr sz="1865">
                <a:latin typeface="+mn-lt"/>
              </a:defRPr>
            </a:lvl1pPr>
          </a:lstStyle>
          <a:p>
            <a:fld id="{40E63CA4-D2F4-41FC-A56E-5A359AAFFC52}" type="slidenum">
              <a:rPr lang="en-US" smtClean="0"/>
            </a:fld>
            <a:endParaRPr lang="en-US"/>
          </a:p>
        </p:txBody>
      </p:sp>
      <p:sp>
        <p:nvSpPr>
          <p:cNvPr id="64519" name="Rectangle 7"/>
          <p:cNvSpPr>
            <a:spLocks noChangeArrowheads="1"/>
          </p:cNvSpPr>
          <p:nvPr/>
        </p:nvSpPr>
        <p:spPr bwMode="auto">
          <a:xfrm>
            <a:off x="0" y="657807"/>
            <a:ext cx="12192000" cy="1343024"/>
          </a:xfrm>
          <a:prstGeom prst="rect">
            <a:avLst/>
          </a:prstGeom>
          <a:solidFill>
            <a:schemeClr val="accent1">
              <a:alpha val="60000"/>
            </a:schemeClr>
          </a:solidFill>
          <a:ln w="9525">
            <a:noFill/>
            <a:miter lim="800000"/>
          </a:ln>
          <a:effectLst/>
        </p:spPr>
        <p:txBody>
          <a:bodyPr wrap="none" lIns="91525" tIns="45764" rIns="91525" bIns="45764" anchor="ctr"/>
          <a:lstStyle/>
          <a:p>
            <a:pPr>
              <a:defRPr/>
            </a:pPr>
            <a:endParaRPr lang="en-US" sz="2400">
              <a:solidFill>
                <a:srgbClr val="FFFFFF"/>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43976" y="121700"/>
            <a:ext cx="3034217" cy="439418"/>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Lst>
  <p:txStyles>
    <p:titleStyle>
      <a:lvl1pPr algn="l" defTabSz="1217295" rtl="0" eaLnBrk="1" fontAlgn="base" hangingPunct="1">
        <a:spcBef>
          <a:spcPct val="0"/>
        </a:spcBef>
        <a:spcAft>
          <a:spcPct val="0"/>
        </a:spcAft>
        <a:defRPr sz="3750" b="1">
          <a:solidFill>
            <a:schemeClr val="bg1"/>
          </a:solidFill>
          <a:latin typeface="+mn-lt"/>
          <a:ea typeface="+mj-ea"/>
          <a:cs typeface="+mj-cs"/>
        </a:defRPr>
      </a:lvl1pPr>
      <a:lvl2pPr algn="l" defTabSz="1217295" rtl="0" eaLnBrk="1" fontAlgn="base" hangingPunct="1">
        <a:spcBef>
          <a:spcPct val="0"/>
        </a:spcBef>
        <a:spcAft>
          <a:spcPct val="0"/>
        </a:spcAft>
        <a:defRPr sz="5335">
          <a:solidFill>
            <a:srgbClr val="B1946C"/>
          </a:solidFill>
          <a:latin typeface="Verdana" panose="020B0604030504040204" pitchFamily="34" charset="0"/>
        </a:defRPr>
      </a:lvl2pPr>
      <a:lvl3pPr algn="l" defTabSz="1217295" rtl="0" eaLnBrk="1" fontAlgn="base" hangingPunct="1">
        <a:spcBef>
          <a:spcPct val="0"/>
        </a:spcBef>
        <a:spcAft>
          <a:spcPct val="0"/>
        </a:spcAft>
        <a:defRPr sz="5335">
          <a:solidFill>
            <a:srgbClr val="B1946C"/>
          </a:solidFill>
          <a:latin typeface="Verdana" panose="020B0604030504040204" pitchFamily="34" charset="0"/>
        </a:defRPr>
      </a:lvl3pPr>
      <a:lvl4pPr algn="l" defTabSz="1217295" rtl="0" eaLnBrk="1" fontAlgn="base" hangingPunct="1">
        <a:spcBef>
          <a:spcPct val="0"/>
        </a:spcBef>
        <a:spcAft>
          <a:spcPct val="0"/>
        </a:spcAft>
        <a:defRPr sz="5335">
          <a:solidFill>
            <a:srgbClr val="B1946C"/>
          </a:solidFill>
          <a:latin typeface="Verdana" panose="020B0604030504040204" pitchFamily="34" charset="0"/>
        </a:defRPr>
      </a:lvl4pPr>
      <a:lvl5pPr algn="l" defTabSz="1217295" rtl="0" eaLnBrk="1" fontAlgn="base" hangingPunct="1">
        <a:spcBef>
          <a:spcPct val="0"/>
        </a:spcBef>
        <a:spcAft>
          <a:spcPct val="0"/>
        </a:spcAft>
        <a:defRPr sz="5335">
          <a:solidFill>
            <a:srgbClr val="B1946C"/>
          </a:solidFill>
          <a:latin typeface="Verdana" panose="020B0604030504040204" pitchFamily="34" charset="0"/>
        </a:defRPr>
      </a:lvl5pPr>
      <a:lvl6pPr marL="457835" algn="l" defTabSz="1218565" rtl="0" eaLnBrk="1" fontAlgn="base" hangingPunct="1">
        <a:spcBef>
          <a:spcPct val="0"/>
        </a:spcBef>
        <a:spcAft>
          <a:spcPct val="0"/>
        </a:spcAft>
        <a:defRPr sz="5335">
          <a:solidFill>
            <a:srgbClr val="B1946C"/>
          </a:solidFill>
          <a:latin typeface="Verdana" panose="020B0604030504040204" pitchFamily="34" charset="0"/>
        </a:defRPr>
      </a:lvl6pPr>
      <a:lvl7pPr marL="915035" algn="l" defTabSz="1218565" rtl="0" eaLnBrk="1" fontAlgn="base" hangingPunct="1">
        <a:spcBef>
          <a:spcPct val="0"/>
        </a:spcBef>
        <a:spcAft>
          <a:spcPct val="0"/>
        </a:spcAft>
        <a:defRPr sz="5335">
          <a:solidFill>
            <a:srgbClr val="B1946C"/>
          </a:solidFill>
          <a:latin typeface="Verdana" panose="020B0604030504040204" pitchFamily="34" charset="0"/>
        </a:defRPr>
      </a:lvl7pPr>
      <a:lvl8pPr marL="1372870" algn="l" defTabSz="1218565" rtl="0" eaLnBrk="1" fontAlgn="base" hangingPunct="1">
        <a:spcBef>
          <a:spcPct val="0"/>
        </a:spcBef>
        <a:spcAft>
          <a:spcPct val="0"/>
        </a:spcAft>
        <a:defRPr sz="5335">
          <a:solidFill>
            <a:srgbClr val="B1946C"/>
          </a:solidFill>
          <a:latin typeface="Verdana" panose="020B0604030504040204" pitchFamily="34" charset="0"/>
        </a:defRPr>
      </a:lvl8pPr>
      <a:lvl9pPr marL="1830705" algn="l" defTabSz="1218565" rtl="0" eaLnBrk="1" fontAlgn="base" hangingPunct="1">
        <a:spcBef>
          <a:spcPct val="0"/>
        </a:spcBef>
        <a:spcAft>
          <a:spcPct val="0"/>
        </a:spcAft>
        <a:defRPr sz="5335">
          <a:solidFill>
            <a:srgbClr val="B1946C"/>
          </a:solidFill>
          <a:latin typeface="Verdana" panose="020B0604030504040204" pitchFamily="34" charset="0"/>
        </a:defRPr>
      </a:lvl9pPr>
    </p:titleStyle>
    <p:bodyStyle>
      <a:lvl1pPr marL="457200" indent="-457200" algn="l" defTabSz="1217295" rtl="0" eaLnBrk="1" fontAlgn="base" hangingPunct="1">
        <a:spcBef>
          <a:spcPct val="20000"/>
        </a:spcBef>
        <a:spcAft>
          <a:spcPct val="0"/>
        </a:spcAft>
        <a:buChar char="•"/>
        <a:defRPr sz="4265" baseline="0">
          <a:solidFill>
            <a:schemeClr val="bg1"/>
          </a:solidFill>
          <a:latin typeface="+mn-lt"/>
          <a:ea typeface="+mn-ea"/>
          <a:cs typeface="+mn-cs"/>
        </a:defRPr>
      </a:lvl1pPr>
      <a:lvl2pPr marL="988695" indent="-379095" algn="l" defTabSz="1217295" rtl="0" eaLnBrk="1" fontAlgn="base" hangingPunct="1">
        <a:spcBef>
          <a:spcPct val="20000"/>
        </a:spcBef>
        <a:spcAft>
          <a:spcPct val="0"/>
        </a:spcAft>
        <a:buFont typeface="Wingdings" panose="05000000000000000000" pitchFamily="2" charset="2"/>
        <a:buChar char="Ø"/>
        <a:defRPr sz="3735" baseline="0">
          <a:solidFill>
            <a:schemeClr val="bg1"/>
          </a:solidFill>
          <a:latin typeface="+mn-lt"/>
        </a:defRPr>
      </a:lvl2pPr>
      <a:lvl3pPr marL="1522095" indent="-304800" algn="l" defTabSz="1217295" rtl="0" eaLnBrk="1" fontAlgn="base" hangingPunct="1">
        <a:spcBef>
          <a:spcPct val="20000"/>
        </a:spcBef>
        <a:spcAft>
          <a:spcPct val="0"/>
        </a:spcAft>
        <a:buChar char="•"/>
        <a:defRPr sz="3200" baseline="0">
          <a:solidFill>
            <a:schemeClr val="bg1"/>
          </a:solidFill>
          <a:latin typeface="+mn-lt"/>
        </a:defRPr>
      </a:lvl3pPr>
      <a:lvl4pPr marL="2133600" indent="-304800" algn="l" defTabSz="1217295" rtl="0" eaLnBrk="1" fontAlgn="base" hangingPunct="1">
        <a:spcBef>
          <a:spcPct val="20000"/>
        </a:spcBef>
        <a:spcAft>
          <a:spcPct val="0"/>
        </a:spcAft>
        <a:buChar char="–"/>
        <a:defRPr sz="2665" baseline="0">
          <a:solidFill>
            <a:schemeClr val="bg1"/>
          </a:solidFill>
          <a:latin typeface="+mn-lt"/>
        </a:defRPr>
      </a:lvl4pPr>
      <a:lvl5pPr marL="2741295" indent="-304800" algn="l" defTabSz="1217295" rtl="0" eaLnBrk="1" fontAlgn="base" hangingPunct="1">
        <a:spcBef>
          <a:spcPct val="20000"/>
        </a:spcBef>
        <a:spcAft>
          <a:spcPct val="0"/>
        </a:spcAft>
        <a:buChar char="»"/>
        <a:defRPr sz="2665" baseline="0">
          <a:solidFill>
            <a:schemeClr val="bg1"/>
          </a:solidFill>
          <a:latin typeface="+mn-lt"/>
        </a:defRPr>
      </a:lvl5pPr>
      <a:lvl6pPr marL="3200400" indent="-304800" algn="l" defTabSz="1218565" rtl="0" eaLnBrk="1" fontAlgn="base" hangingPunct="1">
        <a:spcBef>
          <a:spcPct val="20000"/>
        </a:spcBef>
        <a:spcAft>
          <a:spcPct val="0"/>
        </a:spcAft>
        <a:buChar char="»"/>
        <a:defRPr sz="2665">
          <a:solidFill>
            <a:schemeClr val="tx1"/>
          </a:solidFill>
          <a:latin typeface="+mn-lt"/>
        </a:defRPr>
      </a:lvl6pPr>
      <a:lvl7pPr marL="3657600" indent="-304800" algn="l" defTabSz="1218565" rtl="0" eaLnBrk="1" fontAlgn="base" hangingPunct="1">
        <a:spcBef>
          <a:spcPct val="20000"/>
        </a:spcBef>
        <a:spcAft>
          <a:spcPct val="0"/>
        </a:spcAft>
        <a:buChar char="»"/>
        <a:defRPr sz="2665">
          <a:solidFill>
            <a:schemeClr val="tx1"/>
          </a:solidFill>
          <a:latin typeface="+mn-lt"/>
        </a:defRPr>
      </a:lvl7pPr>
      <a:lvl8pPr marL="4115435" indent="-304800" algn="l" defTabSz="1218565" rtl="0" eaLnBrk="1" fontAlgn="base" hangingPunct="1">
        <a:spcBef>
          <a:spcPct val="20000"/>
        </a:spcBef>
        <a:spcAft>
          <a:spcPct val="0"/>
        </a:spcAft>
        <a:buChar char="»"/>
        <a:defRPr sz="2665">
          <a:solidFill>
            <a:schemeClr val="tx1"/>
          </a:solidFill>
          <a:latin typeface="+mn-lt"/>
        </a:defRPr>
      </a:lvl8pPr>
      <a:lvl9pPr marL="4573270" indent="-304800" algn="l" defTabSz="1218565" rtl="0" eaLnBrk="1" fontAlgn="base" hangingPunct="1">
        <a:spcBef>
          <a:spcPct val="20000"/>
        </a:spcBef>
        <a:spcAft>
          <a:spcPct val="0"/>
        </a:spcAft>
        <a:buChar char="»"/>
        <a:defRPr sz="2665">
          <a:solidFill>
            <a:schemeClr val="tx1"/>
          </a:solidFill>
          <a:latin typeface="+mn-lt"/>
        </a:defRPr>
      </a:lvl9pPr>
    </p:bodyStyle>
    <p:otherStyle>
      <a:defPPr>
        <a:defRPr lang="en-US"/>
      </a:defPPr>
      <a:lvl1pPr marL="0" algn="l" defTabSz="915035" rtl="0" eaLnBrk="1" latinLnBrk="0" hangingPunct="1">
        <a:defRPr sz="1865" kern="1200">
          <a:solidFill>
            <a:schemeClr val="tx1"/>
          </a:solidFill>
          <a:latin typeface="+mn-lt"/>
          <a:ea typeface="+mn-ea"/>
          <a:cs typeface="+mn-cs"/>
        </a:defRPr>
      </a:lvl1pPr>
      <a:lvl2pPr marL="457835" algn="l" defTabSz="915035" rtl="0" eaLnBrk="1" latinLnBrk="0" hangingPunct="1">
        <a:defRPr sz="1865" kern="1200">
          <a:solidFill>
            <a:schemeClr val="tx1"/>
          </a:solidFill>
          <a:latin typeface="+mn-lt"/>
          <a:ea typeface="+mn-ea"/>
          <a:cs typeface="+mn-cs"/>
        </a:defRPr>
      </a:lvl2pPr>
      <a:lvl3pPr marL="915035" algn="l" defTabSz="915035" rtl="0" eaLnBrk="1" latinLnBrk="0" hangingPunct="1">
        <a:defRPr sz="1865" kern="1200">
          <a:solidFill>
            <a:schemeClr val="tx1"/>
          </a:solidFill>
          <a:latin typeface="+mn-lt"/>
          <a:ea typeface="+mn-ea"/>
          <a:cs typeface="+mn-cs"/>
        </a:defRPr>
      </a:lvl3pPr>
      <a:lvl4pPr marL="1372870" algn="l" defTabSz="915035" rtl="0" eaLnBrk="1" latinLnBrk="0" hangingPunct="1">
        <a:defRPr sz="1865" kern="1200">
          <a:solidFill>
            <a:schemeClr val="tx1"/>
          </a:solidFill>
          <a:latin typeface="+mn-lt"/>
          <a:ea typeface="+mn-ea"/>
          <a:cs typeface="+mn-cs"/>
        </a:defRPr>
      </a:lvl4pPr>
      <a:lvl5pPr marL="1830705" algn="l" defTabSz="915035" rtl="0" eaLnBrk="1" latinLnBrk="0" hangingPunct="1">
        <a:defRPr sz="1865" kern="1200">
          <a:solidFill>
            <a:schemeClr val="tx1"/>
          </a:solidFill>
          <a:latin typeface="+mn-lt"/>
          <a:ea typeface="+mn-ea"/>
          <a:cs typeface="+mn-cs"/>
        </a:defRPr>
      </a:lvl5pPr>
      <a:lvl6pPr marL="2287905" algn="l" defTabSz="915035" rtl="0" eaLnBrk="1" latinLnBrk="0" hangingPunct="1">
        <a:defRPr sz="1865" kern="1200">
          <a:solidFill>
            <a:schemeClr val="tx1"/>
          </a:solidFill>
          <a:latin typeface="+mn-lt"/>
          <a:ea typeface="+mn-ea"/>
          <a:cs typeface="+mn-cs"/>
        </a:defRPr>
      </a:lvl6pPr>
      <a:lvl7pPr marL="2745740" algn="l" defTabSz="915035" rtl="0" eaLnBrk="1" latinLnBrk="0" hangingPunct="1">
        <a:defRPr sz="1865" kern="1200">
          <a:solidFill>
            <a:schemeClr val="tx1"/>
          </a:solidFill>
          <a:latin typeface="+mn-lt"/>
          <a:ea typeface="+mn-ea"/>
          <a:cs typeface="+mn-cs"/>
        </a:defRPr>
      </a:lvl7pPr>
      <a:lvl8pPr marL="3203575" algn="l" defTabSz="915035" rtl="0" eaLnBrk="1" latinLnBrk="0" hangingPunct="1">
        <a:defRPr sz="1865" kern="1200">
          <a:solidFill>
            <a:schemeClr val="tx1"/>
          </a:solidFill>
          <a:latin typeface="+mn-lt"/>
          <a:ea typeface="+mn-ea"/>
          <a:cs typeface="+mn-cs"/>
        </a:defRPr>
      </a:lvl8pPr>
      <a:lvl9pPr marL="3660775" algn="l" defTabSz="915035" rtl="0" eaLnBrk="1" latinLnBrk="0" hangingPunct="1">
        <a:defRPr sz="18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337" y="200577"/>
            <a:ext cx="7923358" cy="389116"/>
          </a:xfrm>
          <a:prstGeom prst="rect">
            <a:avLst/>
          </a:prstGeom>
          <a:noFill/>
          <a:ln w="9525">
            <a:noFill/>
            <a:miter lim="800000"/>
          </a:ln>
        </p:spPr>
        <p:txBody>
          <a:bodyPr vert="horz" wrap="square" lIns="343171" tIns="45700" rIns="91401" bIns="0" numCol="1" anchor="b"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609600" y="823132"/>
            <a:ext cx="10972800" cy="5186562"/>
          </a:xfrm>
          <a:prstGeom prst="rect">
            <a:avLst/>
          </a:prstGeom>
          <a:noFill/>
          <a:ln w="9525">
            <a:noFill/>
            <a:miter lim="800000"/>
          </a:ln>
        </p:spPr>
        <p:txBody>
          <a:bodyPr vert="horz" wrap="square" lIns="91401" tIns="45700" rIns="91401" bIns="4570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4516" name="Rectangle 4"/>
          <p:cNvSpPr>
            <a:spLocks noGrp="1" noChangeArrowheads="1"/>
          </p:cNvSpPr>
          <p:nvPr>
            <p:ph type="dt" sz="half" idx="2"/>
          </p:nvPr>
        </p:nvSpPr>
        <p:spPr bwMode="auto">
          <a:xfrm>
            <a:off x="609603" y="6245225"/>
            <a:ext cx="2844800" cy="476250"/>
          </a:xfrm>
          <a:prstGeom prst="rect">
            <a:avLst/>
          </a:prstGeom>
          <a:noFill/>
          <a:ln w="9525">
            <a:noFill/>
            <a:miter lim="800000"/>
          </a:ln>
          <a:effectLst/>
        </p:spPr>
        <p:txBody>
          <a:bodyPr vert="horz" wrap="square" lIns="91401" tIns="45700" rIns="91401" bIns="45700" numCol="1" anchor="t" anchorCtr="0" compatLnSpc="1"/>
          <a:lstStyle>
            <a:lvl1pPr fontAlgn="auto">
              <a:spcBef>
                <a:spcPts val="0"/>
              </a:spcBef>
              <a:spcAft>
                <a:spcPts val="0"/>
              </a:spcAft>
              <a:defRPr sz="1865">
                <a:solidFill>
                  <a:schemeClr val="bg2"/>
                </a:solidFill>
                <a:latin typeface="+mn-lt"/>
              </a:defRPr>
            </a:lvl1pPr>
          </a:lstStyle>
          <a:p>
            <a:fld id="{8C7E1363-7856-41A6-823A-8FC2E3861A6C}" type="datetime1">
              <a:rPr lang="en-US" smtClean="0"/>
            </a:fld>
            <a:endParaRPr lang="en-US"/>
          </a:p>
        </p:txBody>
      </p:sp>
      <p:sp>
        <p:nvSpPr>
          <p:cNvPr id="64517" name="Rectangle 5"/>
          <p:cNvSpPr>
            <a:spLocks noGrp="1" noChangeArrowheads="1"/>
          </p:cNvSpPr>
          <p:nvPr>
            <p:ph type="ftr" sz="quarter" idx="3"/>
          </p:nvPr>
        </p:nvSpPr>
        <p:spPr bwMode="auto">
          <a:xfrm>
            <a:off x="4165602" y="6245225"/>
            <a:ext cx="3860800" cy="476250"/>
          </a:xfrm>
          <a:prstGeom prst="rect">
            <a:avLst/>
          </a:prstGeom>
          <a:noFill/>
          <a:ln w="9525">
            <a:noFill/>
            <a:miter lim="800000"/>
          </a:ln>
          <a:effectLst/>
        </p:spPr>
        <p:txBody>
          <a:bodyPr vert="horz" wrap="square" lIns="91401" tIns="45700" rIns="91401" bIns="45700" numCol="1" anchor="t" anchorCtr="0" compatLnSpc="1"/>
          <a:lstStyle>
            <a:lvl1pPr algn="ctr" fontAlgn="auto">
              <a:spcBef>
                <a:spcPts val="0"/>
              </a:spcBef>
              <a:spcAft>
                <a:spcPts val="0"/>
              </a:spcAft>
              <a:defRPr sz="1865">
                <a:solidFill>
                  <a:schemeClr val="bg2"/>
                </a:solidFill>
                <a:latin typeface="+mn-lt"/>
              </a:defRPr>
            </a:lvl1pPr>
          </a:lstStyle>
          <a:p>
            <a:endParaRPr lang="en-US"/>
          </a:p>
        </p:txBody>
      </p:sp>
      <p:sp>
        <p:nvSpPr>
          <p:cNvPr id="64518"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a:effectLst/>
        </p:spPr>
        <p:txBody>
          <a:bodyPr vert="horz" wrap="square" lIns="91401" tIns="45700" rIns="91401" bIns="45700" numCol="1" anchor="t" anchorCtr="0" compatLnSpc="1"/>
          <a:lstStyle>
            <a:lvl1pPr algn="r" fontAlgn="auto">
              <a:spcBef>
                <a:spcPts val="0"/>
              </a:spcBef>
              <a:spcAft>
                <a:spcPts val="0"/>
              </a:spcAft>
              <a:defRPr sz="1865">
                <a:solidFill>
                  <a:schemeClr val="bg2"/>
                </a:solidFill>
                <a:latin typeface="+mn-lt"/>
              </a:defRPr>
            </a:lvl1pPr>
          </a:lstStyle>
          <a:p>
            <a:fld id="{B0F59EE5-B3E1-460F-8BD3-F81CF0989F54}" type="slidenum">
              <a:rPr lang="en-US" smtClean="0"/>
            </a:fld>
            <a:endParaRPr lang="en-US"/>
          </a:p>
        </p:txBody>
      </p:sp>
      <p:sp>
        <p:nvSpPr>
          <p:cNvPr id="64519" name="Rectangle 7"/>
          <p:cNvSpPr>
            <a:spLocks noChangeArrowheads="1"/>
          </p:cNvSpPr>
          <p:nvPr/>
        </p:nvSpPr>
        <p:spPr bwMode="auto">
          <a:xfrm>
            <a:off x="0" y="616175"/>
            <a:ext cx="12192000" cy="96840"/>
          </a:xfrm>
          <a:prstGeom prst="rect">
            <a:avLst/>
          </a:prstGeom>
          <a:gradFill flip="none" rotWithShape="1">
            <a:gsLst>
              <a:gs pos="0">
                <a:schemeClr val="bg2"/>
              </a:gs>
              <a:gs pos="88000">
                <a:schemeClr val="tx1"/>
              </a:gs>
              <a:gs pos="100000">
                <a:schemeClr val="tx1"/>
              </a:gs>
            </a:gsLst>
            <a:lin ang="10800000" scaled="1"/>
            <a:tileRect/>
          </a:gradFill>
          <a:ln w="9525">
            <a:noFill/>
            <a:miter lim="800000"/>
          </a:ln>
          <a:effectLst/>
        </p:spPr>
        <p:txBody>
          <a:bodyPr wrap="none" lIns="91525" tIns="45764" rIns="91525" bIns="45764" anchor="ctr"/>
          <a:lstStyle/>
          <a:p>
            <a:pPr>
              <a:defRPr/>
            </a:pPr>
            <a:endParaRPr lang="en-US" sz="2400">
              <a:solidFill>
                <a:srgbClr val="FFFFFF"/>
              </a:solidFill>
            </a:endParaRPr>
          </a:p>
        </p:txBody>
      </p:sp>
      <p:pic>
        <p:nvPicPr>
          <p:cNvPr id="9" name="Picture 8"/>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43976" y="121700"/>
            <a:ext cx="3034217" cy="439418"/>
          </a:xfrm>
          <a:prstGeom prst="rect">
            <a:avLst/>
          </a:prstGeom>
        </p:spPr>
      </p:pic>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Lst>
  <p:hf hdr="0" ftr="0" dt="0"/>
  <p:txStyles>
    <p:titleStyle>
      <a:lvl1pPr algn="l" defTabSz="1217295" rtl="0" eaLnBrk="1" fontAlgn="base" hangingPunct="1">
        <a:spcBef>
          <a:spcPct val="0"/>
        </a:spcBef>
        <a:spcAft>
          <a:spcPct val="0"/>
        </a:spcAft>
        <a:defRPr sz="3750" b="1">
          <a:solidFill>
            <a:schemeClr val="bg1"/>
          </a:solidFill>
          <a:latin typeface="+mn-lt"/>
          <a:ea typeface="+mj-ea"/>
          <a:cs typeface="+mj-cs"/>
        </a:defRPr>
      </a:lvl1pPr>
      <a:lvl2pPr algn="l" defTabSz="1217295" rtl="0" eaLnBrk="1" fontAlgn="base" hangingPunct="1">
        <a:spcBef>
          <a:spcPct val="0"/>
        </a:spcBef>
        <a:spcAft>
          <a:spcPct val="0"/>
        </a:spcAft>
        <a:defRPr sz="5335">
          <a:solidFill>
            <a:srgbClr val="B1946C"/>
          </a:solidFill>
          <a:latin typeface="Verdana" panose="020B0604030504040204" pitchFamily="34" charset="0"/>
        </a:defRPr>
      </a:lvl2pPr>
      <a:lvl3pPr algn="l" defTabSz="1217295" rtl="0" eaLnBrk="1" fontAlgn="base" hangingPunct="1">
        <a:spcBef>
          <a:spcPct val="0"/>
        </a:spcBef>
        <a:spcAft>
          <a:spcPct val="0"/>
        </a:spcAft>
        <a:defRPr sz="5335">
          <a:solidFill>
            <a:srgbClr val="B1946C"/>
          </a:solidFill>
          <a:latin typeface="Verdana" panose="020B0604030504040204" pitchFamily="34" charset="0"/>
        </a:defRPr>
      </a:lvl3pPr>
      <a:lvl4pPr algn="l" defTabSz="1217295" rtl="0" eaLnBrk="1" fontAlgn="base" hangingPunct="1">
        <a:spcBef>
          <a:spcPct val="0"/>
        </a:spcBef>
        <a:spcAft>
          <a:spcPct val="0"/>
        </a:spcAft>
        <a:defRPr sz="5335">
          <a:solidFill>
            <a:srgbClr val="B1946C"/>
          </a:solidFill>
          <a:latin typeface="Verdana" panose="020B0604030504040204" pitchFamily="34" charset="0"/>
        </a:defRPr>
      </a:lvl4pPr>
      <a:lvl5pPr algn="l" defTabSz="1217295" rtl="0" eaLnBrk="1" fontAlgn="base" hangingPunct="1">
        <a:spcBef>
          <a:spcPct val="0"/>
        </a:spcBef>
        <a:spcAft>
          <a:spcPct val="0"/>
        </a:spcAft>
        <a:defRPr sz="5335">
          <a:solidFill>
            <a:srgbClr val="B1946C"/>
          </a:solidFill>
          <a:latin typeface="Verdana" panose="020B0604030504040204" pitchFamily="34" charset="0"/>
        </a:defRPr>
      </a:lvl5pPr>
      <a:lvl6pPr marL="457835" algn="l" defTabSz="1218565" rtl="0" eaLnBrk="1" fontAlgn="base" hangingPunct="1">
        <a:spcBef>
          <a:spcPct val="0"/>
        </a:spcBef>
        <a:spcAft>
          <a:spcPct val="0"/>
        </a:spcAft>
        <a:defRPr sz="5335">
          <a:solidFill>
            <a:srgbClr val="B1946C"/>
          </a:solidFill>
          <a:latin typeface="Verdana" panose="020B0604030504040204" pitchFamily="34" charset="0"/>
        </a:defRPr>
      </a:lvl6pPr>
      <a:lvl7pPr marL="915035" algn="l" defTabSz="1218565" rtl="0" eaLnBrk="1" fontAlgn="base" hangingPunct="1">
        <a:spcBef>
          <a:spcPct val="0"/>
        </a:spcBef>
        <a:spcAft>
          <a:spcPct val="0"/>
        </a:spcAft>
        <a:defRPr sz="5335">
          <a:solidFill>
            <a:srgbClr val="B1946C"/>
          </a:solidFill>
          <a:latin typeface="Verdana" panose="020B0604030504040204" pitchFamily="34" charset="0"/>
        </a:defRPr>
      </a:lvl7pPr>
      <a:lvl8pPr marL="1372870" algn="l" defTabSz="1218565" rtl="0" eaLnBrk="1" fontAlgn="base" hangingPunct="1">
        <a:spcBef>
          <a:spcPct val="0"/>
        </a:spcBef>
        <a:spcAft>
          <a:spcPct val="0"/>
        </a:spcAft>
        <a:defRPr sz="5335">
          <a:solidFill>
            <a:srgbClr val="B1946C"/>
          </a:solidFill>
          <a:latin typeface="Verdana" panose="020B0604030504040204" pitchFamily="34" charset="0"/>
        </a:defRPr>
      </a:lvl8pPr>
      <a:lvl9pPr marL="1830705" algn="l" defTabSz="1218565" rtl="0" eaLnBrk="1" fontAlgn="base" hangingPunct="1">
        <a:spcBef>
          <a:spcPct val="0"/>
        </a:spcBef>
        <a:spcAft>
          <a:spcPct val="0"/>
        </a:spcAft>
        <a:defRPr sz="5335">
          <a:solidFill>
            <a:srgbClr val="B1946C"/>
          </a:solidFill>
          <a:latin typeface="Verdana" panose="020B0604030504040204" pitchFamily="34" charset="0"/>
        </a:defRPr>
      </a:lvl9pPr>
    </p:titleStyle>
    <p:bodyStyle>
      <a:lvl1pPr marL="571500" indent="-571500" algn="l" defTabSz="1217295" rtl="0" eaLnBrk="1" fontAlgn="base" hangingPunct="1">
        <a:spcBef>
          <a:spcPct val="20000"/>
        </a:spcBef>
        <a:spcAft>
          <a:spcPct val="0"/>
        </a:spcAft>
        <a:buSzPct val="100000"/>
        <a:buFont typeface="Arial" panose="020B0604020202020204" pitchFamily="34" charset="0"/>
        <a:buChar char="•"/>
        <a:defRPr sz="4265" baseline="0">
          <a:solidFill>
            <a:schemeClr val="bg1"/>
          </a:solidFill>
          <a:latin typeface="+mn-lt"/>
          <a:ea typeface="+mn-ea"/>
          <a:cs typeface="+mn-cs"/>
        </a:defRPr>
      </a:lvl1pPr>
      <a:lvl2pPr marL="1181100" indent="-571500" algn="l" defTabSz="1217295" rtl="0" eaLnBrk="1" fontAlgn="base" hangingPunct="1">
        <a:spcBef>
          <a:spcPct val="20000"/>
        </a:spcBef>
        <a:spcAft>
          <a:spcPct val="0"/>
        </a:spcAft>
        <a:buSzPct val="100000"/>
        <a:buFont typeface="Arial" panose="020B0604020202020204" pitchFamily="34" charset="0"/>
        <a:buChar char="•"/>
        <a:defRPr sz="3735" baseline="0">
          <a:solidFill>
            <a:schemeClr val="bg1"/>
          </a:solidFill>
          <a:latin typeface="+mn-lt"/>
        </a:defRPr>
      </a:lvl2pPr>
      <a:lvl3pPr marL="1522095" indent="-304800" algn="l" defTabSz="1217295" rtl="0" eaLnBrk="1" fontAlgn="base" hangingPunct="1">
        <a:spcBef>
          <a:spcPct val="20000"/>
        </a:spcBef>
        <a:spcAft>
          <a:spcPct val="0"/>
        </a:spcAft>
        <a:buSzPct val="100000"/>
        <a:buFont typeface="Arial" panose="020B0604020202020204" pitchFamily="34" charset="0"/>
        <a:buChar char="•"/>
        <a:defRPr sz="3200" baseline="0">
          <a:solidFill>
            <a:schemeClr val="bg1"/>
          </a:solidFill>
          <a:latin typeface="+mn-lt"/>
        </a:defRPr>
      </a:lvl3pPr>
      <a:lvl4pPr marL="2286000" indent="-457200" algn="l" defTabSz="1217295" rtl="0" eaLnBrk="1" fontAlgn="base" hangingPunct="1">
        <a:spcBef>
          <a:spcPct val="20000"/>
        </a:spcBef>
        <a:spcAft>
          <a:spcPct val="0"/>
        </a:spcAft>
        <a:buSzPct val="100000"/>
        <a:buFont typeface="Arial" panose="020B0604020202020204" pitchFamily="34" charset="0"/>
        <a:buChar char="•"/>
        <a:defRPr sz="2665" baseline="0">
          <a:solidFill>
            <a:schemeClr val="bg1"/>
          </a:solidFill>
          <a:latin typeface="+mn-lt"/>
        </a:defRPr>
      </a:lvl4pPr>
      <a:lvl5pPr marL="2893695" indent="-457200" algn="l" defTabSz="1217295" rtl="0" eaLnBrk="1" fontAlgn="base" hangingPunct="1">
        <a:spcBef>
          <a:spcPct val="20000"/>
        </a:spcBef>
        <a:spcAft>
          <a:spcPct val="0"/>
        </a:spcAft>
        <a:buSzPct val="100000"/>
        <a:buFont typeface="Arial" panose="020B0604020202020204" pitchFamily="34" charset="0"/>
        <a:buChar char="•"/>
        <a:defRPr sz="2665" baseline="0">
          <a:solidFill>
            <a:schemeClr val="bg1"/>
          </a:solidFill>
          <a:latin typeface="+mn-lt"/>
        </a:defRPr>
      </a:lvl5pPr>
      <a:lvl6pPr marL="3200400" indent="-304800" algn="l" defTabSz="1218565" rtl="0" eaLnBrk="1" fontAlgn="base" hangingPunct="1">
        <a:spcBef>
          <a:spcPct val="20000"/>
        </a:spcBef>
        <a:spcAft>
          <a:spcPct val="0"/>
        </a:spcAft>
        <a:buChar char="»"/>
        <a:defRPr sz="2665">
          <a:solidFill>
            <a:schemeClr val="tx1"/>
          </a:solidFill>
          <a:latin typeface="+mn-lt"/>
        </a:defRPr>
      </a:lvl6pPr>
      <a:lvl7pPr marL="3657600" indent="-304800" algn="l" defTabSz="1218565" rtl="0" eaLnBrk="1" fontAlgn="base" hangingPunct="1">
        <a:spcBef>
          <a:spcPct val="20000"/>
        </a:spcBef>
        <a:spcAft>
          <a:spcPct val="0"/>
        </a:spcAft>
        <a:buChar char="»"/>
        <a:defRPr sz="2665">
          <a:solidFill>
            <a:schemeClr val="tx1"/>
          </a:solidFill>
          <a:latin typeface="+mn-lt"/>
        </a:defRPr>
      </a:lvl7pPr>
      <a:lvl8pPr marL="4115435" indent="-304800" algn="l" defTabSz="1218565" rtl="0" eaLnBrk="1" fontAlgn="base" hangingPunct="1">
        <a:spcBef>
          <a:spcPct val="20000"/>
        </a:spcBef>
        <a:spcAft>
          <a:spcPct val="0"/>
        </a:spcAft>
        <a:buChar char="»"/>
        <a:defRPr sz="2665">
          <a:solidFill>
            <a:schemeClr val="tx1"/>
          </a:solidFill>
          <a:latin typeface="+mn-lt"/>
        </a:defRPr>
      </a:lvl8pPr>
      <a:lvl9pPr marL="4573270" indent="-304800" algn="l" defTabSz="1218565" rtl="0" eaLnBrk="1" fontAlgn="base" hangingPunct="1">
        <a:spcBef>
          <a:spcPct val="20000"/>
        </a:spcBef>
        <a:spcAft>
          <a:spcPct val="0"/>
        </a:spcAft>
        <a:buChar char="»"/>
        <a:defRPr sz="2665">
          <a:solidFill>
            <a:schemeClr val="tx1"/>
          </a:solidFill>
          <a:latin typeface="+mn-lt"/>
        </a:defRPr>
      </a:lvl9pPr>
    </p:bodyStyle>
    <p:otherStyle>
      <a:defPPr>
        <a:defRPr lang="en-US"/>
      </a:defPPr>
      <a:lvl1pPr marL="0" algn="l" defTabSz="915035" rtl="0" eaLnBrk="1" latinLnBrk="0" hangingPunct="1">
        <a:defRPr sz="1865" kern="1200">
          <a:solidFill>
            <a:schemeClr val="tx1"/>
          </a:solidFill>
          <a:latin typeface="+mn-lt"/>
          <a:ea typeface="+mn-ea"/>
          <a:cs typeface="+mn-cs"/>
        </a:defRPr>
      </a:lvl1pPr>
      <a:lvl2pPr marL="457835" algn="l" defTabSz="915035" rtl="0" eaLnBrk="1" latinLnBrk="0" hangingPunct="1">
        <a:defRPr sz="1865" kern="1200">
          <a:solidFill>
            <a:schemeClr val="tx1"/>
          </a:solidFill>
          <a:latin typeface="+mn-lt"/>
          <a:ea typeface="+mn-ea"/>
          <a:cs typeface="+mn-cs"/>
        </a:defRPr>
      </a:lvl2pPr>
      <a:lvl3pPr marL="915035" algn="l" defTabSz="915035" rtl="0" eaLnBrk="1" latinLnBrk="0" hangingPunct="1">
        <a:defRPr sz="1865" kern="1200">
          <a:solidFill>
            <a:schemeClr val="tx1"/>
          </a:solidFill>
          <a:latin typeface="+mn-lt"/>
          <a:ea typeface="+mn-ea"/>
          <a:cs typeface="+mn-cs"/>
        </a:defRPr>
      </a:lvl3pPr>
      <a:lvl4pPr marL="1372870" algn="l" defTabSz="915035" rtl="0" eaLnBrk="1" latinLnBrk="0" hangingPunct="1">
        <a:defRPr sz="1865" kern="1200">
          <a:solidFill>
            <a:schemeClr val="tx1"/>
          </a:solidFill>
          <a:latin typeface="+mn-lt"/>
          <a:ea typeface="+mn-ea"/>
          <a:cs typeface="+mn-cs"/>
        </a:defRPr>
      </a:lvl4pPr>
      <a:lvl5pPr marL="1830705" algn="l" defTabSz="915035" rtl="0" eaLnBrk="1" latinLnBrk="0" hangingPunct="1">
        <a:defRPr sz="1865" kern="1200">
          <a:solidFill>
            <a:schemeClr val="tx1"/>
          </a:solidFill>
          <a:latin typeface="+mn-lt"/>
          <a:ea typeface="+mn-ea"/>
          <a:cs typeface="+mn-cs"/>
        </a:defRPr>
      </a:lvl5pPr>
      <a:lvl6pPr marL="2287905" algn="l" defTabSz="915035" rtl="0" eaLnBrk="1" latinLnBrk="0" hangingPunct="1">
        <a:defRPr sz="1865" kern="1200">
          <a:solidFill>
            <a:schemeClr val="tx1"/>
          </a:solidFill>
          <a:latin typeface="+mn-lt"/>
          <a:ea typeface="+mn-ea"/>
          <a:cs typeface="+mn-cs"/>
        </a:defRPr>
      </a:lvl6pPr>
      <a:lvl7pPr marL="2745740" algn="l" defTabSz="915035" rtl="0" eaLnBrk="1" latinLnBrk="0" hangingPunct="1">
        <a:defRPr sz="1865" kern="1200">
          <a:solidFill>
            <a:schemeClr val="tx1"/>
          </a:solidFill>
          <a:latin typeface="+mn-lt"/>
          <a:ea typeface="+mn-ea"/>
          <a:cs typeface="+mn-cs"/>
        </a:defRPr>
      </a:lvl7pPr>
      <a:lvl8pPr marL="3203575" algn="l" defTabSz="915035" rtl="0" eaLnBrk="1" latinLnBrk="0" hangingPunct="1">
        <a:defRPr sz="1865" kern="1200">
          <a:solidFill>
            <a:schemeClr val="tx1"/>
          </a:solidFill>
          <a:latin typeface="+mn-lt"/>
          <a:ea typeface="+mn-ea"/>
          <a:cs typeface="+mn-cs"/>
        </a:defRPr>
      </a:lvl8pPr>
      <a:lvl9pPr marL="3660775" algn="l" defTabSz="91503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www.purduefsaewiki.com/bin/view/Main/Powertrain/Design%20%7C%20POW/Powertrain%20PF25/PF25%20Powertrain%20Design%20Notebooks/PF25%20Drivetrain/PF25%20Drivetrain%20Burndow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10.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fsaeparts.com/products/rcv-fsae-axle-shaft?variant=14060235655"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9" Type="http://schemas.openxmlformats.org/officeDocument/2006/relationships/hyperlink" Target="https://www.mcmaster.com/95462A505/" TargetMode="External"/><Relationship Id="rId8" Type="http://schemas.openxmlformats.org/officeDocument/2006/relationships/hyperlink" Target="https://www.mcmaster.com/90480A195/" TargetMode="External"/><Relationship Id="rId7" Type="http://schemas.openxmlformats.org/officeDocument/2006/relationships/hyperlink" Target="https://www.mcmaster.com/60645K11-60645K111/" TargetMode="External"/><Relationship Id="rId6" Type="http://schemas.openxmlformats.org/officeDocument/2006/relationships/hyperlink" Target="https://www.mcmaster.com/89965K384-89965K954/?s=6061+tube" TargetMode="External"/><Relationship Id="rId5" Type="http://schemas.openxmlformats.org/officeDocument/2006/relationships/hyperlink" Target="https://www.mcmaster.com/8975K421-8975K422/" TargetMode="External"/><Relationship Id="rId4" Type="http://schemas.openxmlformats.org/officeDocument/2006/relationships/hyperlink" Target="https://www.mcmaster.com/9063K17-9063K171/?s=round+al+7075" TargetMode="External"/><Relationship Id="rId3" Type="http://schemas.openxmlformats.org/officeDocument/2006/relationships/hyperlink" Target="https://www.bdiexpress.com/us/en/Categories/Bearings/Plain-Bearings/Spherical-Plain-Bearings---Rod-Ends/XAB-3T/p/20477111" TargetMode="External"/><Relationship Id="rId2" Type="http://schemas.openxmlformats.org/officeDocument/2006/relationships/hyperlink" Target="https://www.motion.com/products/sku/08915829" TargetMode="External"/><Relationship Id="rId10" Type="http://schemas.openxmlformats.org/officeDocument/2006/relationships/slideLayout" Target="../slideLayouts/slideLayout5.xml"/><Relationship Id="rId1" Type="http://schemas.openxmlformats.org/officeDocument/2006/relationships/hyperlink" Target="https://www.rcvperformance.com/rcv-fsae-axle-shaft-11.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07667"/>
            <a:ext cx="12029704" cy="1033008"/>
          </a:xfrm>
        </p:spPr>
        <p:txBody>
          <a:bodyPr/>
          <a:lstStyle/>
          <a:p>
            <a:r>
              <a:rPr lang="en-US"/>
              <a:t>Purdue FSAE – </a:t>
            </a:r>
            <a:r>
              <a:rPr lang="en-US" dirty="0"/>
              <a:t>Drivetrain</a:t>
            </a:r>
            <a:endParaRPr lang="en-US"/>
          </a:p>
        </p:txBody>
      </p:sp>
      <p:sp>
        <p:nvSpPr>
          <p:cNvPr id="3" name="Subtitle 2"/>
          <p:cNvSpPr>
            <a:spLocks noGrp="1"/>
          </p:cNvSpPr>
          <p:nvPr>
            <p:ph type="subTitle" idx="1"/>
          </p:nvPr>
        </p:nvSpPr>
        <p:spPr>
          <a:xfrm>
            <a:off x="3784325" y="5976471"/>
            <a:ext cx="4623349" cy="787400"/>
          </a:xfrm>
        </p:spPr>
        <p:txBody>
          <a:bodyPr/>
          <a:lstStyle/>
          <a:p>
            <a:r>
              <a:rPr lang="en-US" dirty="0">
                <a:solidFill>
                  <a:schemeClr val="tx1"/>
                </a:solidFill>
              </a:rPr>
              <a:t>Sidh Gurnani</a:t>
            </a:r>
            <a:endParaRPr lang="en-US" dirty="0">
              <a:solidFill>
                <a:schemeClr val="tx1"/>
              </a:solidFill>
            </a:endParaRPr>
          </a:p>
          <a:p>
            <a:r>
              <a:rPr lang="en-US" dirty="0">
                <a:solidFill>
                  <a:schemeClr val="tx1"/>
                </a:solidFill>
                <a:cs typeface="Arial" panose="020B0604020202020204"/>
              </a:rPr>
              <a:t>08/09/2024</a:t>
            </a:r>
            <a:endParaRPr lang="en-US" dirty="0">
              <a:solidFill>
                <a:schemeClr val="tx1"/>
              </a:solidFill>
              <a:cs typeface="Arial" panose="020B0604020202020204"/>
            </a:endParaRPr>
          </a:p>
        </p:txBody>
      </p:sp>
      <p:pic>
        <p:nvPicPr>
          <p:cNvPr id="7" name="Picture 6" descr="What Is a Differential? | HowStuffWorks"/>
          <p:cNvPicPr>
            <a:picLocks noChangeAspect="1"/>
          </p:cNvPicPr>
          <p:nvPr/>
        </p:nvPicPr>
        <p:blipFill>
          <a:blip r:embed="rId1"/>
          <a:stretch>
            <a:fillRect/>
          </a:stretch>
        </p:blipFill>
        <p:spPr>
          <a:xfrm>
            <a:off x="6012898" y="2294213"/>
            <a:ext cx="5875683" cy="3373921"/>
          </a:xfrm>
          <a:prstGeom prst="rect">
            <a:avLst/>
          </a:prstGeom>
        </p:spPr>
      </p:pic>
      <p:pic>
        <p:nvPicPr>
          <p:cNvPr id="8" name="Picture 7" descr="A close-up of a mechanical part&#10;&#10;Description automatically generated"/>
          <p:cNvPicPr>
            <a:picLocks noChangeAspect="1"/>
          </p:cNvPicPr>
          <p:nvPr/>
        </p:nvPicPr>
        <p:blipFill>
          <a:blip r:embed="rId2"/>
          <a:stretch>
            <a:fillRect/>
          </a:stretch>
        </p:blipFill>
        <p:spPr>
          <a:xfrm>
            <a:off x="790230" y="2195857"/>
            <a:ext cx="4775061" cy="35706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47472"/>
          <a:lstStyle/>
          <a:p>
            <a:r>
              <a:rPr lang="en-US" dirty="0"/>
              <a:t>System Knowledge – PF19</a:t>
            </a:r>
            <a:endParaRPr lang="en-US"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6" name="Content Placeholder 5"/>
          <p:cNvGraphicFramePr>
            <a:graphicFrameLocks noGrp="1"/>
          </p:cNvGraphicFramePr>
          <p:nvPr>
            <p:ph idx="1"/>
          </p:nvPr>
        </p:nvGraphicFramePr>
        <p:xfrm>
          <a:off x="609600" y="823913"/>
          <a:ext cx="10972798" cy="4928300"/>
        </p:xfrm>
        <a:graphic>
          <a:graphicData uri="http://schemas.openxmlformats.org/drawingml/2006/table">
            <a:tbl>
              <a:tblPr firstRow="1" bandRow="1">
                <a:tableStyleId>{5C22544A-7EE6-4342-B048-85BDC9FD1C3A}</a:tableStyleId>
              </a:tblPr>
              <a:tblGrid>
                <a:gridCol w="2487083"/>
                <a:gridCol w="2539999"/>
                <a:gridCol w="5945716"/>
              </a:tblGrid>
              <a:tr h="370840">
                <a:tc>
                  <a:txBody>
                    <a:bodyPr/>
                    <a:lstStyle/>
                    <a:p>
                      <a:r>
                        <a:rPr lang="en-US" dirty="0"/>
                        <a:t>Component</a:t>
                      </a:r>
                      <a:endParaRPr lang="en-US" dirty="0"/>
                    </a:p>
                  </a:txBody>
                  <a:tcPr/>
                </a:tc>
                <a:tc>
                  <a:txBody>
                    <a:bodyPr/>
                    <a:lstStyle/>
                    <a:p>
                      <a:pPr lvl="0">
                        <a:buNone/>
                      </a:pPr>
                      <a:r>
                        <a:rPr lang="en-US" dirty="0"/>
                        <a:t>Purchased/Custom</a:t>
                      </a:r>
                      <a:endParaRPr lang="en-US" dirty="0"/>
                    </a:p>
                  </a:txBody>
                  <a:tcPr/>
                </a:tc>
                <a:tc>
                  <a:txBody>
                    <a:bodyPr/>
                    <a:lstStyle/>
                    <a:p>
                      <a:r>
                        <a:rPr lang="en-US" dirty="0"/>
                        <a:t>Details/Notes/Info</a:t>
                      </a:r>
                      <a:endParaRPr lang="en-US" dirty="0"/>
                    </a:p>
                  </a:txBody>
                  <a:tcPr/>
                </a:tc>
              </a:tr>
              <a:tr h="370840">
                <a:tc>
                  <a:txBody>
                    <a:bodyPr/>
                    <a:lstStyle/>
                    <a:p>
                      <a:pPr lvl="0">
                        <a:buNone/>
                      </a:pPr>
                      <a:r>
                        <a:rPr lang="en-US" err="1"/>
                        <a:t>Halfshafts</a:t>
                      </a:r>
                      <a:endParaRPr lang="en-US"/>
                    </a:p>
                  </a:txBody>
                  <a:tcPr/>
                </a:tc>
                <a:tc>
                  <a:txBody>
                    <a:bodyPr/>
                    <a:lstStyle/>
                    <a:p>
                      <a:pPr lvl="0">
                        <a:buNone/>
                      </a:pPr>
                      <a:r>
                        <a:rPr lang="en-US" dirty="0"/>
                        <a:t>Purchased</a:t>
                      </a:r>
                      <a:endParaRPr lang="en-US" dirty="0"/>
                    </a:p>
                  </a:txBody>
                  <a:tcPr/>
                </a:tc>
                <a:tc>
                  <a:txBody>
                    <a:bodyPr/>
                    <a:lstStyle/>
                    <a:p>
                      <a:pPr marL="342900" indent="-342900">
                        <a:buFont typeface="Arial" panose="020B0604020202020204"/>
                        <a:buChar char="•"/>
                      </a:pPr>
                      <a:r>
                        <a:rPr lang="en-US" dirty="0"/>
                        <a:t>Taylor Race (most likely)</a:t>
                      </a:r>
                      <a:endParaRPr lang="en-US" dirty="0"/>
                    </a:p>
                    <a:p>
                      <a:pPr marL="342900" indent="-342900">
                        <a:buFont typeface="Arial" panose="020B0604020202020204"/>
                        <a:buChar char="•"/>
                      </a:pPr>
                      <a:r>
                        <a:rPr lang="en-US" dirty="0"/>
                        <a:t>Material: Gun Drilled 4130 Steel</a:t>
                      </a:r>
                      <a:endParaRPr lang="en-US" dirty="0"/>
                    </a:p>
                  </a:txBody>
                  <a:tcPr/>
                </a:tc>
              </a:tr>
              <a:tr h="370839">
                <a:tc>
                  <a:txBody>
                    <a:bodyPr/>
                    <a:lstStyle/>
                    <a:p>
                      <a:pPr lvl="0">
                        <a:buNone/>
                      </a:pPr>
                      <a:r>
                        <a:rPr lang="en-US" dirty="0"/>
                        <a:t>CV Tripods</a:t>
                      </a:r>
                      <a:endParaRPr lang="en-US"/>
                    </a:p>
                  </a:txBody>
                  <a:tcPr/>
                </a:tc>
                <a:tc>
                  <a:txBody>
                    <a:bodyPr/>
                    <a:lstStyle/>
                    <a:p>
                      <a:pPr lvl="0">
                        <a:buNone/>
                      </a:pPr>
                      <a:r>
                        <a:rPr lang="en-US" dirty="0"/>
                        <a:t>Purchased</a:t>
                      </a:r>
                      <a:endParaRPr lang="en-US" dirty="0"/>
                    </a:p>
                  </a:txBody>
                  <a:tcPr/>
                </a:tc>
                <a:tc>
                  <a:txBody>
                    <a:bodyPr/>
                    <a:lstStyle/>
                    <a:p>
                      <a:pPr marL="342900" lvl="0" indent="-342900">
                        <a:buFont typeface="Arial" panose="020B0604020202020204"/>
                        <a:buChar char="•"/>
                      </a:pPr>
                      <a:r>
                        <a:rPr lang="en-US" dirty="0"/>
                        <a:t>Taylor Race (assumption based on above)</a:t>
                      </a:r>
                      <a:endParaRPr lang="en-US" dirty="0"/>
                    </a:p>
                    <a:p>
                      <a:pPr marL="342900" lvl="0" indent="-342900">
                        <a:buFont typeface="Arial" panose="020B0604020202020204"/>
                        <a:buChar char="•"/>
                      </a:pPr>
                      <a:r>
                        <a:rPr lang="en-US" dirty="0"/>
                        <a:t>Material: Steel</a:t>
                      </a:r>
                      <a:endParaRPr lang="en-US" dirty="0"/>
                    </a:p>
                  </a:txBody>
                  <a:tcPr/>
                </a:tc>
              </a:tr>
              <a:tr h="370838">
                <a:tc>
                  <a:txBody>
                    <a:bodyPr/>
                    <a:lstStyle/>
                    <a:p>
                      <a:pPr lvl="0">
                        <a:buNone/>
                      </a:pPr>
                      <a:r>
                        <a:rPr lang="en-US" dirty="0"/>
                        <a:t>Inboard CV's Housing (Tulips)</a:t>
                      </a:r>
                      <a:endParaRPr lang="en-US"/>
                    </a:p>
                  </a:txBody>
                  <a:tcPr/>
                </a:tc>
                <a:tc>
                  <a:txBody>
                    <a:bodyPr/>
                    <a:lstStyle/>
                    <a:p>
                      <a:pPr lvl="0">
                        <a:buNone/>
                      </a:pPr>
                      <a:r>
                        <a:rPr lang="en-US" dirty="0"/>
                        <a:t>Purchased</a:t>
                      </a:r>
                      <a:endParaRPr lang="en-US" dirty="0"/>
                    </a:p>
                  </a:txBody>
                  <a:tcPr/>
                </a:tc>
                <a:tc>
                  <a:txBody>
                    <a:bodyPr/>
                    <a:lstStyle/>
                    <a:p>
                      <a:pPr marL="342900" lvl="0" indent="-342900">
                        <a:buFont typeface="Arial" panose="020B0604020202020204"/>
                        <a:buChar char="•"/>
                      </a:pPr>
                      <a:r>
                        <a:rPr lang="en-US" dirty="0"/>
                        <a:t>Taylor Race / RCV</a:t>
                      </a:r>
                      <a:endParaRPr lang="en-US" dirty="0"/>
                    </a:p>
                  </a:txBody>
                  <a:tcPr/>
                </a:tc>
              </a:tr>
              <a:tr h="370838">
                <a:tc>
                  <a:txBody>
                    <a:bodyPr/>
                    <a:lstStyle/>
                    <a:p>
                      <a:pPr lvl="0">
                        <a:buNone/>
                      </a:pPr>
                      <a:r>
                        <a:rPr lang="en-US" dirty="0"/>
                        <a:t>Boots</a:t>
                      </a:r>
                      <a:endParaRPr lang="en-US" dirty="0"/>
                    </a:p>
                  </a:txBody>
                  <a:tcPr/>
                </a:tc>
                <a:tc>
                  <a:txBody>
                    <a:bodyPr/>
                    <a:lstStyle/>
                    <a:p>
                      <a:pPr lvl="0">
                        <a:buNone/>
                      </a:pPr>
                      <a:r>
                        <a:rPr lang="en-US" dirty="0"/>
                        <a:t>Custom</a:t>
                      </a:r>
                      <a:endParaRPr lang="en-US" dirty="0"/>
                    </a:p>
                  </a:txBody>
                  <a:tcPr/>
                </a:tc>
                <a:tc>
                  <a:txBody>
                    <a:bodyPr/>
                    <a:lstStyle/>
                    <a:p>
                      <a:pPr marL="342900" lvl="0" indent="-342900">
                        <a:buFont typeface="Arial" panose="020B0604020202020204"/>
                        <a:buChar char="•"/>
                      </a:pPr>
                      <a:r>
                        <a:rPr lang="en-US" dirty="0"/>
                        <a:t>Material: 3D Printed TPU</a:t>
                      </a:r>
                      <a:endParaRPr lang="en-US" dirty="0"/>
                    </a:p>
                    <a:p>
                      <a:pPr marL="342900" lvl="0" indent="-342900">
                        <a:buFont typeface="Arial" panose="020B0604020202020204"/>
                        <a:buChar char="•"/>
                      </a:pPr>
                      <a:r>
                        <a:rPr lang="en-US" dirty="0"/>
                        <a:t>Goal was to achieve a better fit with interfacing components</a:t>
                      </a:r>
                      <a:endParaRPr lang="en-US" dirty="0"/>
                    </a:p>
                  </a:txBody>
                  <a:tcPr/>
                </a:tc>
              </a:tr>
              <a:tr h="370838">
                <a:tc>
                  <a:txBody>
                    <a:bodyPr/>
                    <a:lstStyle/>
                    <a:p>
                      <a:pPr lvl="0">
                        <a:buNone/>
                      </a:pPr>
                      <a:r>
                        <a:rPr lang="en-US" dirty="0"/>
                        <a:t>Chain Guard</a:t>
                      </a:r>
                      <a:endParaRPr lang="en-US" dirty="0"/>
                    </a:p>
                  </a:txBody>
                  <a:tcPr/>
                </a:tc>
                <a:tc>
                  <a:txBody>
                    <a:bodyPr/>
                    <a:lstStyle/>
                    <a:p>
                      <a:pPr lvl="0">
                        <a:buNone/>
                      </a:pPr>
                      <a:r>
                        <a:rPr lang="en-US" dirty="0"/>
                        <a:t>Custom</a:t>
                      </a:r>
                      <a:endParaRPr lang="en-US" dirty="0"/>
                    </a:p>
                  </a:txBody>
                  <a:tcPr/>
                </a:tc>
                <a:tc>
                  <a:txBody>
                    <a:bodyPr/>
                    <a:lstStyle/>
                    <a:p>
                      <a:pPr marL="342900" lvl="0" indent="-342900">
                        <a:buClr>
                          <a:srgbClr val="000000"/>
                        </a:buClr>
                        <a:buFont typeface="Arial,Sans-Serif"/>
                        <a:buChar char="•"/>
                      </a:pPr>
                      <a:r>
                        <a:rPr lang="en-US" sz="1900" b="0" i="0" u="none" strike="noStrike" noProof="0" dirty="0">
                          <a:solidFill>
                            <a:srgbClr val="000000"/>
                          </a:solidFill>
                          <a:latin typeface="Arial" panose="020B0604020202020204"/>
                        </a:rPr>
                        <a:t>Material: Steel</a:t>
                      </a:r>
                      <a:endParaRPr lang="en-US" sz="1900" b="0" i="0" u="none" strike="noStrike" noProof="0" dirty="0">
                        <a:solidFill>
                          <a:srgbClr val="000000"/>
                        </a:solidFill>
                        <a:latin typeface="Arial" panose="020B0604020202020204"/>
                      </a:endParaRPr>
                    </a:p>
                    <a:p>
                      <a:pPr marL="342900" lvl="0" indent="-342900">
                        <a:buClr>
                          <a:srgbClr val="000000"/>
                        </a:buClr>
                        <a:buFont typeface="Arial,Sans-Serif"/>
                        <a:buChar char="•"/>
                      </a:pPr>
                      <a:r>
                        <a:rPr lang="en-US" sz="1900" b="0" i="0" u="none" strike="noStrike" noProof="0" dirty="0">
                          <a:solidFill>
                            <a:srgbClr val="000000"/>
                          </a:solidFill>
                          <a:latin typeface="Arial" panose="020B0604020202020204"/>
                        </a:rPr>
                        <a:t>According to image referenced, ran a steel only configuration, but could have changed to what was ran</a:t>
                      </a:r>
                      <a:endParaRPr lang="en-US" sz="1900" b="0" i="0" u="none" strike="noStrike" noProof="0" dirty="0">
                        <a:solidFill>
                          <a:srgbClr val="000000"/>
                        </a:solidFill>
                        <a:latin typeface="Arial" panose="020B0604020202020204"/>
                      </a:endParaRPr>
                    </a:p>
                  </a:txBody>
                  <a:tcPr/>
                </a:tc>
              </a:tr>
              <a:tr h="370838">
                <a:tc>
                  <a:txBody>
                    <a:bodyPr/>
                    <a:lstStyle/>
                    <a:p>
                      <a:pPr lvl="0">
                        <a:buNone/>
                      </a:pPr>
                      <a:r>
                        <a:rPr lang="en-US" dirty="0"/>
                        <a:t>Chain</a:t>
                      </a:r>
                      <a:endParaRPr lang="en-US" dirty="0"/>
                    </a:p>
                  </a:txBody>
                  <a:tcPr/>
                </a:tc>
                <a:tc>
                  <a:txBody>
                    <a:bodyPr/>
                    <a:lstStyle/>
                    <a:p>
                      <a:pPr lvl="0">
                        <a:buNone/>
                      </a:pPr>
                      <a:r>
                        <a:rPr lang="en-US" dirty="0"/>
                        <a:t>Purchased</a:t>
                      </a:r>
                      <a:endParaRPr lang="en-US" dirty="0"/>
                    </a:p>
                  </a:txBody>
                  <a:tcPr/>
                </a:tc>
                <a:tc>
                  <a:txBody>
                    <a:bodyPr/>
                    <a:lstStyle/>
                    <a:p>
                      <a:pPr marL="342900" lvl="0" indent="-342900">
                        <a:buFont typeface="Arial" panose="020B0604020202020204" pitchFamily="34" charset="0"/>
                        <a:buChar char="•"/>
                      </a:pPr>
                      <a:r>
                        <a:rPr lang="en-US" dirty="0"/>
                        <a:t>DID 520 Roller Chain</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1541" y="2968539"/>
            <a:ext cx="10362884" cy="912423"/>
          </a:xfrm>
        </p:spPr>
        <p:txBody>
          <a:bodyPr/>
          <a:lstStyle/>
          <a:p>
            <a:r>
              <a:rPr lang="en-US" sz="4950">
                <a:cs typeface="Arial" panose="020B0604020202020204"/>
              </a:rPr>
              <a:t>Integrating Systems</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Systems</a:t>
            </a:r>
            <a:endParaRPr lang="en-US" dirty="0"/>
          </a:p>
        </p:txBody>
      </p:sp>
      <p:sp>
        <p:nvSpPr>
          <p:cNvPr id="3" name="Content Placeholder 2"/>
          <p:cNvSpPr>
            <a:spLocks noGrp="1"/>
          </p:cNvSpPr>
          <p:nvPr>
            <p:ph idx="1"/>
          </p:nvPr>
        </p:nvSpPr>
        <p:spPr/>
        <p:txBody>
          <a:bodyPr/>
          <a:lstStyle/>
          <a:p>
            <a:r>
              <a:rPr lang="en-US" sz="2800" dirty="0"/>
              <a:t>POW &gt; Engine</a:t>
            </a:r>
            <a:endParaRPr lang="en-US" sz="3200" dirty="0"/>
          </a:p>
          <a:p>
            <a:pPr lvl="1"/>
            <a:r>
              <a:rPr lang="en-US" sz="2400" dirty="0"/>
              <a:t>Function:</a:t>
            </a:r>
            <a:endParaRPr lang="en-US" sz="1600" dirty="0"/>
          </a:p>
          <a:p>
            <a:pPr lvl="2"/>
            <a:r>
              <a:rPr lang="en-US" sz="2000" dirty="0"/>
              <a:t>Provides the necessary power required to drive the car forward</a:t>
            </a:r>
            <a:endParaRPr lang="en-US" sz="2000" dirty="0"/>
          </a:p>
          <a:p>
            <a:pPr lvl="2"/>
            <a:r>
              <a:rPr lang="en-US" sz="2000" dirty="0"/>
              <a:t>Engine drives the front sprocket, which interfaces with drivetrain</a:t>
            </a:r>
            <a:endParaRPr lang="en-US" sz="2000" dirty="0"/>
          </a:p>
          <a:p>
            <a:pPr lvl="2"/>
            <a:r>
              <a:rPr lang="en-US" sz="2000" dirty="0"/>
              <a:t>Four stroke (Intake, Compression, Power, Exhaust)</a:t>
            </a:r>
            <a:endParaRPr lang="en-US" sz="2000" dirty="0"/>
          </a:p>
          <a:p>
            <a:pPr lvl="1"/>
            <a:r>
              <a:rPr lang="en-US" sz="2400" dirty="0"/>
              <a:t>Drivetrain system has to efficiently, reliably, and safely transmit the power coming from the engine and convert it to usable wheel speed</a:t>
            </a:r>
            <a:endParaRPr lang="en-US" sz="2400" dirty="0"/>
          </a:p>
          <a:p>
            <a:pPr lvl="1"/>
            <a:r>
              <a:rPr lang="en-US" sz="2400" dirty="0"/>
              <a:t>Contact: Hugh</a:t>
            </a:r>
            <a:endParaRPr lang="en-US" sz="2400" dirty="0"/>
          </a:p>
          <a:p>
            <a:r>
              <a:rPr lang="en-US" sz="2800" dirty="0"/>
              <a:t>AERO &gt; Rear Wing</a:t>
            </a:r>
            <a:endParaRPr lang="en-US" sz="2800" dirty="0"/>
          </a:p>
          <a:p>
            <a:pPr lvl="1"/>
            <a:r>
              <a:rPr lang="en-US" sz="2400" dirty="0"/>
              <a:t>Function:</a:t>
            </a:r>
            <a:endParaRPr lang="en-US" sz="2400" dirty="0"/>
          </a:p>
          <a:p>
            <a:pPr lvl="2"/>
            <a:r>
              <a:rPr lang="en-US" sz="2000" dirty="0"/>
              <a:t>Redirect airflow headed towards the back of the car upwards to create a reactionary downward force at the rear (downforce)</a:t>
            </a:r>
            <a:endParaRPr lang="en-US" sz="2000" dirty="0"/>
          </a:p>
          <a:p>
            <a:pPr lvl="1"/>
            <a:r>
              <a:rPr lang="en-US" sz="2400" dirty="0"/>
              <a:t>Pushbar design must not interfere with the rear wing</a:t>
            </a:r>
            <a:endParaRPr lang="en-US" sz="2400" dirty="0"/>
          </a:p>
          <a:p>
            <a:pPr lvl="1"/>
            <a:r>
              <a:rPr lang="en-US" sz="2400" dirty="0"/>
              <a:t>Contact: Ian</a:t>
            </a:r>
            <a:endParaRPr lang="en-US" sz="2400"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Systems</a:t>
            </a:r>
            <a:endParaRPr lang="en-US" dirty="0"/>
          </a:p>
        </p:txBody>
      </p:sp>
      <p:sp>
        <p:nvSpPr>
          <p:cNvPr id="3" name="Content Placeholder 2"/>
          <p:cNvSpPr>
            <a:spLocks noGrp="1"/>
          </p:cNvSpPr>
          <p:nvPr>
            <p:ph idx="1"/>
          </p:nvPr>
        </p:nvSpPr>
        <p:spPr/>
        <p:txBody>
          <a:bodyPr/>
          <a:lstStyle/>
          <a:p>
            <a:r>
              <a:rPr lang="en-US" sz="2800" dirty="0"/>
              <a:t>AERO &gt; Undertray</a:t>
            </a:r>
            <a:endParaRPr lang="en-US" sz="1400" dirty="0"/>
          </a:p>
          <a:p>
            <a:pPr lvl="1"/>
            <a:r>
              <a:rPr lang="en-US" sz="2400" dirty="0"/>
              <a:t>Function:</a:t>
            </a:r>
            <a:endParaRPr lang="en-US" sz="2400" dirty="0"/>
          </a:p>
          <a:p>
            <a:pPr lvl="2"/>
            <a:r>
              <a:rPr lang="en-US" sz="2000" dirty="0"/>
              <a:t>Generate downforce for the overall vehicle by using Venturi tunnels (ground effect)</a:t>
            </a:r>
            <a:endParaRPr lang="en-US" sz="2000" dirty="0"/>
          </a:p>
          <a:p>
            <a:pPr lvl="1"/>
            <a:r>
              <a:rPr lang="en-US" sz="2400" dirty="0"/>
              <a:t>Undertray, to an extent, dictates the sizing of the overall drivetrain subsystem</a:t>
            </a:r>
            <a:endParaRPr lang="en-US" sz="2400" dirty="0"/>
          </a:p>
          <a:p>
            <a:pPr lvl="1"/>
            <a:r>
              <a:rPr lang="en-US" sz="2400" dirty="0"/>
              <a:t>Drivetrain system must have clearance to the undertray</a:t>
            </a:r>
            <a:endParaRPr lang="en-US" sz="2400" dirty="0"/>
          </a:p>
          <a:p>
            <a:pPr lvl="1"/>
            <a:r>
              <a:rPr lang="en-US" sz="2400" dirty="0"/>
              <a:t>If towbar comes back to drivetrain, then have to ensure that towbar placement does not negatively affect AERO while being rules compliant</a:t>
            </a:r>
            <a:endParaRPr lang="en-US" sz="2400" dirty="0"/>
          </a:p>
          <a:p>
            <a:pPr lvl="1"/>
            <a:r>
              <a:rPr lang="en-US" sz="2400" dirty="0"/>
              <a:t>Contact: Ian, Julia</a:t>
            </a:r>
            <a:endParaRPr lang="en-US" sz="2400"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Systems</a:t>
            </a:r>
            <a:endParaRPr lang="en-US" dirty="0"/>
          </a:p>
        </p:txBody>
      </p:sp>
      <p:sp>
        <p:nvSpPr>
          <p:cNvPr id="3" name="Content Placeholder 2"/>
          <p:cNvSpPr>
            <a:spLocks noGrp="1"/>
          </p:cNvSpPr>
          <p:nvPr>
            <p:ph idx="1"/>
          </p:nvPr>
        </p:nvSpPr>
        <p:spPr/>
        <p:txBody>
          <a:bodyPr/>
          <a:lstStyle/>
          <a:p>
            <a:r>
              <a:rPr lang="en-US" sz="2800" dirty="0"/>
              <a:t>CHA &gt; Frame</a:t>
            </a:r>
            <a:endParaRPr lang="en-US" sz="1400" dirty="0"/>
          </a:p>
          <a:p>
            <a:pPr lvl="1"/>
            <a:r>
              <a:rPr lang="en-US" sz="2400" dirty="0"/>
              <a:t>Function:</a:t>
            </a:r>
            <a:endParaRPr lang="en-US" sz="2400" dirty="0"/>
          </a:p>
          <a:p>
            <a:pPr lvl="2"/>
            <a:r>
              <a:rPr lang="en-US" sz="2000" dirty="0"/>
              <a:t>Acts as mounting point for all components on the car</a:t>
            </a:r>
            <a:endParaRPr lang="en-US" sz="2000" dirty="0"/>
          </a:p>
          <a:p>
            <a:pPr lvl="2"/>
            <a:r>
              <a:rPr lang="en-US" sz="2000" dirty="0"/>
              <a:t>Frame stiffness and component placement on the frame, affects vehicle handling</a:t>
            </a:r>
            <a:endParaRPr lang="en-US" sz="2000" dirty="0"/>
          </a:p>
          <a:p>
            <a:pPr lvl="1"/>
            <a:r>
              <a:rPr lang="en-US" sz="2400" dirty="0"/>
              <a:t>Frame design dictates placement of the differential axis, which affects drivetrain component placement and respective mounting points</a:t>
            </a:r>
            <a:endParaRPr lang="en-US" sz="2400" dirty="0"/>
          </a:p>
          <a:p>
            <a:pPr lvl="1"/>
            <a:r>
              <a:rPr lang="en-US" sz="2400" dirty="0"/>
              <a:t>Contact: </a:t>
            </a:r>
            <a:r>
              <a:rPr lang="en-US" sz="2400" dirty="0" err="1"/>
              <a:t>Dien</a:t>
            </a:r>
            <a:endParaRPr lang="en-US" sz="2400" dirty="0"/>
          </a:p>
          <a:p>
            <a:r>
              <a:rPr lang="en-US" sz="2800" dirty="0"/>
              <a:t>SUS &gt; Hubs</a:t>
            </a:r>
            <a:endParaRPr lang="en-US" sz="2800" dirty="0"/>
          </a:p>
          <a:p>
            <a:pPr lvl="1"/>
            <a:r>
              <a:rPr lang="en-US" sz="2400" dirty="0"/>
              <a:t>Function:</a:t>
            </a:r>
            <a:endParaRPr lang="en-US" sz="2400" dirty="0"/>
          </a:p>
          <a:p>
            <a:pPr lvl="2"/>
            <a:r>
              <a:rPr lang="en-US" sz="2000" dirty="0"/>
              <a:t>Connection between the wheels and the CV’s</a:t>
            </a:r>
            <a:endParaRPr lang="en-US" sz="2000" dirty="0"/>
          </a:p>
          <a:p>
            <a:pPr lvl="2"/>
            <a:r>
              <a:rPr lang="en-US" sz="2000" dirty="0"/>
              <a:t>Allows the wheels to spin and turn freely</a:t>
            </a:r>
            <a:endParaRPr lang="en-US" sz="2000" dirty="0"/>
          </a:p>
          <a:p>
            <a:pPr lvl="1"/>
            <a:r>
              <a:rPr lang="en-US" sz="2400" dirty="0"/>
              <a:t>CV Insert design will drive hub design, and can have affect on CV-</a:t>
            </a:r>
            <a:r>
              <a:rPr lang="en-US" sz="2400" dirty="0" err="1"/>
              <a:t>Halfshaft</a:t>
            </a:r>
            <a:r>
              <a:rPr lang="en-US" sz="2400" dirty="0"/>
              <a:t> and Hubs architecture</a:t>
            </a:r>
            <a:endParaRPr lang="en-US" sz="2400" dirty="0"/>
          </a:p>
          <a:p>
            <a:pPr lvl="1"/>
            <a:r>
              <a:rPr lang="en-US" sz="2400" dirty="0"/>
              <a:t>Contact: Simon</a:t>
            </a:r>
            <a:endParaRPr lang="en-US" sz="2400"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Integrating Systems</a:t>
            </a:r>
            <a:endParaRPr lang="en-US" dirty="0"/>
          </a:p>
        </p:txBody>
      </p:sp>
      <p:sp>
        <p:nvSpPr>
          <p:cNvPr id="3" name="Content Placeholder 2"/>
          <p:cNvSpPr>
            <a:spLocks noGrp="1"/>
          </p:cNvSpPr>
          <p:nvPr>
            <p:ph idx="1"/>
          </p:nvPr>
        </p:nvSpPr>
        <p:spPr/>
        <p:txBody>
          <a:bodyPr/>
          <a:lstStyle/>
          <a:p>
            <a:r>
              <a:rPr lang="en-US" sz="3200" dirty="0"/>
              <a:t>How does drivetrain make it back to tires?</a:t>
            </a:r>
            <a:endParaRPr lang="en-US" sz="3200" dirty="0"/>
          </a:p>
          <a:p>
            <a:pPr lvl="1"/>
            <a:r>
              <a:rPr lang="en-US" sz="2400" dirty="0"/>
              <a:t>Front sprocket </a:t>
            </a:r>
            <a:r>
              <a:rPr lang="en-US" sz="2400" dirty="0">
                <a:sym typeface="Wingdings" panose="05000000000000000000" pitchFamily="2" charset="2"/>
              </a:rPr>
              <a:t> Chain  Rear Sprocket  Differential  Inboard CV’s  </a:t>
            </a:r>
            <a:r>
              <a:rPr lang="en-US" sz="2400" dirty="0" err="1">
                <a:sym typeface="Wingdings" panose="05000000000000000000" pitchFamily="2" charset="2"/>
              </a:rPr>
              <a:t>Halfshafts</a:t>
            </a:r>
            <a:r>
              <a:rPr lang="en-US" sz="2400" dirty="0">
                <a:sym typeface="Wingdings" panose="05000000000000000000" pitchFamily="2" charset="2"/>
              </a:rPr>
              <a:t>  Outboard CV’s  Hubs  Tires</a:t>
            </a:r>
            <a:endParaRPr lang="en-US" sz="2400"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1541" y="2968539"/>
            <a:ext cx="10362884" cy="912423"/>
          </a:xfrm>
        </p:spPr>
        <p:txBody>
          <a:bodyPr/>
          <a:lstStyle/>
          <a:p>
            <a:r>
              <a:rPr lang="en-US" sz="4950">
                <a:cs typeface="Arial" panose="020B0604020202020204"/>
              </a:rPr>
              <a:t>Boundaries</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Boundaries</a:t>
            </a:r>
            <a:endParaRPr lang="en-US"/>
          </a:p>
        </p:txBody>
      </p:sp>
      <p:sp>
        <p:nvSpPr>
          <p:cNvPr id="3" name="Content Placeholder 2"/>
          <p:cNvSpPr>
            <a:spLocks noGrp="1"/>
          </p:cNvSpPr>
          <p:nvPr>
            <p:ph idx="1"/>
          </p:nvPr>
        </p:nvSpPr>
        <p:spPr/>
        <p:txBody>
          <a:bodyPr/>
          <a:lstStyle/>
          <a:p>
            <a:r>
              <a:rPr lang="en-US" sz="2800" dirty="0">
                <a:cs typeface="Arial" panose="020B0604020202020204"/>
              </a:rPr>
              <a:t>Suspension</a:t>
            </a:r>
            <a:endParaRPr lang="en-US" sz="2265" dirty="0">
              <a:cs typeface="Arial" panose="020B0604020202020204"/>
            </a:endParaRPr>
          </a:p>
          <a:p>
            <a:pPr marL="1180465" lvl="1">
              <a:buFont typeface="Courier New" panose="02070309020205020404" pitchFamily="34" charset="0"/>
              <a:buChar char="o"/>
            </a:pPr>
            <a:r>
              <a:rPr lang="en-US" sz="2400" dirty="0">
                <a:cs typeface="Arial" panose="020B0604020202020204"/>
              </a:rPr>
              <a:t>Two sets because final architectural decisions have to be made:</a:t>
            </a:r>
            <a:endParaRPr lang="en-US" sz="2400" dirty="0">
              <a:cs typeface="Arial" panose="020B0604020202020204"/>
            </a:endParaRPr>
          </a:p>
          <a:p>
            <a:pPr marL="1521460" lvl="2">
              <a:buFont typeface="Courier New" panose="02070309020205020404" pitchFamily="34" charset="0"/>
              <a:buChar char="o"/>
            </a:pPr>
            <a:r>
              <a:rPr lang="en-US" sz="1865" dirty="0">
                <a:cs typeface="Arial" panose="020B0604020202020204"/>
              </a:rPr>
              <a:t>Wheel Hubs/</a:t>
            </a:r>
            <a:r>
              <a:rPr lang="en-US" sz="1865" b="1" dirty="0">
                <a:solidFill>
                  <a:srgbClr val="92D050"/>
                </a:solidFill>
                <a:cs typeface="Arial" panose="020B0604020202020204"/>
              </a:rPr>
              <a:t>CV Inserts</a:t>
            </a:r>
            <a:endParaRPr lang="en-US" sz="1865" b="1" dirty="0">
              <a:solidFill>
                <a:srgbClr val="92D050"/>
              </a:solidFill>
              <a:cs typeface="Arial" panose="020B0604020202020204"/>
            </a:endParaRPr>
          </a:p>
          <a:p>
            <a:pPr marL="1521460" lvl="2">
              <a:buFont typeface="Courier New" panose="02070309020205020404" pitchFamily="34" charset="0"/>
              <a:buChar char="o"/>
            </a:pPr>
            <a:r>
              <a:rPr kumimoji="0" lang="en-US" sz="1865" b="0" i="0" u="none" strike="noStrike" kern="0" cap="none" spc="0" normalizeH="0" baseline="0" noProof="0" dirty="0">
                <a:ln>
                  <a:noFill/>
                </a:ln>
                <a:solidFill>
                  <a:srgbClr val="333333"/>
                </a:solidFill>
                <a:effectLst/>
                <a:uLnTx/>
                <a:uFillTx/>
                <a:latin typeface="Arial" panose="020B0604020202020204"/>
                <a:cs typeface="Arial" panose="020B0604020202020204"/>
              </a:rPr>
              <a:t>Wheel Hubs + CV Insert Solution/</a:t>
            </a:r>
            <a:r>
              <a:rPr lang="en-US" sz="1865" b="1" dirty="0">
                <a:solidFill>
                  <a:srgbClr val="92D050"/>
                </a:solidFill>
                <a:latin typeface="Arial" panose="020B0604020202020204"/>
                <a:cs typeface="Arial" panose="020B0604020202020204"/>
              </a:rPr>
              <a:t>CV’s (Tripods)</a:t>
            </a:r>
            <a:endParaRPr lang="en-US" sz="515" dirty="0">
              <a:solidFill>
                <a:schemeClr val="bg2"/>
              </a:solidFill>
              <a:cs typeface="Arial" panose="020B0604020202020204"/>
            </a:endParaRPr>
          </a:p>
          <a:p>
            <a:r>
              <a:rPr lang="en-US" sz="2800" dirty="0">
                <a:cs typeface="Arial" panose="020B0604020202020204"/>
              </a:rPr>
              <a:t>Aero</a:t>
            </a:r>
            <a:endParaRPr lang="en-US" sz="2800" dirty="0">
              <a:cs typeface="Arial" panose="020B0604020202020204"/>
            </a:endParaRPr>
          </a:p>
          <a:p>
            <a:pPr marL="1180465" lvl="1">
              <a:buFont typeface="Courier New,monospace" panose="020B0604020202020204" pitchFamily="34" charset="0"/>
              <a:buChar char="o"/>
            </a:pPr>
            <a:r>
              <a:rPr lang="en-US" sz="2400" dirty="0">
                <a:solidFill>
                  <a:srgbClr val="333333"/>
                </a:solidFill>
                <a:cs typeface="Arial" panose="020B0604020202020204"/>
              </a:rPr>
              <a:t>Rear Wing/</a:t>
            </a:r>
            <a:r>
              <a:rPr lang="en-US" sz="2400" b="1" dirty="0">
                <a:solidFill>
                  <a:srgbClr val="92D050"/>
                </a:solidFill>
                <a:cs typeface="Arial" panose="020B0604020202020204"/>
              </a:rPr>
              <a:t>Pushbar</a:t>
            </a:r>
            <a:endParaRPr lang="en-US" sz="2400" b="1" dirty="0">
              <a:solidFill>
                <a:srgbClr val="92D050"/>
              </a:solidFill>
              <a:cs typeface="Arial" panose="020B0604020202020204"/>
            </a:endParaRPr>
          </a:p>
          <a:p>
            <a:pPr marL="1180465" lvl="1">
              <a:buFont typeface="Courier New,monospace" panose="020B0604020202020204" pitchFamily="34" charset="0"/>
              <a:buChar char="o"/>
            </a:pPr>
            <a:r>
              <a:rPr lang="en-US" sz="2400" b="1" dirty="0">
                <a:solidFill>
                  <a:srgbClr val="FF0000"/>
                </a:solidFill>
                <a:cs typeface="Arial" panose="020B0604020202020204"/>
              </a:rPr>
              <a:t>Aero responsible for Towbar on PF25 (as of June 2024)</a:t>
            </a:r>
            <a:endParaRPr lang="en-US" sz="2400" b="1" dirty="0">
              <a:cs typeface="Arial" panose="020B0604020202020204"/>
            </a:endParaRPr>
          </a:p>
          <a:p>
            <a:r>
              <a:rPr lang="en-US" sz="2800" dirty="0">
                <a:cs typeface="Arial" panose="020B0604020202020204"/>
              </a:rPr>
              <a:t>Chassis</a:t>
            </a:r>
            <a:endParaRPr lang="en-US" sz="2800" dirty="0">
              <a:cs typeface="Arial" panose="020B0604020202020204"/>
            </a:endParaRPr>
          </a:p>
          <a:p>
            <a:pPr marL="1180465" lvl="1">
              <a:buFont typeface="Courier New" panose="02070309020205020404" pitchFamily="34" charset="0"/>
              <a:buChar char="o"/>
            </a:pPr>
            <a:r>
              <a:rPr lang="en-US" sz="2400" dirty="0">
                <a:cs typeface="Arial" panose="020B0604020202020204"/>
              </a:rPr>
              <a:t>Mounting of Driveline(Frame)/</a:t>
            </a:r>
            <a:r>
              <a:rPr lang="en-US" sz="2400" b="1" dirty="0">
                <a:solidFill>
                  <a:srgbClr val="92D050"/>
                </a:solidFill>
                <a:cs typeface="Arial" panose="020B0604020202020204"/>
              </a:rPr>
              <a:t>Tabs (i.e. for Uprights, Chain Guard, </a:t>
            </a:r>
            <a:r>
              <a:rPr lang="en-US" sz="2400" b="1" dirty="0" err="1">
                <a:solidFill>
                  <a:srgbClr val="92D050"/>
                </a:solidFill>
                <a:cs typeface="Arial" panose="020B0604020202020204"/>
              </a:rPr>
              <a:t>etc</a:t>
            </a:r>
            <a:r>
              <a:rPr lang="en-US" sz="2400" b="1" dirty="0">
                <a:solidFill>
                  <a:srgbClr val="92D050"/>
                </a:solidFill>
                <a:cs typeface="Arial" panose="020B0604020202020204"/>
              </a:rPr>
              <a:t>)</a:t>
            </a:r>
            <a:endParaRPr lang="en-US" sz="2400" b="1" dirty="0">
              <a:solidFill>
                <a:srgbClr val="92D050"/>
              </a:solidFill>
              <a:cs typeface="Arial" panose="020B0604020202020204"/>
            </a:endParaRPr>
          </a:p>
          <a:p>
            <a:r>
              <a:rPr lang="en-US" sz="2800" dirty="0">
                <a:cs typeface="Arial" panose="020B0604020202020204"/>
              </a:rPr>
              <a:t>Powertrain</a:t>
            </a:r>
            <a:endParaRPr lang="en-US" sz="2800" dirty="0">
              <a:cs typeface="Arial" panose="020B0604020202020204"/>
            </a:endParaRPr>
          </a:p>
          <a:p>
            <a:pPr marL="1180465" lvl="1">
              <a:buFont typeface="Courier New" panose="02070309020205020404" pitchFamily="34" charset="0"/>
              <a:buChar char="o"/>
            </a:pPr>
            <a:r>
              <a:rPr lang="en-US" sz="2400" dirty="0">
                <a:cs typeface="Arial" panose="020B0604020202020204"/>
              </a:rPr>
              <a:t>Engine/</a:t>
            </a:r>
            <a:r>
              <a:rPr lang="en-US" sz="2400" b="1" dirty="0">
                <a:solidFill>
                  <a:srgbClr val="92D050"/>
                </a:solidFill>
                <a:cs typeface="Arial" panose="020B0604020202020204"/>
              </a:rPr>
              <a:t>Front Sprocket (Mounting, Selection, </a:t>
            </a:r>
            <a:r>
              <a:rPr lang="en-US" sz="2400" b="1" dirty="0" err="1">
                <a:solidFill>
                  <a:srgbClr val="92D050"/>
                </a:solidFill>
                <a:cs typeface="Arial" panose="020B0604020202020204"/>
              </a:rPr>
              <a:t>etc</a:t>
            </a:r>
            <a:r>
              <a:rPr lang="en-US" sz="2400" b="1" dirty="0">
                <a:solidFill>
                  <a:srgbClr val="92D050"/>
                </a:solidFill>
                <a:cs typeface="Arial" panose="020B0604020202020204"/>
              </a:rPr>
              <a:t>)</a:t>
            </a:r>
            <a:endParaRPr lang="en-US" sz="2400" b="1" dirty="0">
              <a:solidFill>
                <a:srgbClr val="92D050"/>
              </a:solidFill>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
        <p:nvSpPr>
          <p:cNvPr id="8" name="TextBox 7"/>
          <p:cNvSpPr txBox="1"/>
          <p:nvPr/>
        </p:nvSpPr>
        <p:spPr>
          <a:xfrm>
            <a:off x="5917885" y="848306"/>
            <a:ext cx="54785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b="1" dirty="0">
                <a:solidFill>
                  <a:srgbClr val="92D050"/>
                </a:solidFill>
                <a:cs typeface="Arial" panose="020B0604020202020204"/>
              </a:rPr>
              <a:t>Green text indicates responsibility of drivetrain</a:t>
            </a:r>
            <a:endParaRPr lang="en-US" b="1" dirty="0">
              <a:solidFill>
                <a:srgbClr val="92D050"/>
              </a:solidFill>
              <a:cs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1541" y="2968539"/>
            <a:ext cx="10362884" cy="912423"/>
          </a:xfrm>
        </p:spPr>
        <p:txBody>
          <a:bodyPr/>
          <a:lstStyle/>
          <a:p>
            <a:r>
              <a:rPr lang="en-US" sz="4950">
                <a:cs typeface="Arial" panose="020B0604020202020204"/>
              </a:rPr>
              <a:t>Requirements</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endParaRPr lang="en-US"/>
          </a:p>
        </p:txBody>
      </p:sp>
      <p:sp>
        <p:nvSpPr>
          <p:cNvPr id="3" name="Content Placeholder 2"/>
          <p:cNvSpPr>
            <a:spLocks noGrp="1"/>
          </p:cNvSpPr>
          <p:nvPr>
            <p:ph idx="1"/>
          </p:nvPr>
        </p:nvSpPr>
        <p:spPr/>
        <p:txBody>
          <a:bodyPr/>
          <a:lstStyle/>
          <a:p>
            <a:r>
              <a:rPr lang="en-US" sz="2400" dirty="0"/>
              <a:t>Problem Statement: Efficiently transmit power from engine to wheels by optimizing FDR, and subsequently performance in dynamic events and keeping system mass as low as possible, while ensuring safe and reliable operation.</a:t>
            </a:r>
            <a:endParaRPr lang="en-US" sz="2400" dirty="0"/>
          </a:p>
          <a:p>
            <a:pPr marL="0" indent="0">
              <a:buNone/>
            </a:pPr>
            <a:endParaRPr lang="en-US" sz="2400" dirty="0"/>
          </a:p>
          <a:p>
            <a:r>
              <a:rPr lang="en-US" sz="2400" dirty="0">
                <a:solidFill>
                  <a:srgbClr val="333333"/>
                </a:solidFill>
                <a:cs typeface="Arial" panose="020B0604020202020204"/>
              </a:rPr>
              <a:t>At the minimum, system must be compliant with all relevant rules, specifically related to chain guard, pushbar, critical fasteners, and potentially jacking point.</a:t>
            </a:r>
            <a:endParaRPr lang="en-US" sz="2400" dirty="0">
              <a:solidFill>
                <a:srgbClr val="333333"/>
              </a:solidFill>
              <a:cs typeface="Arial" panose="020B0604020202020204"/>
            </a:endParaRPr>
          </a:p>
          <a:p>
            <a:pPr lvl="1"/>
            <a:r>
              <a:rPr lang="en-US" sz="1865" dirty="0">
                <a:solidFill>
                  <a:srgbClr val="333333"/>
                </a:solidFill>
                <a:cs typeface="Arial" panose="020B0604020202020204"/>
              </a:rPr>
              <a:t>Jacking point rules are not compiled in this document. Reference FSAE rules for information related to jacking point.</a:t>
            </a:r>
            <a:endParaRPr lang="en-US" sz="1865" dirty="0">
              <a:solidFill>
                <a:srgbClr val="333333"/>
              </a:solidFill>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endParaRPr lang="en-US"/>
          </a:p>
        </p:txBody>
      </p:sp>
      <p:sp>
        <p:nvSpPr>
          <p:cNvPr id="3" name="Text Placeholder 2"/>
          <p:cNvSpPr>
            <a:spLocks noGrp="1"/>
          </p:cNvSpPr>
          <p:nvPr>
            <p:ph type="body" sz="quarter" idx="10"/>
          </p:nvPr>
        </p:nvSpPr>
        <p:spPr>
          <a:xfrm>
            <a:off x="352425" y="2116686"/>
            <a:ext cx="6438900" cy="4552122"/>
          </a:xfrm>
        </p:spPr>
        <p:txBody>
          <a:bodyPr/>
          <a:lstStyle/>
          <a:p>
            <a:r>
              <a:rPr lang="en-US" sz="3200"/>
              <a:t>System Knowledge</a:t>
            </a:r>
            <a:endParaRPr lang="en-US" sz="3200"/>
          </a:p>
          <a:p>
            <a:r>
              <a:rPr lang="en-US" sz="3200"/>
              <a:t>Integrating Systems</a:t>
            </a:r>
            <a:endParaRPr lang="en-US" sz="3200"/>
          </a:p>
          <a:p>
            <a:r>
              <a:rPr lang="en-US" sz="3200"/>
              <a:t>Boundaries</a:t>
            </a:r>
            <a:endParaRPr lang="en-US" sz="3200"/>
          </a:p>
          <a:p>
            <a:r>
              <a:rPr lang="en-US" sz="3200"/>
              <a:t>Goals &amp; Philosophy</a:t>
            </a:r>
            <a:endParaRPr lang="en-US" sz="3200"/>
          </a:p>
          <a:p>
            <a:r>
              <a:rPr lang="en-US" sz="3200"/>
              <a:t>Requirements</a:t>
            </a:r>
            <a:endParaRPr lang="en-US" sz="3200"/>
          </a:p>
          <a:p>
            <a:r>
              <a:rPr lang="en-US" sz="3200"/>
              <a:t>Architecture</a:t>
            </a:r>
            <a:endParaRPr lang="en-US" sz="3200"/>
          </a:p>
          <a:p>
            <a:r>
              <a:rPr lang="en-US" sz="3200"/>
              <a:t>Burndowns</a:t>
            </a:r>
            <a:endParaRPr lang="en-US" sz="3200"/>
          </a:p>
          <a:p>
            <a:r>
              <a:rPr lang="en-US" sz="3200"/>
              <a:t>Cost</a:t>
            </a:r>
            <a:endParaRPr 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US" dirty="0"/>
          </a:p>
        </p:txBody>
      </p:sp>
      <p:graphicFrame>
        <p:nvGraphicFramePr>
          <p:cNvPr id="5" name="Content Placeholder 4"/>
          <p:cNvGraphicFramePr>
            <a:graphicFrameLocks noGrp="1"/>
          </p:cNvGraphicFramePr>
          <p:nvPr>
            <p:ph idx="1"/>
          </p:nvPr>
        </p:nvGraphicFramePr>
        <p:xfrm>
          <a:off x="609600" y="823913"/>
          <a:ext cx="10972800" cy="3728784"/>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r>
                        <a:rPr lang="en-US"/>
                        <a:t>Rule</a:t>
                      </a:r>
                      <a:endParaRPr lang="en-US"/>
                    </a:p>
                  </a:txBody>
                  <a:tcPr/>
                </a:tc>
                <a:tc>
                  <a:txBody>
                    <a:bodyPr/>
                    <a:lstStyle/>
                    <a:p>
                      <a:r>
                        <a:rPr lang="en-US"/>
                        <a:t>Exact Text</a:t>
                      </a:r>
                      <a:endParaRPr lang="en-US"/>
                    </a:p>
                  </a:txBody>
                  <a:tcPr/>
                </a:tc>
                <a:tc>
                  <a:txBody>
                    <a:bodyPr/>
                    <a:lstStyle/>
                    <a:p>
                      <a:r>
                        <a:rPr lang="en-US"/>
                        <a:t>Requirements From Rule</a:t>
                      </a:r>
                      <a:endParaRPr lang="en-US"/>
                    </a:p>
                  </a:txBody>
                  <a:tcPr/>
                </a:tc>
              </a:tr>
              <a:tr h="370840">
                <a:tc>
                  <a:txBody>
                    <a:bodyPr/>
                    <a:lstStyle/>
                    <a:p>
                      <a:r>
                        <a:rPr lang="en-US" sz="1600"/>
                        <a:t>T.5.1</a:t>
                      </a:r>
                      <a:endParaRPr lang="en-US" sz="1600"/>
                    </a:p>
                  </a:txBody>
                  <a:tcPr/>
                </a:tc>
                <a:tc>
                  <a:txBody>
                    <a:bodyPr/>
                    <a:lstStyle/>
                    <a:p>
                      <a:pPr lvl="0" algn="l">
                        <a:lnSpc>
                          <a:spcPct val="100000"/>
                        </a:lnSpc>
                        <a:spcBef>
                          <a:spcPts val="0"/>
                        </a:spcBef>
                        <a:spcAft>
                          <a:spcPts val="0"/>
                        </a:spcAft>
                        <a:buNone/>
                      </a:pPr>
                      <a:r>
                        <a:rPr lang="en-US" sz="1600" b="0" i="0" u="none" strike="noStrike" noProof="0">
                          <a:latin typeface="Arial" panose="020B0604020202020204"/>
                        </a:rPr>
                        <a:t>Any transmission and drivetrain may be used.</a:t>
                      </a:r>
                      <a:endParaRPr lang="en-US" sz="1600"/>
                    </a:p>
                  </a:txBody>
                  <a:tcPr/>
                </a:tc>
                <a:tc>
                  <a:txBody>
                    <a:bodyPr/>
                    <a:lstStyle/>
                    <a:p>
                      <a:pPr marL="0" indent="0">
                        <a:buNone/>
                      </a:pPr>
                      <a:r>
                        <a:rPr lang="en-US" sz="1600"/>
                        <a:t>Any configuration can be used as team sees fit. Must comply with rest of rules below.</a:t>
                      </a:r>
                      <a:endParaRPr lang="en-US" sz="1600"/>
                    </a:p>
                  </a:txBody>
                  <a:tcPr/>
                </a:tc>
              </a:tr>
              <a:tr h="370839">
                <a:tc>
                  <a:txBody>
                    <a:bodyPr/>
                    <a:lstStyle/>
                    <a:p>
                      <a:pPr lvl="0">
                        <a:buNone/>
                      </a:pPr>
                      <a:r>
                        <a:rPr lang="en-US" sz="1600"/>
                        <a:t>T.5.2.1</a:t>
                      </a:r>
                      <a:endParaRPr lang="en-US" sz="1600"/>
                    </a:p>
                  </a:txBody>
                  <a:tcPr/>
                </a:tc>
                <a:tc>
                  <a:txBody>
                    <a:bodyPr/>
                    <a:lstStyle/>
                    <a:p>
                      <a:pPr lvl="0" algn="l">
                        <a:lnSpc>
                          <a:spcPct val="100000"/>
                        </a:lnSpc>
                        <a:spcBef>
                          <a:spcPts val="0"/>
                        </a:spcBef>
                        <a:spcAft>
                          <a:spcPts val="0"/>
                        </a:spcAft>
                        <a:buNone/>
                      </a:pPr>
                      <a:r>
                        <a:rPr lang="en-US" sz="1600" b="0" i="0" u="none" strike="noStrike" noProof="0">
                          <a:latin typeface="Arial" panose="020B0604020202020204"/>
                        </a:rPr>
                        <a:t>Exposed high speed final drivetrain equipment such as Continuously Variable Transmissions </a:t>
                      </a:r>
                      <a:endParaRPr lang="en-US"/>
                    </a:p>
                    <a:p>
                      <a:pPr lvl="0" algn="l">
                        <a:lnSpc>
                          <a:spcPct val="100000"/>
                        </a:lnSpc>
                        <a:spcBef>
                          <a:spcPts val="0"/>
                        </a:spcBef>
                        <a:spcAft>
                          <a:spcPts val="0"/>
                        </a:spcAft>
                        <a:buNone/>
                      </a:pPr>
                      <a:r>
                        <a:rPr lang="en-US" sz="1600" b="0" i="0" u="none" strike="noStrike" noProof="0">
                          <a:latin typeface="Arial" panose="020B0604020202020204"/>
                        </a:rPr>
                        <a:t>(CVTs), sprockets, gears, pulleys, torque converters, clutches, belt drives, clutch drives and </a:t>
                      </a:r>
                      <a:endParaRPr lang="en-US"/>
                    </a:p>
                    <a:p>
                      <a:pPr lvl="0" algn="l">
                        <a:lnSpc>
                          <a:spcPct val="100000"/>
                        </a:lnSpc>
                        <a:spcBef>
                          <a:spcPts val="0"/>
                        </a:spcBef>
                        <a:spcAft>
                          <a:spcPts val="0"/>
                        </a:spcAft>
                        <a:buNone/>
                      </a:pPr>
                      <a:r>
                        <a:rPr lang="en-US" sz="1600" b="0" i="0" u="none" strike="noStrike" noProof="0">
                          <a:latin typeface="Arial" panose="020B0604020202020204"/>
                        </a:rPr>
                        <a:t>electric motors, must be fitted with scatter shields intended to contain drivetrain parts in case </a:t>
                      </a:r>
                      <a:endParaRPr lang="en-US"/>
                    </a:p>
                    <a:p>
                      <a:pPr lvl="0" algn="l">
                        <a:lnSpc>
                          <a:spcPct val="100000"/>
                        </a:lnSpc>
                        <a:spcBef>
                          <a:spcPts val="0"/>
                        </a:spcBef>
                        <a:spcAft>
                          <a:spcPts val="0"/>
                        </a:spcAft>
                        <a:buNone/>
                      </a:pPr>
                      <a:r>
                        <a:rPr lang="en-US" sz="1600" b="0" i="0" u="none" strike="noStrike" noProof="0">
                          <a:latin typeface="Arial" panose="020B0604020202020204"/>
                        </a:rPr>
                        <a:t>of radial failure.</a:t>
                      </a:r>
                      <a:endParaRPr lang="en-US"/>
                    </a:p>
                  </a:txBody>
                  <a:tcPr/>
                </a:tc>
                <a:tc>
                  <a:txBody>
                    <a:bodyPr/>
                    <a:lstStyle/>
                    <a:p>
                      <a:pPr marL="0" lvl="0" indent="0">
                        <a:buNone/>
                      </a:pPr>
                      <a:r>
                        <a:rPr lang="en-US" sz="1600"/>
                        <a:t>Drivetrain system must contain "shield" (i.e. Chain Guard) to prevent exposed parts from scattering (i.e. Sprocket, Chain).</a:t>
                      </a:r>
                      <a:endParaRPr lang="en-US" sz="1600"/>
                    </a:p>
                  </a:txBody>
                  <a:tcPr>
                    <a:solidFill>
                      <a:schemeClr val="accent1">
                        <a:lumMod val="20000"/>
                        <a:lumOff val="80000"/>
                      </a:schemeClr>
                    </a:solidFill>
                  </a:tcPr>
                </a:tc>
              </a:tr>
            </a:tbl>
          </a:graphicData>
        </a:graphic>
      </p:graphicFrame>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US" dirty="0"/>
          </a:p>
        </p:txBody>
      </p:sp>
      <p:graphicFrame>
        <p:nvGraphicFramePr>
          <p:cNvPr id="5" name="Content Placeholder 4"/>
          <p:cNvGraphicFramePr>
            <a:graphicFrameLocks noGrp="1"/>
          </p:cNvGraphicFramePr>
          <p:nvPr>
            <p:ph idx="1"/>
          </p:nvPr>
        </p:nvGraphicFramePr>
        <p:xfrm>
          <a:off x="609600" y="823913"/>
          <a:ext cx="10972800" cy="5770944"/>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r>
                        <a:rPr lang="en-US"/>
                        <a:t>Rule</a:t>
                      </a:r>
                      <a:endParaRPr lang="en-US"/>
                    </a:p>
                  </a:txBody>
                  <a:tcPr/>
                </a:tc>
                <a:tc>
                  <a:txBody>
                    <a:bodyPr/>
                    <a:lstStyle/>
                    <a:p>
                      <a:r>
                        <a:rPr lang="en-US"/>
                        <a:t>Exact Text</a:t>
                      </a:r>
                      <a:endParaRPr lang="en-US"/>
                    </a:p>
                  </a:txBody>
                  <a:tcPr/>
                </a:tc>
                <a:tc>
                  <a:txBody>
                    <a:bodyPr/>
                    <a:lstStyle/>
                    <a:p>
                      <a:r>
                        <a:rPr lang="en-US"/>
                        <a:t>Requirements From Rule</a:t>
                      </a:r>
                      <a:endParaRPr lang="en-US"/>
                    </a:p>
                  </a:txBody>
                  <a:tcPr/>
                </a:tc>
              </a:tr>
              <a:tr h="370840">
                <a:tc>
                  <a:txBody>
                    <a:bodyPr/>
                    <a:lstStyle/>
                    <a:p>
                      <a:pPr lvl="0">
                        <a:buNone/>
                      </a:pPr>
                      <a:r>
                        <a:rPr lang="en-US" sz="1600"/>
                        <a:t>T.5.2.2</a:t>
                      </a:r>
                      <a:endParaRPr lang="en-US" sz="1600"/>
                    </a:p>
                  </a:txBody>
                  <a:tcPr/>
                </a:tc>
                <a:tc>
                  <a:txBody>
                    <a:bodyPr/>
                    <a:lstStyle/>
                    <a:p>
                      <a:pPr lvl="0" algn="l">
                        <a:lnSpc>
                          <a:spcPct val="100000"/>
                        </a:lnSpc>
                        <a:spcBef>
                          <a:spcPts val="0"/>
                        </a:spcBef>
                        <a:spcAft>
                          <a:spcPts val="0"/>
                        </a:spcAft>
                        <a:buNone/>
                      </a:pPr>
                      <a:r>
                        <a:rPr lang="en-US" sz="1600" b="0" i="0" u="none" strike="noStrike" noProof="0">
                          <a:latin typeface="Arial" panose="020B0604020202020204"/>
                        </a:rPr>
                        <a:t>The final drivetrain shield must: </a:t>
                      </a:r>
                      <a:endParaRPr lang="en-US"/>
                    </a:p>
                    <a:p>
                      <a:pPr lvl="0" algn="l">
                        <a:lnSpc>
                          <a:spcPct val="100000"/>
                        </a:lnSpc>
                        <a:spcBef>
                          <a:spcPts val="0"/>
                        </a:spcBef>
                        <a:spcAft>
                          <a:spcPts val="0"/>
                        </a:spcAft>
                        <a:buNone/>
                      </a:pPr>
                      <a:r>
                        <a:rPr lang="en-US" sz="1600" b="0" i="0" u="none" strike="noStrike" noProof="0">
                          <a:latin typeface="Arial" panose="020B0604020202020204"/>
                        </a:rPr>
                        <a:t>a. Be made with solid material (not perforated)  </a:t>
                      </a:r>
                      <a:endParaRPr lang="en-US"/>
                    </a:p>
                    <a:p>
                      <a:pPr lvl="0" algn="l">
                        <a:lnSpc>
                          <a:spcPct val="100000"/>
                        </a:lnSpc>
                        <a:spcBef>
                          <a:spcPts val="0"/>
                        </a:spcBef>
                        <a:spcAft>
                          <a:spcPts val="0"/>
                        </a:spcAft>
                        <a:buNone/>
                      </a:pPr>
                      <a:r>
                        <a:rPr lang="en-US" sz="1600" b="0" i="0" u="none" strike="noStrike" noProof="0">
                          <a:latin typeface="Arial" panose="020B0604020202020204"/>
                        </a:rPr>
                        <a:t>b. </a:t>
                      </a:r>
                      <a:r>
                        <a:rPr lang="en-US" sz="1600" b="0" i="0" u="none" strike="noStrike" noProof="0">
                          <a:solidFill>
                            <a:srgbClr val="000000"/>
                          </a:solidFill>
                          <a:latin typeface="Arial" panose="020B0604020202020204"/>
                        </a:rPr>
                        <a:t>Cover the chain or belt from the drive sprocket to the driven sprocket/chain wheel/belt or pulley  </a:t>
                      </a:r>
                      <a:endParaRPr lang="en-US"/>
                    </a:p>
                    <a:p>
                      <a:pPr lvl="0" algn="l">
                        <a:lnSpc>
                          <a:spcPct val="100000"/>
                        </a:lnSpc>
                        <a:spcBef>
                          <a:spcPts val="0"/>
                        </a:spcBef>
                        <a:spcAft>
                          <a:spcPts val="0"/>
                        </a:spcAft>
                        <a:buNone/>
                      </a:pPr>
                      <a:r>
                        <a:rPr lang="en-US" sz="1600" b="0" i="0" u="none" strike="noStrike" noProof="0">
                          <a:latin typeface="Arial" panose="020B0604020202020204"/>
                        </a:rPr>
                        <a:t>c. </a:t>
                      </a:r>
                      <a:r>
                        <a:rPr lang="en-US" sz="1600" b="0" i="0" u="none" strike="noStrike" noProof="0">
                          <a:solidFill>
                            <a:srgbClr val="000000"/>
                          </a:solidFill>
                          <a:latin typeface="Arial" panose="020B0604020202020204"/>
                        </a:rPr>
                        <a:t>Start and end no higher than parallel to the lowest point of the chain wheel/belt/pulley</a:t>
                      </a:r>
                      <a:endParaRPr lang="en-US"/>
                    </a:p>
                    <a:p>
                      <a:pPr lvl="0" algn="l">
                        <a:lnSpc>
                          <a:spcPct val="100000"/>
                        </a:lnSpc>
                        <a:spcBef>
                          <a:spcPts val="0"/>
                        </a:spcBef>
                        <a:spcAft>
                          <a:spcPts val="0"/>
                        </a:spcAft>
                        <a:buNone/>
                      </a:pPr>
                      <a:r>
                        <a:rPr lang="en-US" sz="1600" b="0" i="0" u="none" strike="noStrike" noProof="0">
                          <a:latin typeface="Arial" panose="020B0604020202020204"/>
                        </a:rPr>
                        <a:t>d. Cover the bottom of the chain or belt or rotating component when fuel, brake lines T.3.1.8, control, pressurized, electrical components are located below</a:t>
                      </a:r>
                      <a:endParaRPr lang="en-US"/>
                    </a:p>
                  </a:txBody>
                  <a:tcPr/>
                </a:tc>
                <a:tc>
                  <a:txBody>
                    <a:bodyPr/>
                    <a:lstStyle/>
                    <a:p>
                      <a:pPr marL="0" lvl="0" indent="0">
                        <a:buNone/>
                      </a:pPr>
                      <a:r>
                        <a:rPr lang="en-US" sz="1600"/>
                        <a:t>Final guard must be made of a solid material and cover the sprocket-chain system as shown in the image.</a:t>
                      </a:r>
                      <a:endParaRPr lang="en-US" sz="1600"/>
                    </a:p>
                  </a:txBody>
                  <a:tcPr>
                    <a:solidFill>
                      <a:schemeClr val="tx2">
                        <a:lumMod val="40000"/>
                        <a:lumOff val="60000"/>
                      </a:schemeClr>
                    </a:solidFill>
                  </a:tcPr>
                </a:tc>
              </a:tr>
              <a:tr h="370839">
                <a:tc>
                  <a:txBody>
                    <a:bodyPr/>
                    <a:lstStyle/>
                    <a:p>
                      <a:pPr lvl="0">
                        <a:buNone/>
                      </a:pPr>
                      <a:r>
                        <a:rPr lang="en-US" sz="1600"/>
                        <a:t>T.5.2.3</a:t>
                      </a:r>
                      <a:endParaRPr lang="en-US" sz="1600"/>
                    </a:p>
                  </a:txBody>
                  <a:tcPr/>
                </a:tc>
                <a:tc>
                  <a:txBody>
                    <a:bodyPr/>
                    <a:lstStyle/>
                    <a:p>
                      <a:pPr lvl="0" algn="l">
                        <a:lnSpc>
                          <a:spcPct val="100000"/>
                        </a:lnSpc>
                        <a:spcBef>
                          <a:spcPts val="0"/>
                        </a:spcBef>
                        <a:spcAft>
                          <a:spcPts val="0"/>
                        </a:spcAft>
                        <a:buNone/>
                      </a:pPr>
                      <a:r>
                        <a:rPr lang="en-US" sz="1600" b="0" i="0" u="none" strike="noStrike" noProof="0"/>
                        <a:t>Body panels or other existing covers are acceptable when constructed per T.5.2.7 / T.5.2.8.</a:t>
                      </a:r>
                      <a:endParaRPr lang="en-US" sz="1600" b="0" i="0" u="none" strike="noStrike" noProof="0"/>
                    </a:p>
                  </a:txBody>
                  <a:tcPr/>
                </a:tc>
                <a:tc>
                  <a:txBody>
                    <a:bodyPr/>
                    <a:lstStyle/>
                    <a:p>
                      <a:pPr marL="0" lvl="0" indent="0">
                        <a:buNone/>
                      </a:pPr>
                      <a:r>
                        <a:rPr lang="en-US" sz="1600"/>
                        <a:t>Body panels can be used as part of the guard system if constructed to rules specification.</a:t>
                      </a:r>
                      <a:endParaRPr lang="en-US" sz="1600"/>
                    </a:p>
                  </a:txBody>
                  <a:tcPr/>
                </a:tc>
              </a:tr>
              <a:tr h="370838">
                <a:tc>
                  <a:txBody>
                    <a:bodyPr/>
                    <a:lstStyle/>
                    <a:p>
                      <a:pPr lvl="0">
                        <a:buNone/>
                      </a:pPr>
                      <a:r>
                        <a:rPr lang="en-US" sz="1600" b="0" i="0" u="none" strike="noStrike" noProof="0">
                          <a:solidFill>
                            <a:srgbClr val="000000"/>
                          </a:solidFill>
                          <a:latin typeface="Arial" panose="020B0604020202020204"/>
                        </a:rPr>
                        <a:t>T.5.2.4</a:t>
                      </a:r>
                      <a:endParaRPr lang="en-US"/>
                    </a:p>
                  </a:txBody>
                  <a:tcPr/>
                </a:tc>
                <a:tc>
                  <a:txBody>
                    <a:bodyPr/>
                    <a:lstStyle/>
                    <a:p>
                      <a:pPr lvl="0" algn="l">
                        <a:lnSpc>
                          <a:spcPct val="100000"/>
                        </a:lnSpc>
                        <a:spcBef>
                          <a:spcPts val="0"/>
                        </a:spcBef>
                        <a:spcAft>
                          <a:spcPts val="0"/>
                        </a:spcAft>
                        <a:buNone/>
                      </a:pPr>
                      <a:r>
                        <a:rPr lang="en-US" sz="1600" b="0" i="0" u="none" strike="noStrike" noProof="0">
                          <a:solidFill>
                            <a:srgbClr val="000000"/>
                          </a:solidFill>
                          <a:latin typeface="Arial" panose="020B0604020202020204"/>
                        </a:rPr>
                        <a:t>Frame Members or existing components that exceed the scatter shield material requirements may be used as part of the shield.</a:t>
                      </a:r>
                      <a:endParaRPr lang="en-US"/>
                    </a:p>
                  </a:txBody>
                  <a:tcPr/>
                </a:tc>
                <a:tc>
                  <a:txBody>
                    <a:bodyPr/>
                    <a:lstStyle/>
                    <a:p>
                      <a:pPr marL="0" lvl="0" indent="0">
                        <a:buNone/>
                      </a:pPr>
                      <a:r>
                        <a:rPr lang="en-US" sz="1600"/>
                        <a:t>Existing frame members and/or components can be used as long as they EXCEED material requirements</a:t>
                      </a:r>
                      <a:endParaRPr lang="en-US" sz="1600"/>
                    </a:p>
                  </a:txBody>
                  <a:tcPr/>
                </a:tc>
              </a:tr>
            </a:tbl>
          </a:graphicData>
        </a:graphic>
      </p:graphicFrame>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pic>
        <p:nvPicPr>
          <p:cNvPr id="3" name="Picture 2" descr="A diagram of a belt drive&#10;&#10;Description automatically generated"/>
          <p:cNvPicPr>
            <a:picLocks noChangeAspect="1"/>
          </p:cNvPicPr>
          <p:nvPr/>
        </p:nvPicPr>
        <p:blipFill>
          <a:blip r:embed="rId1"/>
          <a:stretch>
            <a:fillRect/>
          </a:stretch>
        </p:blipFill>
        <p:spPr>
          <a:xfrm>
            <a:off x="8523002" y="2499580"/>
            <a:ext cx="2552700" cy="12287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US" dirty="0"/>
          </a:p>
        </p:txBody>
      </p:sp>
      <p:graphicFrame>
        <p:nvGraphicFramePr>
          <p:cNvPr id="5" name="Content Placeholder 4"/>
          <p:cNvGraphicFramePr>
            <a:graphicFrameLocks noGrp="1"/>
          </p:cNvGraphicFramePr>
          <p:nvPr>
            <p:ph idx="1"/>
          </p:nvPr>
        </p:nvGraphicFramePr>
        <p:xfrm>
          <a:off x="609600" y="823913"/>
          <a:ext cx="10972800" cy="5862384"/>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r>
                        <a:rPr lang="en-US" dirty="0"/>
                        <a:t>Rule</a:t>
                      </a:r>
                      <a:endParaRPr lang="en-US" dirty="0"/>
                    </a:p>
                  </a:txBody>
                  <a:tcPr/>
                </a:tc>
                <a:tc>
                  <a:txBody>
                    <a:bodyPr/>
                    <a:lstStyle/>
                    <a:p>
                      <a:r>
                        <a:rPr lang="en-US"/>
                        <a:t>Exact Text</a:t>
                      </a:r>
                      <a:endParaRPr lang="en-US"/>
                    </a:p>
                  </a:txBody>
                  <a:tcPr/>
                </a:tc>
                <a:tc>
                  <a:txBody>
                    <a:bodyPr/>
                    <a:lstStyle/>
                    <a:p>
                      <a:r>
                        <a:rPr lang="en-US"/>
                        <a:t>Requirements From Rule</a:t>
                      </a:r>
                      <a:endParaRPr lang="en-US"/>
                    </a:p>
                  </a:txBody>
                  <a:tcPr/>
                </a:tc>
              </a:tr>
              <a:tr h="370840">
                <a:tc>
                  <a:txBody>
                    <a:bodyPr/>
                    <a:lstStyle/>
                    <a:p>
                      <a:pPr lvl="0">
                        <a:buNone/>
                      </a:pPr>
                      <a:r>
                        <a:rPr lang="en-US" sz="1600" b="0" i="0" u="none" strike="noStrike" noProof="0">
                          <a:latin typeface="Arial" panose="020B0604020202020204"/>
                        </a:rPr>
                        <a:t>T.5.2.5</a:t>
                      </a:r>
                      <a:endParaRPr lang="en-US"/>
                    </a:p>
                  </a:txBody>
                  <a:tcPr/>
                </a:tc>
                <a:tc>
                  <a:txBody>
                    <a:bodyPr/>
                    <a:lstStyle/>
                    <a:p>
                      <a:pPr lvl="0" algn="l">
                        <a:lnSpc>
                          <a:spcPct val="100000"/>
                        </a:lnSpc>
                        <a:spcBef>
                          <a:spcPts val="0"/>
                        </a:spcBef>
                        <a:spcAft>
                          <a:spcPts val="0"/>
                        </a:spcAft>
                        <a:buNone/>
                      </a:pPr>
                      <a:r>
                        <a:rPr lang="en-US" sz="1600" b="0" i="0" u="none" strike="noStrike" noProof="0" dirty="0"/>
                        <a:t>Scatter shields may be composed of multiple pieces. Any gaps must be small (&lt; 3 mm).</a:t>
                      </a:r>
                      <a:endParaRPr lang="en-US" dirty="0"/>
                    </a:p>
                  </a:txBody>
                  <a:tcPr/>
                </a:tc>
                <a:tc>
                  <a:txBody>
                    <a:bodyPr/>
                    <a:lstStyle/>
                    <a:p>
                      <a:pPr marL="0" indent="0">
                        <a:buNone/>
                      </a:pPr>
                      <a:r>
                        <a:rPr lang="en-US" sz="1600"/>
                        <a:t>Guard system can be made of multiple components if gaps are small (i.e. less than 3 mm).</a:t>
                      </a:r>
                      <a:endParaRPr lang="en-US" sz="1600"/>
                    </a:p>
                  </a:txBody>
                  <a:tcPr/>
                </a:tc>
              </a:tr>
              <a:tr h="370839">
                <a:tc>
                  <a:txBody>
                    <a:bodyPr/>
                    <a:lstStyle/>
                    <a:p>
                      <a:pPr lvl="0">
                        <a:buNone/>
                      </a:pPr>
                      <a:r>
                        <a:rPr lang="en-US" sz="1600" b="0" i="0" u="none" strike="noStrike" noProof="0">
                          <a:latin typeface="Arial" panose="020B0604020202020204"/>
                        </a:rPr>
                        <a:t>T.5.2.6</a:t>
                      </a:r>
                      <a:endParaRPr lang="en-US" sz="1600" b="0" i="0" u="none" strike="noStrike" noProof="0">
                        <a:latin typeface="Arial" panose="020B0604020202020204"/>
                      </a:endParaRPr>
                    </a:p>
                  </a:txBody>
                  <a:tcPr/>
                </a:tc>
                <a:tc>
                  <a:txBody>
                    <a:bodyPr/>
                    <a:lstStyle/>
                    <a:p>
                      <a:pPr lvl="0" algn="l">
                        <a:lnSpc>
                          <a:spcPct val="100000"/>
                        </a:lnSpc>
                        <a:spcBef>
                          <a:spcPts val="0"/>
                        </a:spcBef>
                        <a:spcAft>
                          <a:spcPts val="0"/>
                        </a:spcAft>
                        <a:buNone/>
                      </a:pPr>
                      <a:r>
                        <a:rPr lang="en-US" sz="1600" b="0" i="0" u="none" strike="noStrike" noProof="0">
                          <a:latin typeface="Arial" panose="020B0604020202020204"/>
                        </a:rPr>
                        <a:t>If equipped, the engine drive sprocket cover may be used as part of the scatter shield system.</a:t>
                      </a:r>
                      <a:endParaRPr lang="en-US"/>
                    </a:p>
                  </a:txBody>
                  <a:tcPr/>
                </a:tc>
                <a:tc>
                  <a:txBody>
                    <a:bodyPr/>
                    <a:lstStyle/>
                    <a:p>
                      <a:pPr marL="0" lvl="0" indent="0">
                        <a:buNone/>
                      </a:pPr>
                      <a:r>
                        <a:rPr lang="en-US" sz="1600"/>
                        <a:t>OEM guards can be used.</a:t>
                      </a:r>
                      <a:endParaRPr lang="en-US" sz="1600"/>
                    </a:p>
                  </a:txBody>
                  <a:tcPr/>
                </a:tc>
              </a:tr>
              <a:tr h="370838">
                <a:tc>
                  <a:txBody>
                    <a:bodyPr/>
                    <a:lstStyle/>
                    <a:p>
                      <a:pPr lvl="0">
                        <a:buNone/>
                      </a:pPr>
                      <a:r>
                        <a:rPr lang="en-US" sz="1600" b="0" i="0" u="none" strike="noStrike" noProof="0"/>
                        <a:t>T.5.2.7 </a:t>
                      </a:r>
                      <a:endParaRPr lang="en-US"/>
                    </a:p>
                  </a:txBody>
                  <a:tcPr/>
                </a:tc>
                <a:tc>
                  <a:txBody>
                    <a:bodyPr/>
                    <a:lstStyle/>
                    <a:p>
                      <a:pPr lvl="0" algn="l">
                        <a:lnSpc>
                          <a:spcPct val="100000"/>
                        </a:lnSpc>
                        <a:spcBef>
                          <a:spcPts val="0"/>
                        </a:spcBef>
                        <a:spcAft>
                          <a:spcPts val="0"/>
                        </a:spcAft>
                        <a:buNone/>
                      </a:pPr>
                      <a:r>
                        <a:rPr lang="en-US" sz="1600" b="0" i="0" u="none" strike="noStrike" noProof="0"/>
                        <a:t>Chain Drive - Scatter shields for chains must: </a:t>
                      </a:r>
                      <a:endParaRPr lang="en-US"/>
                    </a:p>
                    <a:p>
                      <a:pPr lvl="0" algn="l">
                        <a:lnSpc>
                          <a:spcPct val="100000"/>
                        </a:lnSpc>
                        <a:spcBef>
                          <a:spcPts val="0"/>
                        </a:spcBef>
                        <a:spcAft>
                          <a:spcPts val="0"/>
                        </a:spcAft>
                        <a:buNone/>
                      </a:pPr>
                      <a:r>
                        <a:rPr lang="en-US" sz="1600" b="0" i="0" u="none" strike="noStrike" noProof="0"/>
                        <a:t>a. Be made of 2.66 mm (0.105 inch) minimum thickness steel (no alternatives are allowed) </a:t>
                      </a:r>
                      <a:endParaRPr lang="en-US" sz="1600" b="0" i="0" u="none" strike="noStrike" noProof="0"/>
                    </a:p>
                    <a:p>
                      <a:pPr lvl="0" algn="l">
                        <a:lnSpc>
                          <a:spcPct val="100000"/>
                        </a:lnSpc>
                        <a:spcBef>
                          <a:spcPts val="0"/>
                        </a:spcBef>
                        <a:spcAft>
                          <a:spcPts val="0"/>
                        </a:spcAft>
                        <a:buNone/>
                      </a:pPr>
                      <a:r>
                        <a:rPr lang="en-US" sz="1600" b="0" i="0" u="none" strike="noStrike" noProof="0"/>
                        <a:t>b. H</a:t>
                      </a:r>
                      <a:r>
                        <a:rPr lang="en-US" sz="1600" b="0" i="0" u="none" strike="noStrike" noProof="0">
                          <a:latin typeface="Arial" panose="020B0604020202020204"/>
                        </a:rPr>
                        <a:t>ave a minimum width equal to three times the width of the chain</a:t>
                      </a:r>
                      <a:endParaRPr lang="en-US" sz="1600" b="0" i="0" u="none" strike="noStrike" noProof="0">
                        <a:latin typeface="Arial" panose="020B0604020202020204"/>
                      </a:endParaRPr>
                    </a:p>
                    <a:p>
                      <a:pPr lvl="0" algn="l">
                        <a:lnSpc>
                          <a:spcPct val="100000"/>
                        </a:lnSpc>
                        <a:spcBef>
                          <a:spcPts val="0"/>
                        </a:spcBef>
                        <a:spcAft>
                          <a:spcPts val="0"/>
                        </a:spcAft>
                        <a:buNone/>
                      </a:pPr>
                      <a:r>
                        <a:rPr lang="en-US" sz="1600" b="0" i="0" u="none" strike="noStrike" noProof="0">
                          <a:latin typeface="Arial" panose="020B0604020202020204"/>
                        </a:rPr>
                        <a:t>c. B</a:t>
                      </a:r>
                      <a:r>
                        <a:rPr lang="en-US" sz="1600" b="0" i="0" u="none" strike="noStrike" noProof="0"/>
                        <a:t>e centered on the center line of the chain</a:t>
                      </a:r>
                      <a:endParaRPr lang="en-US" sz="1600" b="0" i="0" u="none" strike="noStrike" noProof="0"/>
                    </a:p>
                    <a:p>
                      <a:pPr lvl="0" algn="l">
                        <a:lnSpc>
                          <a:spcPct val="100000"/>
                        </a:lnSpc>
                        <a:spcBef>
                          <a:spcPts val="0"/>
                        </a:spcBef>
                        <a:spcAft>
                          <a:spcPts val="0"/>
                        </a:spcAft>
                        <a:buNone/>
                      </a:pPr>
                      <a:r>
                        <a:rPr lang="en-US" sz="1600" b="0" i="0" u="none" strike="noStrike" noProof="0"/>
                        <a:t>d. S</a:t>
                      </a:r>
                      <a:r>
                        <a:rPr lang="en-US" sz="1600" b="0" i="0" u="none" strike="noStrike" noProof="0">
                          <a:latin typeface="Arial" panose="020B0604020202020204"/>
                        </a:rPr>
                        <a:t>tay aligned with the chain under all conditions </a:t>
                      </a:r>
                      <a:endParaRPr lang="en-US" sz="1600" b="0" i="0" u="none" strike="noStrike" noProof="0">
                        <a:latin typeface="Arial" panose="020B0604020202020204"/>
                      </a:endParaRPr>
                    </a:p>
                  </a:txBody>
                  <a:tcPr/>
                </a:tc>
                <a:tc>
                  <a:txBody>
                    <a:bodyPr/>
                    <a:lstStyle/>
                    <a:p>
                      <a:pPr marL="0" lvl="0" indent="0">
                        <a:buNone/>
                      </a:pPr>
                      <a:r>
                        <a:rPr lang="en-US" sz="1600"/>
                        <a:t>For chain driven systems (what we historically run), the following must be met:</a:t>
                      </a:r>
                      <a:endParaRPr lang="en-US" sz="1600"/>
                    </a:p>
                    <a:p>
                      <a:pPr marL="342900" lvl="0" indent="-342900">
                        <a:buAutoNum type="alphaLcPeriod"/>
                      </a:pPr>
                      <a:r>
                        <a:rPr lang="en-US" sz="1600"/>
                        <a:t>Made of 0.105 inch minimum thick steel</a:t>
                      </a:r>
                      <a:endParaRPr lang="en-US" sz="1600"/>
                    </a:p>
                    <a:p>
                      <a:pPr marL="342900" lvl="0" indent="-342900">
                        <a:buAutoNum type="alphaLcPeriod"/>
                      </a:pPr>
                      <a:r>
                        <a:rPr lang="en-US" sz="1600"/>
                        <a:t>Overall width equal to 3 times width of chain</a:t>
                      </a:r>
                      <a:endParaRPr lang="en-US" sz="1600"/>
                    </a:p>
                    <a:p>
                      <a:pPr marL="342900" lvl="0" indent="-342900">
                        <a:buAutoNum type="alphaLcPeriod"/>
                      </a:pPr>
                      <a:r>
                        <a:rPr lang="en-US" sz="1600"/>
                        <a:t>Centered along center line of chain at all times</a:t>
                      </a:r>
                      <a:endParaRPr lang="en-US" sz="1600"/>
                    </a:p>
                    <a:p>
                      <a:pPr marL="342900" lvl="0" indent="-342900">
                        <a:buAutoNum type="alphaLcPeriod"/>
                      </a:pPr>
                      <a:r>
                        <a:rPr lang="en-US" sz="1600"/>
                        <a:t>Stay aligned with chain under all conditions</a:t>
                      </a:r>
                      <a:endParaRPr lang="en-US" sz="1600"/>
                    </a:p>
                  </a:txBody>
                  <a:tcPr/>
                </a:tc>
              </a:tr>
              <a:tr h="370838">
                <a:tc>
                  <a:txBody>
                    <a:bodyPr/>
                    <a:lstStyle/>
                    <a:p>
                      <a:pPr lvl="0">
                        <a:buNone/>
                      </a:pPr>
                      <a:r>
                        <a:rPr lang="en-US" sz="1600" b="0" i="0" u="none" strike="noStrike" noProof="0"/>
                        <a:t>T.5.2.9</a:t>
                      </a:r>
                      <a:endParaRPr lang="en-US" sz="1600" b="0" i="0" u="none" strike="noStrike" noProof="0"/>
                    </a:p>
                  </a:txBody>
                  <a:tcPr/>
                </a:tc>
                <a:tc>
                  <a:txBody>
                    <a:bodyPr/>
                    <a:lstStyle/>
                    <a:p>
                      <a:pPr lvl="0" algn="l">
                        <a:lnSpc>
                          <a:spcPct val="100000"/>
                        </a:lnSpc>
                        <a:spcBef>
                          <a:spcPts val="0"/>
                        </a:spcBef>
                        <a:spcAft>
                          <a:spcPts val="0"/>
                        </a:spcAft>
                        <a:buNone/>
                      </a:pPr>
                      <a:r>
                        <a:rPr lang="en-US" sz="1600" b="0" i="0" u="none" strike="noStrike" noProof="0"/>
                        <a:t>Attachment Fasteners - All fasteners attaching scatter shields and guards must be 6 mm or 1/4” minimum diameter Critical Fasteners, see T.8.2</a:t>
                      </a:r>
                      <a:endParaRPr lang="en-US"/>
                    </a:p>
                  </a:txBody>
                  <a:tcPr/>
                </a:tc>
                <a:tc>
                  <a:txBody>
                    <a:bodyPr/>
                    <a:lstStyle/>
                    <a:p>
                      <a:pPr marL="0" lvl="0" indent="0">
                        <a:buNone/>
                      </a:pPr>
                      <a:r>
                        <a:rPr lang="en-US" sz="1600" dirty="0"/>
                        <a:t>All fasteners used in guard system must be in accordance to T.8.2</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US" dirty="0"/>
          </a:p>
        </p:txBody>
      </p:sp>
      <p:graphicFrame>
        <p:nvGraphicFramePr>
          <p:cNvPr id="5" name="Content Placeholder 4"/>
          <p:cNvGraphicFramePr>
            <a:graphicFrameLocks noGrp="1"/>
          </p:cNvGraphicFramePr>
          <p:nvPr>
            <p:ph idx="1"/>
          </p:nvPr>
        </p:nvGraphicFramePr>
        <p:xfrm>
          <a:off x="609600" y="823913"/>
          <a:ext cx="10972800" cy="5527104"/>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r>
                        <a:rPr lang="en-US" dirty="0"/>
                        <a:t>Rule</a:t>
                      </a:r>
                      <a:endParaRPr lang="en-US" dirty="0"/>
                    </a:p>
                  </a:txBody>
                  <a:tcPr/>
                </a:tc>
                <a:tc>
                  <a:txBody>
                    <a:bodyPr/>
                    <a:lstStyle/>
                    <a:p>
                      <a:r>
                        <a:rPr lang="en-US"/>
                        <a:t>Exact Text</a:t>
                      </a:r>
                      <a:endParaRPr lang="en-US"/>
                    </a:p>
                  </a:txBody>
                  <a:tcPr/>
                </a:tc>
                <a:tc>
                  <a:txBody>
                    <a:bodyPr/>
                    <a:lstStyle/>
                    <a:p>
                      <a:r>
                        <a:rPr lang="en-US"/>
                        <a:t>Requirements From Rule</a:t>
                      </a:r>
                      <a:endParaRPr lang="en-US"/>
                    </a:p>
                  </a:txBody>
                  <a:tcPr/>
                </a:tc>
              </a:tr>
              <a:tr h="370840">
                <a:tc>
                  <a:txBody>
                    <a:bodyPr/>
                    <a:lstStyle/>
                    <a:p>
                      <a:pPr lvl="0">
                        <a:buNone/>
                      </a:pPr>
                      <a:r>
                        <a:rPr lang="en-US" sz="1600" dirty="0"/>
                        <a:t>VE.2.2</a:t>
                      </a:r>
                      <a:endParaRPr lang="en-US" sz="1600" dirty="0"/>
                    </a:p>
                  </a:txBody>
                  <a:tcPr/>
                </a:tc>
                <a:tc>
                  <a:txBody>
                    <a:bodyPr/>
                    <a:lstStyle/>
                    <a:p>
                      <a:pPr lvl="0" algn="l">
                        <a:lnSpc>
                          <a:spcPct val="100000"/>
                        </a:lnSpc>
                        <a:spcBef>
                          <a:spcPts val="0"/>
                        </a:spcBef>
                        <a:spcAft>
                          <a:spcPts val="0"/>
                        </a:spcAft>
                        <a:buNone/>
                      </a:pPr>
                      <a:r>
                        <a:rPr lang="en-US" sz="1600" dirty="0"/>
                        <a:t>Each vehicle must have a removable device which attaches to the rear of the vehicle that: </a:t>
                      </a:r>
                      <a:endParaRPr lang="en-US" sz="1600" dirty="0"/>
                    </a:p>
                    <a:p>
                      <a:pPr marL="457200" lvl="0" indent="-457200" algn="l">
                        <a:lnSpc>
                          <a:spcPct val="100000"/>
                        </a:lnSpc>
                        <a:spcBef>
                          <a:spcPts val="0"/>
                        </a:spcBef>
                        <a:spcAft>
                          <a:spcPts val="0"/>
                        </a:spcAft>
                        <a:buAutoNum type="alphaLcPeriod"/>
                      </a:pPr>
                      <a:r>
                        <a:rPr lang="en-US" sz="1600" dirty="0"/>
                        <a:t>Allows two people, standing erect behind the vehicle, to push the vehicle around the competition site </a:t>
                      </a:r>
                      <a:endParaRPr lang="en-US" sz="1600" dirty="0"/>
                    </a:p>
                    <a:p>
                      <a:pPr marL="457200" lvl="0" indent="-457200" algn="l">
                        <a:lnSpc>
                          <a:spcPct val="100000"/>
                        </a:lnSpc>
                        <a:spcBef>
                          <a:spcPts val="0"/>
                        </a:spcBef>
                        <a:spcAft>
                          <a:spcPts val="0"/>
                        </a:spcAft>
                        <a:buAutoNum type="alphaLcPeriod"/>
                      </a:pPr>
                      <a:r>
                        <a:rPr lang="en-US" sz="1600" dirty="0"/>
                        <a:t>Is capable of slowing and stopping the forward motion of the vehicle and pulling it rearwards</a:t>
                      </a:r>
                      <a:endParaRPr lang="en-US" sz="1600" dirty="0"/>
                    </a:p>
                  </a:txBody>
                  <a:tcPr/>
                </a:tc>
                <a:tc>
                  <a:txBody>
                    <a:bodyPr/>
                    <a:lstStyle/>
                    <a:p>
                      <a:pPr marL="0" indent="0">
                        <a:buNone/>
                      </a:pPr>
                      <a:r>
                        <a:rPr lang="en-US" sz="1600" dirty="0"/>
                        <a:t>Car must have a push bar that attaches to rear and:</a:t>
                      </a:r>
                      <a:endParaRPr lang="en-US" sz="1600" dirty="0"/>
                    </a:p>
                    <a:p>
                      <a:pPr marL="0" indent="0">
                        <a:buNone/>
                      </a:pPr>
                      <a:endParaRPr lang="en-US" sz="1600" dirty="0"/>
                    </a:p>
                    <a:p>
                      <a:pPr marL="342900" indent="-342900">
                        <a:buAutoNum type="alphaLcPeriod"/>
                      </a:pPr>
                      <a:r>
                        <a:rPr lang="en-US" sz="1600" dirty="0"/>
                        <a:t>Allows two people to push car around at comp</a:t>
                      </a:r>
                      <a:endParaRPr lang="en-US" sz="1600" dirty="0"/>
                    </a:p>
                    <a:p>
                      <a:pPr marL="342900" indent="-342900">
                        <a:buAutoNum type="alphaLcPeriod"/>
                      </a:pPr>
                      <a:endParaRPr lang="en-US" sz="1600" dirty="0"/>
                    </a:p>
                    <a:p>
                      <a:pPr marL="342900" indent="-342900">
                        <a:buAutoNum type="alphaLcPeriod"/>
                      </a:pPr>
                      <a:r>
                        <a:rPr lang="en-US" sz="1600" dirty="0"/>
                        <a:t>Capable of slowing and stopping forward vehicle motion and pulling it backwards</a:t>
                      </a:r>
                      <a:endParaRPr lang="en-US" sz="1600" dirty="0"/>
                    </a:p>
                  </a:txBody>
                  <a:tcPr/>
                </a:tc>
              </a:tr>
              <a:tr h="370839">
                <a:tc>
                  <a:txBody>
                    <a:bodyPr/>
                    <a:lstStyle/>
                    <a:p>
                      <a:pPr lvl="0">
                        <a:buNone/>
                      </a:pPr>
                      <a:r>
                        <a:rPr lang="en-US" sz="1600" b="0" i="0" u="none" strike="noStrike" noProof="0" dirty="0">
                          <a:latin typeface="Arial" panose="020B0604020202020204"/>
                        </a:rPr>
                        <a:t>VE.2.3.1.b</a:t>
                      </a:r>
                      <a:endParaRPr lang="en-US" sz="1600" b="0" i="0" u="none" strike="noStrike" noProof="0" dirty="0">
                        <a:latin typeface="Arial" panose="020B0604020202020204"/>
                      </a:endParaRPr>
                    </a:p>
                  </a:txBody>
                  <a:tcPr/>
                </a:tc>
                <a:tc>
                  <a:txBody>
                    <a:bodyPr/>
                    <a:lstStyle/>
                    <a:p>
                      <a:pPr lvl="0" algn="l">
                        <a:lnSpc>
                          <a:spcPct val="100000"/>
                        </a:lnSpc>
                        <a:spcBef>
                          <a:spcPts val="0"/>
                        </a:spcBef>
                        <a:spcAft>
                          <a:spcPts val="0"/>
                        </a:spcAft>
                        <a:buNone/>
                      </a:pPr>
                      <a:r>
                        <a:rPr lang="en-US" sz="1600" dirty="0"/>
                        <a:t>One extinguisher must accompany the vehicle when moved using the push bar </a:t>
                      </a:r>
                      <a:endParaRPr lang="en-US" sz="1600" dirty="0"/>
                    </a:p>
                  </a:txBody>
                  <a:tcPr/>
                </a:tc>
                <a:tc>
                  <a:txBody>
                    <a:bodyPr/>
                    <a:lstStyle/>
                    <a:p>
                      <a:pPr marL="0" lvl="0" indent="0">
                        <a:buNone/>
                      </a:pPr>
                      <a:r>
                        <a:rPr lang="en-US" sz="1600" dirty="0"/>
                        <a:t>A fire extinguisher must accompany vehicle when moved using push bar</a:t>
                      </a:r>
                      <a:endParaRPr lang="en-US" sz="1600" dirty="0"/>
                    </a:p>
                  </a:txBody>
                  <a:tcPr/>
                </a:tc>
              </a:tr>
              <a:tr h="370838">
                <a:tc>
                  <a:txBody>
                    <a:bodyPr/>
                    <a:lstStyle/>
                    <a:p>
                      <a:pPr lvl="0">
                        <a:buNone/>
                      </a:pPr>
                      <a:r>
                        <a:rPr lang="en-US" sz="1600" dirty="0"/>
                        <a:t>D.2.1.1</a:t>
                      </a:r>
                      <a:endParaRPr lang="en-US" sz="1600" dirty="0"/>
                    </a:p>
                  </a:txBody>
                  <a:tcPr/>
                </a:tc>
                <a:tc>
                  <a:txBody>
                    <a:bodyPr/>
                    <a:lstStyle/>
                    <a:p>
                      <a:pPr lvl="0" algn="l">
                        <a:lnSpc>
                          <a:spcPct val="100000"/>
                        </a:lnSpc>
                        <a:spcBef>
                          <a:spcPts val="0"/>
                        </a:spcBef>
                        <a:spcAft>
                          <a:spcPts val="0"/>
                        </a:spcAft>
                        <a:buNone/>
                      </a:pPr>
                      <a:r>
                        <a:rPr lang="en-US" sz="1600" dirty="0"/>
                        <a:t>Outside of the Dynamic Area(s), vehicles must be pushed at a normal walking pace using the Push Bar (VE.2.2), with a driver in the cockpit and with another team member walking beside</a:t>
                      </a:r>
                      <a:endParaRPr lang="en-US" sz="1600" b="0" i="0" u="none" strike="noStrike" noProof="0" dirty="0">
                        <a:latin typeface="Arial" panose="020B0604020202020204"/>
                      </a:endParaRPr>
                    </a:p>
                  </a:txBody>
                  <a:tcPr/>
                </a:tc>
                <a:tc>
                  <a:txBody>
                    <a:bodyPr/>
                    <a:lstStyle/>
                    <a:p>
                      <a:pPr marL="0" lvl="0" indent="0">
                        <a:buNone/>
                      </a:pPr>
                      <a:r>
                        <a:rPr lang="en-US" sz="1600" dirty="0"/>
                        <a:t>Vehicle to be pushed around outside of dynamic areas</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US" dirty="0"/>
          </a:p>
        </p:txBody>
      </p:sp>
      <p:graphicFrame>
        <p:nvGraphicFramePr>
          <p:cNvPr id="5" name="Content Placeholder 4"/>
          <p:cNvGraphicFramePr>
            <a:graphicFrameLocks noGrp="1"/>
          </p:cNvGraphicFramePr>
          <p:nvPr>
            <p:ph idx="1"/>
          </p:nvPr>
        </p:nvGraphicFramePr>
        <p:xfrm>
          <a:off x="609600" y="823913"/>
          <a:ext cx="10972800" cy="2265744"/>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r>
                        <a:rPr lang="en-US" dirty="0"/>
                        <a:t>Rule</a:t>
                      </a:r>
                      <a:endParaRPr lang="en-US" dirty="0"/>
                    </a:p>
                  </a:txBody>
                  <a:tcPr/>
                </a:tc>
                <a:tc>
                  <a:txBody>
                    <a:bodyPr/>
                    <a:lstStyle/>
                    <a:p>
                      <a:r>
                        <a:rPr lang="en-US" dirty="0"/>
                        <a:t>Exact Text</a:t>
                      </a:r>
                      <a:endParaRPr lang="en-US" dirty="0"/>
                    </a:p>
                  </a:txBody>
                  <a:tcPr/>
                </a:tc>
                <a:tc>
                  <a:txBody>
                    <a:bodyPr/>
                    <a:lstStyle/>
                    <a:p>
                      <a:r>
                        <a:rPr lang="en-US"/>
                        <a:t>Requirements From Rule</a:t>
                      </a:r>
                      <a:endParaRPr lang="en-US"/>
                    </a:p>
                  </a:txBody>
                  <a:tcPr/>
                </a:tc>
              </a:tr>
              <a:tr h="370840">
                <a:tc>
                  <a:txBody>
                    <a:bodyPr/>
                    <a:lstStyle/>
                    <a:p>
                      <a:pPr lvl="0">
                        <a:buNone/>
                      </a:pPr>
                      <a:r>
                        <a:rPr lang="en-US" sz="1600" dirty="0"/>
                        <a:t>D.2.1.2.b</a:t>
                      </a:r>
                      <a:endParaRPr lang="en-US" sz="1600" dirty="0"/>
                    </a:p>
                  </a:txBody>
                  <a:tcPr/>
                </a:tc>
                <a:tc>
                  <a:txBody>
                    <a:bodyPr/>
                    <a:lstStyle/>
                    <a:p>
                      <a:pPr lvl="0" algn="l">
                        <a:lnSpc>
                          <a:spcPct val="100000"/>
                        </a:lnSpc>
                        <a:spcBef>
                          <a:spcPts val="0"/>
                        </a:spcBef>
                        <a:spcAft>
                          <a:spcPts val="0"/>
                        </a:spcAft>
                        <a:buNone/>
                      </a:pPr>
                      <a:r>
                        <a:rPr lang="en-US" sz="1600" dirty="0"/>
                        <a:t>The team may move the vehicle with:</a:t>
                      </a:r>
                      <a:endParaRPr lang="en-US" sz="1600" dirty="0"/>
                    </a:p>
                    <a:p>
                      <a:pPr lvl="0" algn="l">
                        <a:lnSpc>
                          <a:spcPct val="100000"/>
                        </a:lnSpc>
                        <a:spcBef>
                          <a:spcPts val="0"/>
                        </a:spcBef>
                        <a:spcAft>
                          <a:spcPts val="0"/>
                        </a:spcAft>
                        <a:buNone/>
                      </a:pPr>
                      <a:endParaRPr lang="en-US" sz="1600" dirty="0"/>
                    </a:p>
                    <a:p>
                      <a:pPr lvl="0" algn="l">
                        <a:lnSpc>
                          <a:spcPct val="100000"/>
                        </a:lnSpc>
                        <a:spcBef>
                          <a:spcPts val="0"/>
                        </a:spcBef>
                        <a:spcAft>
                          <a:spcPts val="0"/>
                        </a:spcAft>
                        <a:buNone/>
                      </a:pPr>
                      <a:r>
                        <a:rPr lang="en-US" sz="1600" dirty="0"/>
                        <a:t>b. The rear wheels supported on dollies, by push bar mounted wheels</a:t>
                      </a:r>
                      <a:endParaRPr lang="en-US" sz="1600" dirty="0"/>
                    </a:p>
                  </a:txBody>
                  <a:tcPr/>
                </a:tc>
                <a:tc>
                  <a:txBody>
                    <a:bodyPr/>
                    <a:lstStyle/>
                    <a:p>
                      <a:pPr marL="0" indent="0">
                        <a:buNone/>
                      </a:pPr>
                      <a:r>
                        <a:rPr lang="en-US" sz="1600" dirty="0"/>
                        <a:t>Team may move vehicle with dollies that support the rear wheels </a:t>
                      </a:r>
                      <a:endParaRPr lang="en-US" sz="1600" dirty="0"/>
                    </a:p>
                  </a:txBody>
                  <a:tcPr/>
                </a:tc>
              </a:tr>
              <a:tr h="370839">
                <a:tc>
                  <a:txBody>
                    <a:bodyPr/>
                    <a:lstStyle/>
                    <a:p>
                      <a:pPr lvl="0">
                        <a:buNone/>
                      </a:pPr>
                      <a:r>
                        <a:rPr lang="en-US" sz="1600" b="0" i="0" u="none" strike="noStrike" noProof="0" dirty="0">
                          <a:latin typeface="Arial" panose="020B0604020202020204"/>
                        </a:rPr>
                        <a:t>D.2.1.3</a:t>
                      </a:r>
                      <a:endParaRPr lang="en-US" sz="1600" b="0" i="0" u="none" strike="noStrike" noProof="0" dirty="0">
                        <a:latin typeface="Arial" panose="020B0604020202020204"/>
                      </a:endParaRPr>
                    </a:p>
                  </a:txBody>
                  <a:tcPr/>
                </a:tc>
                <a:tc>
                  <a:txBody>
                    <a:bodyPr/>
                    <a:lstStyle/>
                    <a:p>
                      <a:pPr lvl="0" algn="l">
                        <a:lnSpc>
                          <a:spcPct val="100000"/>
                        </a:lnSpc>
                        <a:spcBef>
                          <a:spcPts val="0"/>
                        </a:spcBef>
                        <a:spcAft>
                          <a:spcPts val="0"/>
                        </a:spcAft>
                        <a:buNone/>
                      </a:pPr>
                      <a:r>
                        <a:rPr lang="en-US" sz="1600" dirty="0"/>
                        <a:t>When the Push Bar is attached, the engine must stay off, unless authorized by the officials</a:t>
                      </a:r>
                      <a:endParaRPr lang="en-US" sz="1600" dirty="0"/>
                    </a:p>
                  </a:txBody>
                  <a:tcPr/>
                </a:tc>
                <a:tc>
                  <a:txBody>
                    <a:bodyPr/>
                    <a:lstStyle/>
                    <a:p>
                      <a:pPr marL="0" lvl="0" indent="0">
                        <a:buNone/>
                      </a:pPr>
                      <a:r>
                        <a:rPr lang="en-US" sz="1600" dirty="0"/>
                        <a:t>Push bar on car = engine off</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endParaRPr lang="en-US"/>
          </a:p>
        </p:txBody>
      </p:sp>
      <p:sp>
        <p:nvSpPr>
          <p:cNvPr id="3" name="Content Placeholder 2"/>
          <p:cNvSpPr>
            <a:spLocks noGrp="1"/>
          </p:cNvSpPr>
          <p:nvPr>
            <p:ph idx="1"/>
          </p:nvPr>
        </p:nvSpPr>
        <p:spPr/>
        <p:txBody>
          <a:bodyPr/>
          <a:lstStyle/>
          <a:p>
            <a:pPr marL="570865"/>
            <a:r>
              <a:rPr lang="en-US" sz="2000" dirty="0">
                <a:solidFill>
                  <a:srgbClr val="333333"/>
                </a:solidFill>
                <a:cs typeface="Arial" panose="020B0604020202020204"/>
              </a:rPr>
              <a:t>Withstand extreme load cases with an adequate factor of safety, as dictated by team standards with regards to safety</a:t>
            </a:r>
            <a:endParaRPr lang="en-US" sz="2000" dirty="0">
              <a:solidFill>
                <a:srgbClr val="333333"/>
              </a:solidFill>
              <a:cs typeface="Arial" panose="020B0604020202020204"/>
            </a:endParaRPr>
          </a:p>
          <a:p>
            <a:pPr marL="570865"/>
            <a:r>
              <a:rPr lang="en-US" sz="2000" dirty="0">
                <a:solidFill>
                  <a:srgbClr val="333333"/>
                </a:solidFill>
                <a:cs typeface="Arial" panose="020B0604020202020204"/>
              </a:rPr>
              <a:t>Contain a chain tensioning system to account for approximately 3% of chain stretch due to fatigue throughout the season</a:t>
            </a:r>
            <a:endParaRPr lang="en-US" sz="2000" dirty="0">
              <a:solidFill>
                <a:srgbClr val="333333"/>
              </a:solidFill>
              <a:cs typeface="Arial" panose="020B0604020202020204"/>
            </a:endParaRPr>
          </a:p>
          <a:p>
            <a:pPr marL="570865"/>
            <a:r>
              <a:rPr lang="en-US" sz="2000" dirty="0">
                <a:solidFill>
                  <a:srgbClr val="333333"/>
                </a:solidFill>
                <a:cs typeface="Arial" panose="020B0604020202020204"/>
              </a:rPr>
              <a:t>Integrate desired final drive that will break traction</a:t>
            </a:r>
            <a:endParaRPr lang="en-US" sz="2000" dirty="0">
              <a:solidFill>
                <a:srgbClr val="333333"/>
              </a:solidFill>
              <a:cs typeface="Arial" panose="020B0604020202020204"/>
            </a:endParaRPr>
          </a:p>
          <a:p>
            <a:pPr marL="570865"/>
            <a:r>
              <a:rPr lang="en-US" sz="2000" dirty="0">
                <a:solidFill>
                  <a:srgbClr val="333333"/>
                </a:solidFill>
                <a:cs typeface="Arial" panose="020B0604020202020204"/>
              </a:rPr>
              <a:t>Hardware within system will be torque spec’d or safety wired to prevent failure on track (with exact torque spec determined by what hardware is used, mostly NAS 3)</a:t>
            </a:r>
            <a:endParaRPr lang="en-US" sz="2000" dirty="0">
              <a:solidFill>
                <a:srgbClr val="333333"/>
              </a:solidFill>
              <a:cs typeface="Arial" panose="020B0604020202020204"/>
            </a:endParaRPr>
          </a:p>
          <a:p>
            <a:pPr marL="570865"/>
            <a:r>
              <a:rPr lang="en-US" sz="2000" dirty="0">
                <a:solidFill>
                  <a:srgbClr val="333333"/>
                </a:solidFill>
                <a:cs typeface="Arial" panose="020B0604020202020204"/>
              </a:rPr>
              <a:t>Design to the following boundary conditions while maintaining the aforementioned margins to safety:</a:t>
            </a:r>
            <a:endParaRPr lang="en-US" sz="2000" dirty="0">
              <a:solidFill>
                <a:srgbClr val="333333"/>
              </a:solidFill>
              <a:cs typeface="Arial" panose="020B0604020202020204"/>
            </a:endParaRPr>
          </a:p>
          <a:p>
            <a:pPr marL="1180465" lvl="1" indent="-304165">
              <a:buFont typeface="Wingdings,Sans-Serif" panose="020B0604020202020204" pitchFamily="34" charset="0"/>
              <a:buChar char="§"/>
            </a:pPr>
            <a:r>
              <a:rPr lang="en-US" sz="1600" dirty="0">
                <a:solidFill>
                  <a:srgbClr val="333333"/>
                </a:solidFill>
                <a:cs typeface="Arial" panose="020B0604020202020204"/>
              </a:rPr>
              <a:t>Peak engine torque (unknown now due to final analysis of dyno data required and will be made known once that said data is analyzed)</a:t>
            </a:r>
            <a:endParaRPr lang="en-US" sz="1065" dirty="0">
              <a:solidFill>
                <a:srgbClr val="333333"/>
              </a:solidFill>
              <a:cs typeface="Arial" panose="020B0604020202020204"/>
            </a:endParaRPr>
          </a:p>
          <a:p>
            <a:pPr marL="1180465" lvl="1" indent="-304165">
              <a:buFont typeface="Wingdings,Sans-Serif" panose="020B0604020202020204" pitchFamily="34" charset="0"/>
              <a:buChar char="§"/>
            </a:pPr>
            <a:r>
              <a:rPr lang="en-US" sz="1600" dirty="0">
                <a:solidFill>
                  <a:srgbClr val="333333"/>
                </a:solidFill>
                <a:cs typeface="Arial" panose="020B0604020202020204"/>
              </a:rPr>
              <a:t>Tire size (unknown now due to final analysis carried out by suspension and will be known once that data is analyzed)</a:t>
            </a:r>
            <a:endParaRPr lang="en-US" sz="1600" dirty="0">
              <a:solidFill>
                <a:srgbClr val="333333"/>
              </a:solidFill>
              <a:cs typeface="Arial" panose="020B0604020202020204"/>
            </a:endParaRPr>
          </a:p>
          <a:p>
            <a:pPr marL="1180465" lvl="1" indent="-304165">
              <a:buFont typeface="Wingdings,Sans-Serif" panose="020B0604020202020204" pitchFamily="34" charset="0"/>
              <a:buChar char="§"/>
            </a:pPr>
            <a:r>
              <a:rPr lang="en-US" sz="1600" dirty="0" err="1">
                <a:solidFill>
                  <a:srgbClr val="333333"/>
                </a:solidFill>
                <a:cs typeface="Arial" panose="020B0604020202020204"/>
              </a:rPr>
              <a:t>Longtudinal</a:t>
            </a:r>
            <a:r>
              <a:rPr lang="en-US" sz="1600" dirty="0">
                <a:solidFill>
                  <a:srgbClr val="333333"/>
                </a:solidFill>
                <a:cs typeface="Arial" panose="020B0604020202020204"/>
              </a:rPr>
              <a:t> Acceleration (historically done about 1.65G)</a:t>
            </a:r>
            <a:endParaRPr lang="en-US" sz="1600" dirty="0">
              <a:solidFill>
                <a:srgbClr val="333333"/>
              </a:solidFill>
              <a:cs typeface="Arial" panose="020B0604020202020204"/>
            </a:endParaRPr>
          </a:p>
          <a:p>
            <a:pPr marL="1180465" lvl="1" indent="-304165">
              <a:buFont typeface="Wingdings,Sans-Serif" panose="020B0604020202020204" pitchFamily="34" charset="0"/>
              <a:buChar char="§"/>
            </a:pPr>
            <a:r>
              <a:rPr lang="en-US" sz="1600" dirty="0">
                <a:solidFill>
                  <a:srgbClr val="333333"/>
                </a:solidFill>
                <a:cs typeface="Arial" panose="020B0604020202020204"/>
              </a:rPr>
              <a:t>Approximate Vehicle Weight (unknown right now due to considerations having to be carried out about what weight to consider for drivers and will be known once that metric is set)</a:t>
            </a:r>
            <a:endParaRPr lang="en-US" sz="1600" dirty="0">
              <a:solidFill>
                <a:srgbClr val="333333"/>
              </a:solidFill>
              <a:cs typeface="Arial" panose="020B0604020202020204"/>
            </a:endParaRPr>
          </a:p>
          <a:p>
            <a:pPr marL="1180465" lvl="1" indent="-304165">
              <a:buFont typeface="Wingdings,Sans-Serif" panose="020B0604020202020204" pitchFamily="34" charset="0"/>
              <a:buChar char="§"/>
            </a:pPr>
            <a:r>
              <a:rPr lang="en-US" sz="1600" dirty="0">
                <a:solidFill>
                  <a:srgbClr val="333333"/>
                </a:solidFill>
                <a:cs typeface="Arial" panose="020B0604020202020204"/>
              </a:rPr>
              <a:t>Final Drive Ratio (unknown right now due to </a:t>
            </a:r>
            <a:r>
              <a:rPr lang="en-US" sz="1600" dirty="0" err="1">
                <a:solidFill>
                  <a:srgbClr val="333333"/>
                </a:solidFill>
                <a:cs typeface="Arial" panose="020B0604020202020204"/>
              </a:rPr>
              <a:t>lapsim</a:t>
            </a:r>
            <a:r>
              <a:rPr lang="en-US" sz="1600" dirty="0">
                <a:solidFill>
                  <a:srgbClr val="333333"/>
                </a:solidFill>
                <a:cs typeface="Arial" panose="020B0604020202020204"/>
              </a:rPr>
              <a:t> analysis and case studies not fully carried out at the moment, but will be known once that data is analyzed and results are provided)</a:t>
            </a:r>
            <a:endParaRPr lang="en-US" sz="1800" dirty="0">
              <a:solidFill>
                <a:srgbClr val="333333"/>
              </a:solidFill>
              <a:cs typeface="Arial" panose="020B0604020202020204"/>
            </a:endParaRPr>
          </a:p>
          <a:p>
            <a:pPr marL="1521460" lvl="2" indent="-304165">
              <a:buFont typeface="Wingdings,Sans-Serif" panose="020B0604020202020204" pitchFamily="34" charset="0"/>
              <a:buChar char="§"/>
            </a:pPr>
            <a:endParaRPr lang="en-US" sz="1350" dirty="0">
              <a:solidFill>
                <a:srgbClr val="333333"/>
              </a:solidFill>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1541" y="2968539"/>
            <a:ext cx="10362884" cy="912423"/>
          </a:xfrm>
        </p:spPr>
        <p:txBody>
          <a:bodyPr/>
          <a:lstStyle/>
          <a:p>
            <a:r>
              <a:rPr lang="en-US" sz="4950">
                <a:cs typeface="Arial" panose="020B0604020202020204"/>
              </a:rPr>
              <a:t>Goals</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5" name="Content Placeholder 7"/>
          <p:cNvGraphicFramePr/>
          <p:nvPr/>
        </p:nvGraphicFramePr>
        <p:xfrm>
          <a:off x="332153" y="918307"/>
          <a:ext cx="11412465" cy="5360573"/>
        </p:xfrm>
        <a:graphic>
          <a:graphicData uri="http://schemas.openxmlformats.org/drawingml/2006/table">
            <a:tbl>
              <a:tblPr firstRow="1" bandRow="1">
                <a:tableStyleId>{5C22544A-7EE6-4342-B048-85BDC9FD1C3A}</a:tableStyleId>
              </a:tblPr>
              <a:tblGrid>
                <a:gridCol w="5895651"/>
                <a:gridCol w="5516814"/>
              </a:tblGrid>
              <a:tr h="330390">
                <a:tc>
                  <a:txBody>
                    <a:bodyPr/>
                    <a:lstStyle/>
                    <a:p>
                      <a:pPr marL="0" algn="ctr" rtl="0" eaLnBrk="1" fontAlgn="t" latinLnBrk="0" hangingPunct="1">
                        <a:spcBef>
                          <a:spcPts val="0"/>
                        </a:spcBef>
                        <a:spcAft>
                          <a:spcPts val="0"/>
                        </a:spcAft>
                      </a:pPr>
                      <a:r>
                        <a:rPr lang="en-US" sz="2000" b="1" i="0" u="none" strike="noStrike" kern="1200" dirty="0">
                          <a:solidFill>
                            <a:srgbClr val="FFFFFF"/>
                          </a:solidFill>
                          <a:effectLst/>
                          <a:latin typeface="Arial" panose="020B0604020202020204"/>
                        </a:rPr>
                        <a:t>Vehicle Goals</a:t>
                      </a:r>
                      <a:endParaRPr lang="en-US" sz="2000" b="0" i="0" u="none" strike="noStrike" dirty="0">
                        <a:effectLst/>
                        <a:latin typeface="Arial" panose="020B0604020202020204"/>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C592"/>
                    </a:solidFill>
                  </a:tcPr>
                </a:tc>
                <a:tc>
                  <a:txBody>
                    <a:bodyPr/>
                    <a:lstStyle/>
                    <a:p>
                      <a:pPr marL="0" lvl="0" algn="ctr">
                        <a:spcBef>
                          <a:spcPts val="0"/>
                        </a:spcBef>
                        <a:spcAft>
                          <a:spcPts val="0"/>
                        </a:spcAft>
                        <a:buNone/>
                      </a:pPr>
                      <a:r>
                        <a:rPr lang="en-US" sz="2000" b="1" i="0" u="none" strike="noStrike" kern="1200" dirty="0">
                          <a:solidFill>
                            <a:srgbClr val="FFFFFF"/>
                          </a:solidFill>
                          <a:effectLst/>
                          <a:latin typeface="Arial" panose="020B0604020202020204"/>
                        </a:rPr>
                        <a:t>Subsystem Goals</a:t>
                      </a:r>
                      <a:endParaRPr lang="en-US" sz="20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C592"/>
                    </a:solidFill>
                  </a:tcPr>
                </a:tc>
              </a:tr>
              <a:tr h="666653">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Arial" panose="020B0604020202020204"/>
                        </a:rPr>
                        <a:t>1) Driver Safety</a:t>
                      </a:r>
                      <a:endParaRPr lang="en-US" sz="1800" b="0" i="0" u="none" strike="noStrike" kern="1200" dirty="0">
                        <a:solidFill>
                          <a:srgbClr val="000000"/>
                        </a:solidFill>
                        <a:effectLst/>
                        <a:latin typeface="Arial" panose="020B0604020202020204"/>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EADC"/>
                    </a:solidFill>
                  </a:tcPr>
                </a:tc>
                <a:tc>
                  <a:txBody>
                    <a:bodyPr/>
                    <a:lstStyle/>
                    <a:p>
                      <a:pPr marL="285750" lvl="0" indent="-285750" algn="l">
                        <a:spcBef>
                          <a:spcPts val="0"/>
                        </a:spcBef>
                        <a:spcAft>
                          <a:spcPts val="0"/>
                        </a:spcAft>
                        <a:buClrTx/>
                        <a:buSzPts val="1200"/>
                        <a:buFont typeface="Arial" panose="020B0604020202020204" pitchFamily="34" charset="0"/>
                        <a:buChar char="•"/>
                      </a:pPr>
                      <a:r>
                        <a:rPr lang="en-US" sz="1800" b="0" i="0" u="none" strike="noStrike" kern="1200" noProof="0" dirty="0">
                          <a:solidFill>
                            <a:srgbClr val="000000"/>
                          </a:solidFill>
                          <a:effectLst/>
                          <a:latin typeface="Arial" panose="020B0604020202020204"/>
                        </a:rPr>
                        <a:t>System components are designed to a factor of safety in accordance to team safety standards.</a:t>
                      </a:r>
                      <a:endParaRPr lang="en-US" sz="1800" b="0" i="0" u="none" strike="noStrike" kern="1200" noProof="0" dirty="0">
                        <a:solidFill>
                          <a:srgbClr val="000000"/>
                        </a:solidFill>
                        <a:effectLst/>
                        <a:latin typeface="Arial" panose="020B0604020202020204"/>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EADC"/>
                    </a:solidFill>
                  </a:tcPr>
                </a:tc>
              </a:tr>
              <a:tr h="814534">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Arial" panose="020B0604020202020204"/>
                        </a:rPr>
                        <a:t>2) System Reliability</a:t>
                      </a:r>
                      <a:endParaRPr lang="en-US" sz="1800" b="0" i="0" u="none" strike="noStrike" dirty="0">
                        <a:effectLst/>
                        <a:latin typeface="Arial" panose="020B0604020202020204"/>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c>
                  <a:txBody>
                    <a:bodyPr/>
                    <a:lstStyle/>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Arial" panose="020B0604020202020204"/>
                        </a:rPr>
                        <a:t>Utilize a front and rear sprocket combination that minimizes wear on sprockets</a:t>
                      </a:r>
                      <a:endParaRPr lang="en-US" sz="1800" b="0" i="0" u="none" strike="noStrike" kern="1200" dirty="0">
                        <a:solidFill>
                          <a:srgbClr val="000000"/>
                        </a:solidFill>
                        <a:effectLst/>
                        <a:latin typeface="Arial" panose="020B0604020202020204"/>
                      </a:endParaRPr>
                    </a:p>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Arial" panose="020B0604020202020204"/>
                        </a:rPr>
                        <a:t>Replace components at the end of their life cycle as needed, which is determined by visual inspection of any wear accumulated.  </a:t>
                      </a:r>
                      <a:endParaRPr lang="en-US" sz="1800" b="0" i="0" u="none" strike="noStrike" kern="1200" dirty="0">
                        <a:solidFill>
                          <a:srgbClr val="000000"/>
                        </a:solidFill>
                        <a:effectLst/>
                        <a:latin typeface="Arial" panose="020B0604020202020204"/>
                      </a:endParaRPr>
                    </a:p>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Arial" panose="020B0604020202020204"/>
                        </a:rPr>
                        <a:t>Ensure robustness of system by manufacturing/acquiring an extra set of drivetrain components (most likely, minus </a:t>
                      </a:r>
                      <a:r>
                        <a:rPr lang="en-US" sz="1800" b="0" i="0" u="none" strike="noStrike" kern="1200" dirty="0" err="1">
                          <a:solidFill>
                            <a:srgbClr val="000000"/>
                          </a:solidFill>
                          <a:effectLst/>
                          <a:latin typeface="Arial" panose="020B0604020202020204"/>
                        </a:rPr>
                        <a:t>halfshafts</a:t>
                      </a:r>
                      <a:r>
                        <a:rPr lang="en-US" sz="1800" b="0" i="0" u="none" strike="noStrike" kern="1200" dirty="0">
                          <a:solidFill>
                            <a:srgbClr val="000000"/>
                          </a:solidFill>
                          <a:effectLst/>
                          <a:latin typeface="Arial" panose="020B0604020202020204"/>
                        </a:rPr>
                        <a:t>) with 2 extra chains</a:t>
                      </a:r>
                      <a:endParaRPr lang="en-US" sz="1800" b="0" i="0" u="none" strike="noStrike" kern="1200" dirty="0">
                        <a:solidFill>
                          <a:srgbClr val="000000"/>
                        </a:solidFill>
                        <a:effectLst/>
                        <a:latin typeface="Arial" panose="020B0604020202020204"/>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r>
              <a:tr h="814534">
                <a:tc>
                  <a:txBody>
                    <a:bodyPr/>
                    <a:lstStyle/>
                    <a:p>
                      <a:pPr marL="0" marR="0" lvl="0" indent="0" algn="l" defTabSz="915035" rtl="0" eaLnBrk="1" fontAlgn="t" latinLnBrk="0" hangingPunct="1">
                        <a:lnSpc>
                          <a:spcPct val="100000"/>
                        </a:lnSpc>
                        <a:spcBef>
                          <a:spcPts val="0"/>
                        </a:spcBef>
                        <a:spcAft>
                          <a:spcPts val="0"/>
                        </a:spcAft>
                        <a:buClrTx/>
                        <a:buSzTx/>
                        <a:buFontTx/>
                        <a:buNone/>
                        <a:defRPr/>
                      </a:pPr>
                      <a:r>
                        <a:rPr lang="en-US" sz="1800" dirty="0">
                          <a:solidFill>
                            <a:srgbClr val="000000"/>
                          </a:solidFill>
                          <a:effectLst/>
                          <a:latin typeface="+mn-lt"/>
                        </a:rPr>
                        <a:t>3) Maximum Competition Points (Mass, CG, Yaw Inertia…)</a:t>
                      </a:r>
                      <a:endParaRPr lang="en-US" sz="1800" dirty="0">
                        <a:solidFill>
                          <a:srgbClr val="000000"/>
                        </a:solidFill>
                        <a:effectLst/>
                        <a:latin typeface="+mn-l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c>
                  <a:txBody>
                    <a:bodyPr/>
                    <a:lstStyle/>
                    <a:p>
                      <a:pPr marL="285750" lvl="0" indent="-285750" algn="l">
                        <a:spcBef>
                          <a:spcPts val="0"/>
                        </a:spcBef>
                        <a:spcAft>
                          <a:spcPts val="0"/>
                        </a:spcAft>
                        <a:buClrTx/>
                        <a:buSzPts val="1200"/>
                        <a:buFont typeface="Arial" panose="020B0604020202020204" pitchFamily="34" charset="0"/>
                        <a:buChar char="•"/>
                      </a:pPr>
                      <a:r>
                        <a:rPr lang="en-US" sz="1800" b="0" i="0" u="none" strike="noStrike" kern="1200" noProof="0" dirty="0">
                          <a:solidFill>
                            <a:srgbClr val="000000"/>
                          </a:solidFill>
                          <a:effectLst/>
                          <a:latin typeface="+mn-lt"/>
                        </a:rPr>
                        <a:t>Strategically reduce mass to keep system mass as low as possible, while ensuring safety standards are met.</a:t>
                      </a:r>
                      <a:endParaRPr lang="en-US" sz="1800" b="0" i="0" u="none" strike="noStrike" kern="1200" noProof="0" dirty="0">
                        <a:solidFill>
                          <a:srgbClr val="000000"/>
                        </a:solidFill>
                        <a:effectLst/>
                        <a:latin typeface="+mn-lt"/>
                      </a:endParaRPr>
                    </a:p>
                    <a:p>
                      <a:pPr marL="285750" lvl="0" indent="-285750" algn="l">
                        <a:spcBef>
                          <a:spcPts val="0"/>
                        </a:spcBef>
                        <a:spcAft>
                          <a:spcPts val="0"/>
                        </a:spcAft>
                        <a:buClrTx/>
                        <a:buSzPts val="1200"/>
                        <a:buFont typeface="Arial" panose="020B0604020202020204" pitchFamily="34" charset="0"/>
                        <a:buChar char="•"/>
                      </a:pPr>
                      <a:r>
                        <a:rPr lang="en-US" sz="1800" b="0" i="0" u="none" strike="noStrike" kern="1200" noProof="0" dirty="0">
                          <a:solidFill>
                            <a:srgbClr val="000000"/>
                          </a:solidFill>
                          <a:effectLst/>
                          <a:latin typeface="+mn-lt"/>
                        </a:rPr>
                        <a:t>Accommodate final drive ratio that allows team to achieve the highest possible competition points in accordance to case studies performed and </a:t>
                      </a:r>
                      <a:r>
                        <a:rPr lang="en-US" sz="1800" b="0" i="0" u="none" strike="noStrike" kern="1200" noProof="0" dirty="0" err="1">
                          <a:solidFill>
                            <a:srgbClr val="000000"/>
                          </a:solidFill>
                          <a:effectLst/>
                          <a:latin typeface="+mn-lt"/>
                        </a:rPr>
                        <a:t>lapsim</a:t>
                      </a:r>
                      <a:endParaRPr lang="en-US" sz="1800" b="0" i="0" u="none" strike="noStrike" kern="1200" noProof="0" dirty="0">
                        <a:solidFill>
                          <a:srgbClr val="000000"/>
                        </a:solidFill>
                        <a:effectLst/>
                        <a:latin typeface="+mn-l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5" name="Content Placeholder 7"/>
          <p:cNvGraphicFramePr/>
          <p:nvPr/>
        </p:nvGraphicFramePr>
        <p:xfrm>
          <a:off x="332153" y="918307"/>
          <a:ext cx="11412465" cy="4145280"/>
        </p:xfrm>
        <a:graphic>
          <a:graphicData uri="http://schemas.openxmlformats.org/drawingml/2006/table">
            <a:tbl>
              <a:tblPr firstRow="1" bandRow="1">
                <a:tableStyleId>{5C22544A-7EE6-4342-B048-85BDC9FD1C3A}</a:tableStyleId>
              </a:tblPr>
              <a:tblGrid>
                <a:gridCol w="5895651"/>
                <a:gridCol w="5516814"/>
              </a:tblGrid>
              <a:tr h="330390">
                <a:tc>
                  <a:txBody>
                    <a:bodyPr/>
                    <a:lstStyle/>
                    <a:p>
                      <a:pPr marL="0" algn="ctr" rtl="0" eaLnBrk="1" fontAlgn="t" latinLnBrk="0" hangingPunct="1">
                        <a:spcBef>
                          <a:spcPts val="0"/>
                        </a:spcBef>
                        <a:spcAft>
                          <a:spcPts val="0"/>
                        </a:spcAft>
                      </a:pPr>
                      <a:r>
                        <a:rPr lang="en-US" sz="2000" b="1" i="0" u="none" strike="noStrike" kern="1200" dirty="0">
                          <a:solidFill>
                            <a:srgbClr val="FFFFFF"/>
                          </a:solidFill>
                          <a:effectLst/>
                          <a:latin typeface="Arial" panose="020B0604020202020204"/>
                        </a:rPr>
                        <a:t>Vehicle Goals</a:t>
                      </a:r>
                      <a:endParaRPr lang="en-US" sz="2000" b="0" i="0" u="none" strike="noStrike" dirty="0">
                        <a:effectLst/>
                        <a:latin typeface="Arial" panose="020B0604020202020204"/>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C592"/>
                    </a:solidFill>
                  </a:tcPr>
                </a:tc>
                <a:tc>
                  <a:txBody>
                    <a:bodyPr/>
                    <a:lstStyle/>
                    <a:p>
                      <a:pPr marL="0" lvl="0" algn="ctr">
                        <a:spcBef>
                          <a:spcPts val="0"/>
                        </a:spcBef>
                        <a:spcAft>
                          <a:spcPts val="0"/>
                        </a:spcAft>
                        <a:buNone/>
                      </a:pPr>
                      <a:r>
                        <a:rPr lang="en-US" sz="2000" b="1" i="0" u="none" strike="noStrike" kern="1200" dirty="0">
                          <a:solidFill>
                            <a:srgbClr val="FFFFFF"/>
                          </a:solidFill>
                          <a:effectLst/>
                          <a:latin typeface="Arial" panose="020B0604020202020204"/>
                        </a:rPr>
                        <a:t>Subsystem Goals</a:t>
                      </a:r>
                      <a:endParaRPr lang="en-US" sz="20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C592"/>
                    </a:solidFill>
                  </a:tcPr>
                </a:tc>
              </a:tr>
              <a:tr h="814534">
                <a:tc>
                  <a:txBody>
                    <a:bodyPr/>
                    <a:lstStyle/>
                    <a:p>
                      <a:pPr rtl="0" fontAlgn="base"/>
                      <a:r>
                        <a:rPr lang="en-US" sz="1800" dirty="0">
                          <a:solidFill>
                            <a:srgbClr val="000000"/>
                          </a:solidFill>
                          <a:effectLst/>
                          <a:latin typeface="+mn-lt"/>
                        </a:rPr>
                        <a:t>4) Driver Confidence/Comfort</a:t>
                      </a:r>
                      <a:endParaRPr lang="en-US" sz="1800" dirty="0">
                        <a:solidFill>
                          <a:srgbClr val="000000"/>
                        </a:solidFill>
                        <a:effectLst/>
                        <a:latin typeface="+mn-lt"/>
                      </a:endParaRPr>
                    </a:p>
                  </a:txBody>
                  <a:tcPr marL="65837" marR="65837" marT="32918" marB="3291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c>
                  <a:txBody>
                    <a:bodyPr/>
                    <a:lstStyle/>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mn-lt"/>
                        </a:rPr>
                        <a:t>No major failures during testing season for any component and mounting mechanisms</a:t>
                      </a:r>
                      <a:endParaRPr lang="en-US" sz="1800" b="0" i="0" u="none" strike="noStrike" kern="1200" dirty="0">
                        <a:solidFill>
                          <a:srgbClr val="000000"/>
                        </a:solidFill>
                        <a:effectLst/>
                        <a:latin typeface="+mn-lt"/>
                      </a:endParaRPr>
                    </a:p>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mn-lt"/>
                        </a:rPr>
                        <a:t>Find and set up differential for a tune that yields no driver complaints</a:t>
                      </a:r>
                      <a:endParaRPr lang="en-US" sz="1800" b="0" i="0" u="none" strike="noStrike" kern="1200" dirty="0">
                        <a:solidFill>
                          <a:srgbClr val="000000"/>
                        </a:solidFill>
                        <a:effectLst/>
                        <a:latin typeface="+mn-l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r>
              <a:tr h="814534">
                <a:tc>
                  <a:txBody>
                    <a:bodyPr/>
                    <a:lstStyle/>
                    <a:p>
                      <a:pPr rtl="0" fontAlgn="base"/>
                      <a:r>
                        <a:rPr lang="en-US" sz="1800" dirty="0">
                          <a:solidFill>
                            <a:srgbClr val="000000"/>
                          </a:solidFill>
                          <a:effectLst/>
                          <a:latin typeface="+mn-lt"/>
                        </a:rPr>
                        <a:t>5) Serviceability</a:t>
                      </a:r>
                      <a:endParaRPr lang="en-US" sz="1800" dirty="0">
                        <a:solidFill>
                          <a:srgbClr val="000000"/>
                        </a:solidFill>
                        <a:effectLst/>
                        <a:latin typeface="+mn-lt"/>
                      </a:endParaRPr>
                    </a:p>
                  </a:txBody>
                  <a:tcPr marL="65837" marR="65837" marT="32918" marB="3291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c>
                  <a:txBody>
                    <a:bodyPr/>
                    <a:lstStyle/>
                    <a:p>
                      <a:pPr marL="285750" marR="0" lvl="0" indent="-285750" algn="l" defTabSz="915035" rtl="0" eaLnBrk="1" fontAlgn="t" latinLnBrk="0" hangingPunct="1">
                        <a:lnSpc>
                          <a:spcPct val="100000"/>
                        </a:lnSpc>
                        <a:spcBef>
                          <a:spcPts val="0"/>
                        </a:spcBef>
                        <a:spcAft>
                          <a:spcPts val="0"/>
                        </a:spcAft>
                        <a:buClrTx/>
                        <a:buSzPts val="1200"/>
                        <a:buFont typeface="Arial" panose="020B0604020202020204" pitchFamily="34" charset="0"/>
                        <a:buChar char="•"/>
                        <a:defRPr/>
                      </a:pPr>
                      <a:r>
                        <a:rPr lang="en-US" sz="1800" dirty="0">
                          <a:solidFill>
                            <a:srgbClr val="000000"/>
                          </a:solidFill>
                          <a:effectLst/>
                          <a:latin typeface="+mn-lt"/>
                        </a:rPr>
                        <a:t>Utilize a chain tensioning system that accounts for: </a:t>
                      </a:r>
                      <a:endParaRPr lang="en-US" sz="1800" dirty="0">
                        <a:solidFill>
                          <a:srgbClr val="000000"/>
                        </a:solidFill>
                        <a:effectLst/>
                        <a:latin typeface="+mn-lt"/>
                      </a:endParaRPr>
                    </a:p>
                    <a:p>
                      <a:pPr marL="743585" marR="0" lvl="1" indent="-285750" algn="l" defTabSz="915035" rtl="0" eaLnBrk="1" fontAlgn="t" latinLnBrk="0" hangingPunct="1">
                        <a:lnSpc>
                          <a:spcPct val="100000"/>
                        </a:lnSpc>
                        <a:spcBef>
                          <a:spcPts val="0"/>
                        </a:spcBef>
                        <a:spcAft>
                          <a:spcPts val="0"/>
                        </a:spcAft>
                        <a:buClrTx/>
                        <a:buSzPts val="1200"/>
                        <a:buFont typeface="Arial" panose="020B0604020202020204" pitchFamily="34" charset="0"/>
                        <a:buChar char="•"/>
                        <a:defRPr/>
                      </a:pPr>
                      <a:r>
                        <a:rPr lang="en-US" sz="1800" dirty="0">
                          <a:solidFill>
                            <a:srgbClr val="000000"/>
                          </a:solidFill>
                          <a:effectLst/>
                          <a:latin typeface="+mn-lt"/>
                        </a:rPr>
                        <a:t>Chain stretch and fatigue throughout the season</a:t>
                      </a:r>
                      <a:endParaRPr lang="en-US" sz="1800" dirty="0">
                        <a:solidFill>
                          <a:srgbClr val="000000"/>
                        </a:solidFill>
                        <a:effectLst/>
                        <a:latin typeface="+mn-lt"/>
                      </a:endParaRPr>
                    </a:p>
                    <a:p>
                      <a:pPr marL="743585" marR="0" lvl="1" indent="-285750" algn="l" defTabSz="915035" rtl="0" eaLnBrk="1" fontAlgn="t" latinLnBrk="0" hangingPunct="1">
                        <a:lnSpc>
                          <a:spcPct val="100000"/>
                        </a:lnSpc>
                        <a:spcBef>
                          <a:spcPts val="0"/>
                        </a:spcBef>
                        <a:spcAft>
                          <a:spcPts val="0"/>
                        </a:spcAft>
                        <a:buClrTx/>
                        <a:buSzPts val="1200"/>
                        <a:buFont typeface="Arial" panose="020B0604020202020204" pitchFamily="34" charset="0"/>
                        <a:buChar char="•"/>
                        <a:defRPr/>
                      </a:pPr>
                      <a:r>
                        <a:rPr lang="en-US" sz="1800" dirty="0">
                          <a:solidFill>
                            <a:srgbClr val="000000"/>
                          </a:solidFill>
                          <a:effectLst/>
                          <a:latin typeface="+mn-lt"/>
                        </a:rPr>
                        <a:t>Easy chain tension adjustments (should occur under 5 minutes)</a:t>
                      </a:r>
                      <a:endParaRPr lang="en-US" sz="1800" dirty="0">
                        <a:solidFill>
                          <a:srgbClr val="000000"/>
                        </a:solidFill>
                        <a:effectLst/>
                        <a:latin typeface="+mn-lt"/>
                      </a:endParaRPr>
                    </a:p>
                    <a:p>
                      <a:pPr marL="285750" marR="0" lvl="0" indent="-285750" algn="l" defTabSz="915035" rtl="0" eaLnBrk="1" fontAlgn="t" latinLnBrk="0" hangingPunct="1">
                        <a:lnSpc>
                          <a:spcPct val="100000"/>
                        </a:lnSpc>
                        <a:spcBef>
                          <a:spcPts val="0"/>
                        </a:spcBef>
                        <a:spcAft>
                          <a:spcPts val="0"/>
                        </a:spcAft>
                        <a:buClrTx/>
                        <a:buSzPts val="1200"/>
                        <a:buFont typeface="Arial" panose="020B0604020202020204" pitchFamily="34" charset="0"/>
                        <a:buChar char="•"/>
                        <a:defRPr/>
                      </a:pPr>
                      <a:r>
                        <a:rPr lang="en-US" sz="1800" dirty="0">
                          <a:solidFill>
                            <a:srgbClr val="000000"/>
                          </a:solidFill>
                          <a:effectLst/>
                          <a:latin typeface="+mn-lt"/>
                        </a:rPr>
                        <a:t>Allow for relatively easy access to hardware by accommodating space for appropriate tools needed for servicing</a:t>
                      </a:r>
                      <a:endParaRPr lang="en-US" sz="1800" dirty="0">
                        <a:solidFill>
                          <a:srgbClr val="000000"/>
                        </a:solidFill>
                        <a:effectLst/>
                        <a:latin typeface="+mn-l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1541" y="2968539"/>
            <a:ext cx="10362884" cy="912423"/>
          </a:xfrm>
        </p:spPr>
        <p:txBody>
          <a:bodyPr/>
          <a:lstStyle/>
          <a:p>
            <a:r>
              <a:rPr lang="en-US" sz="4950">
                <a:cs typeface="Arial" panose="020B0604020202020204"/>
              </a:rPr>
              <a:t>Architecture</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4558" y="2565151"/>
            <a:ext cx="10362884" cy="1727697"/>
          </a:xfrm>
        </p:spPr>
        <p:txBody>
          <a:bodyPr/>
          <a:lstStyle/>
          <a:p>
            <a:r>
              <a:rPr lang="en-US" sz="4950" dirty="0">
                <a:cs typeface="Arial" panose="020B0604020202020204"/>
              </a:rPr>
              <a:t>System Knowledge</a:t>
            </a:r>
            <a:endParaRPr lang="en-US" sz="4950" dirty="0">
              <a:cs typeface="Arial" panose="020B0604020202020204"/>
            </a:endParaRPr>
          </a:p>
          <a:p>
            <a:r>
              <a:rPr lang="en-US" sz="4950" dirty="0">
                <a:cs typeface="Arial" panose="020B0604020202020204"/>
              </a:rPr>
              <a:t>PF24, PF20, PF19</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Differential</a:t>
            </a:r>
            <a:endParaRPr lang="en-US">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16" name="Content Placeholder 15"/>
          <p:cNvGraphicFramePr>
            <a:graphicFrameLocks noGrp="1"/>
          </p:cNvGraphicFramePr>
          <p:nvPr>
            <p:ph idx="1"/>
          </p:nvPr>
        </p:nvGraphicFramePr>
        <p:xfrm>
          <a:off x="609600" y="823913"/>
          <a:ext cx="10972796" cy="5547356"/>
        </p:xfrm>
        <a:graphic>
          <a:graphicData uri="http://schemas.openxmlformats.org/drawingml/2006/table">
            <a:tbl>
              <a:tblPr firstRow="1" bandRow="1">
                <a:tableStyleId>{5C22544A-7EE6-4342-B048-85BDC9FD1C3A}</a:tableStyleId>
              </a:tblPr>
              <a:tblGrid>
                <a:gridCol w="2240137"/>
                <a:gridCol w="2839861"/>
                <a:gridCol w="2804583"/>
                <a:gridCol w="3088215"/>
              </a:tblGrid>
              <a:tr h="370840">
                <a:tc>
                  <a:txBody>
                    <a:bodyPr/>
                    <a:lstStyle/>
                    <a:p>
                      <a:endParaRPr lang="en-US" sz="1780" dirty="0"/>
                    </a:p>
                  </a:txBody>
                  <a:tcPr/>
                </a:tc>
                <a:tc>
                  <a:txBody>
                    <a:bodyPr/>
                    <a:lstStyle/>
                    <a:p>
                      <a:r>
                        <a:rPr lang="en-US" sz="1780" dirty="0"/>
                        <a:t>Drexler LSD</a:t>
                      </a:r>
                      <a:endParaRPr lang="en-US" sz="1780" dirty="0"/>
                    </a:p>
                  </a:txBody>
                  <a:tcPr/>
                </a:tc>
                <a:tc>
                  <a:txBody>
                    <a:bodyPr/>
                    <a:lstStyle/>
                    <a:p>
                      <a:r>
                        <a:rPr lang="en-US" sz="1780" dirty="0"/>
                        <a:t>Custom Spool</a:t>
                      </a:r>
                      <a:endParaRPr lang="en-US" sz="1780" dirty="0"/>
                    </a:p>
                  </a:txBody>
                  <a:tcPr/>
                </a:tc>
                <a:tc>
                  <a:txBody>
                    <a:bodyPr/>
                    <a:lstStyle/>
                    <a:p>
                      <a:r>
                        <a:rPr lang="en-US" sz="1780" dirty="0"/>
                        <a:t>Another Purchased Diff</a:t>
                      </a:r>
                      <a:endParaRPr lang="en-US" sz="1780" dirty="0"/>
                    </a:p>
                  </a:txBody>
                  <a:tcPr/>
                </a:tc>
              </a:tr>
              <a:tr h="370840">
                <a:tc>
                  <a:txBody>
                    <a:bodyPr/>
                    <a:lstStyle/>
                    <a:p>
                      <a:r>
                        <a:rPr lang="en-US" sz="1780" dirty="0"/>
                        <a:t>Team History</a:t>
                      </a:r>
                      <a:endParaRPr lang="en-US" sz="1780" dirty="0"/>
                    </a:p>
                  </a:txBody>
                  <a:tcPr/>
                </a:tc>
                <a:tc>
                  <a:txBody>
                    <a:bodyPr/>
                    <a:lstStyle/>
                    <a:p>
                      <a:r>
                        <a:rPr lang="en-US" sz="1780" dirty="0"/>
                        <a:t>Ran by team for several seaons now, and has proven to be a dependable option</a:t>
                      </a:r>
                      <a:endParaRPr lang="en-US" sz="1780" dirty="0"/>
                    </a:p>
                  </a:txBody>
                  <a:tcPr/>
                </a:tc>
                <a:tc>
                  <a:txBody>
                    <a:bodyPr/>
                    <a:lstStyle/>
                    <a:p>
                      <a:r>
                        <a:rPr lang="en-US" sz="1780" dirty="0"/>
                        <a:t>Completely new, but team has documented experimentation with designing one</a:t>
                      </a:r>
                      <a:endParaRPr lang="en-US" sz="1780" dirty="0"/>
                    </a:p>
                  </a:txBody>
                  <a:tcPr/>
                </a:tc>
                <a:tc>
                  <a:txBody>
                    <a:bodyPr/>
                    <a:lstStyle/>
                    <a:p>
                      <a:r>
                        <a:rPr lang="en-US" sz="1780" dirty="0"/>
                        <a:t>None; this would be a complete experiment to see how it works with our setup</a:t>
                      </a:r>
                      <a:endParaRPr lang="en-US" sz="1780" dirty="0"/>
                    </a:p>
                  </a:txBody>
                  <a:tcPr/>
                </a:tc>
              </a:tr>
              <a:tr h="370839">
                <a:tc>
                  <a:txBody>
                    <a:bodyPr/>
                    <a:lstStyle/>
                    <a:p>
                      <a:pPr lvl="0">
                        <a:buNone/>
                      </a:pPr>
                      <a:r>
                        <a:rPr lang="en-US" sz="1780" dirty="0"/>
                        <a:t>Mass compared to benchmark</a:t>
                      </a:r>
                      <a:endParaRPr lang="en-US" sz="1780" dirty="0"/>
                    </a:p>
                  </a:txBody>
                  <a:tcPr/>
                </a:tc>
                <a:tc>
                  <a:txBody>
                    <a:bodyPr/>
                    <a:lstStyle/>
                    <a:p>
                      <a:pPr lvl="0">
                        <a:buNone/>
                      </a:pPr>
                      <a:r>
                        <a:rPr lang="en-US" sz="1780" dirty="0"/>
                        <a:t>~ 8.8 </a:t>
                      </a:r>
                      <a:r>
                        <a:rPr lang="en-US" sz="1780" dirty="0" err="1"/>
                        <a:t>lbs</a:t>
                      </a:r>
                      <a:r>
                        <a:rPr lang="en-US" sz="1780" dirty="0"/>
                        <a:t> (benchmark)</a:t>
                      </a:r>
                      <a:endParaRPr lang="en-US" sz="1780" dirty="0"/>
                    </a:p>
                    <a:p>
                      <a:pPr lvl="0">
                        <a:buNone/>
                      </a:pPr>
                      <a:r>
                        <a:rPr lang="en-US" sz="1780" dirty="0"/>
                        <a:t>Assuming V3; dry weight</a:t>
                      </a:r>
                      <a:endParaRPr lang="en-US" sz="1780" dirty="0"/>
                    </a:p>
                  </a:txBody>
                  <a:tcPr/>
                </a:tc>
                <a:tc>
                  <a:txBody>
                    <a:bodyPr/>
                    <a:lstStyle/>
                    <a:p>
                      <a:pPr lvl="0">
                        <a:buNone/>
                      </a:pPr>
                      <a:r>
                        <a:rPr lang="en-US" sz="1780" dirty="0"/>
                        <a:t>Significantly lower</a:t>
                      </a:r>
                      <a:endParaRPr lang="en-US" sz="1780" dirty="0"/>
                    </a:p>
                  </a:txBody>
                  <a:tcPr/>
                </a:tc>
                <a:tc>
                  <a:txBody>
                    <a:bodyPr/>
                    <a:lstStyle/>
                    <a:p>
                      <a:pPr lvl="0">
                        <a:buNone/>
                      </a:pPr>
                      <a:r>
                        <a:rPr lang="en-US" sz="1780" dirty="0"/>
                        <a:t>Comparitively similar to the benchmark</a:t>
                      </a:r>
                      <a:endParaRPr lang="en-US" sz="1780" dirty="0"/>
                    </a:p>
                  </a:txBody>
                  <a:tcPr/>
                </a:tc>
              </a:tr>
              <a:tr h="370838">
                <a:tc>
                  <a:txBody>
                    <a:bodyPr/>
                    <a:lstStyle/>
                    <a:p>
                      <a:pPr lvl="0">
                        <a:buNone/>
                      </a:pPr>
                      <a:r>
                        <a:rPr lang="en-US" sz="1780" dirty="0"/>
                        <a:t>Tuning</a:t>
                      </a:r>
                      <a:endParaRPr lang="en-US" sz="1780" dirty="0"/>
                    </a:p>
                  </a:txBody>
                  <a:tcPr/>
                </a:tc>
                <a:tc>
                  <a:txBody>
                    <a:bodyPr/>
                    <a:lstStyle/>
                    <a:p>
                      <a:pPr lvl="0">
                        <a:buNone/>
                      </a:pPr>
                      <a:r>
                        <a:rPr lang="en-US" sz="1780" dirty="0"/>
                        <a:t>Possible</a:t>
                      </a:r>
                      <a:endParaRPr lang="en-US" sz="1780" dirty="0"/>
                    </a:p>
                  </a:txBody>
                  <a:tcPr/>
                </a:tc>
                <a:tc>
                  <a:txBody>
                    <a:bodyPr/>
                    <a:lstStyle/>
                    <a:p>
                      <a:pPr lvl="0">
                        <a:buNone/>
                      </a:pPr>
                      <a:r>
                        <a:rPr lang="en-US" sz="1780" dirty="0"/>
                        <a:t>Not possible</a:t>
                      </a:r>
                      <a:endParaRPr lang="en-US" sz="1780" dirty="0"/>
                    </a:p>
                  </a:txBody>
                  <a:tcPr/>
                </a:tc>
                <a:tc>
                  <a:txBody>
                    <a:bodyPr/>
                    <a:lstStyle/>
                    <a:p>
                      <a:pPr lvl="0">
                        <a:buNone/>
                      </a:pPr>
                      <a:r>
                        <a:rPr lang="en-US" sz="1780" dirty="0"/>
                        <a:t>Possible</a:t>
                      </a:r>
                      <a:endParaRPr lang="en-US" sz="1780" dirty="0"/>
                    </a:p>
                  </a:txBody>
                  <a:tcPr/>
                </a:tc>
              </a:tr>
              <a:tr h="370838">
                <a:tc>
                  <a:txBody>
                    <a:bodyPr/>
                    <a:lstStyle/>
                    <a:p>
                      <a:pPr lvl="0">
                        <a:buNone/>
                      </a:pPr>
                      <a:r>
                        <a:rPr lang="en-US" sz="1780" dirty="0"/>
                        <a:t>Implementation</a:t>
                      </a:r>
                      <a:endParaRPr lang="en-US" sz="1780" dirty="0"/>
                    </a:p>
                  </a:txBody>
                  <a:tcPr/>
                </a:tc>
                <a:tc>
                  <a:txBody>
                    <a:bodyPr/>
                    <a:lstStyle/>
                    <a:p>
                      <a:pPr lvl="0">
                        <a:buNone/>
                      </a:pPr>
                      <a:r>
                        <a:rPr lang="en-US" sz="1780" dirty="0"/>
                        <a:t>Historical knowledge, can tune as needed to improve handling</a:t>
                      </a:r>
                      <a:endParaRPr lang="en-US" sz="1780" dirty="0"/>
                    </a:p>
                  </a:txBody>
                  <a:tcPr/>
                </a:tc>
                <a:tc>
                  <a:txBody>
                    <a:bodyPr/>
                    <a:lstStyle/>
                    <a:p>
                      <a:pPr lvl="0">
                        <a:buNone/>
                      </a:pPr>
                      <a:r>
                        <a:rPr lang="en-US" sz="1780" dirty="0"/>
                        <a:t>Architecture on several systems would have to pivot drastically; negative to </a:t>
                      </a:r>
                      <a:r>
                        <a:rPr lang="en-US" sz="1780" dirty="0" err="1"/>
                        <a:t>driveability</a:t>
                      </a:r>
                      <a:endParaRPr lang="en-US" sz="1780" dirty="0"/>
                    </a:p>
                  </a:txBody>
                  <a:tcPr/>
                </a:tc>
                <a:tc>
                  <a:txBody>
                    <a:bodyPr/>
                    <a:lstStyle/>
                    <a:p>
                      <a:pPr lvl="0">
                        <a:buNone/>
                      </a:pPr>
                      <a:r>
                        <a:rPr lang="en-US" sz="1780" dirty="0"/>
                        <a:t>No knowledge, would have to rework a lot of components that have been used in the past</a:t>
                      </a:r>
                      <a:endParaRPr lang="en-US" sz="1780" dirty="0"/>
                    </a:p>
                  </a:txBody>
                  <a:tcPr/>
                </a:tc>
              </a:tr>
              <a:tr h="370838">
                <a:tc gridSpan="4">
                  <a:txBody>
                    <a:bodyPr/>
                    <a:lstStyle/>
                    <a:p>
                      <a:pPr lvl="0" algn="ctr">
                        <a:buNone/>
                      </a:pPr>
                      <a:r>
                        <a:rPr lang="en-US" sz="1780" b="1" kern="1200" dirty="0">
                          <a:solidFill>
                            <a:schemeClr val="lt1"/>
                          </a:solidFill>
                          <a:latin typeface="+mn-lt"/>
                          <a:ea typeface="+mn-ea"/>
                          <a:cs typeface="+mn-cs"/>
                        </a:rPr>
                        <a:t>My Verdict</a:t>
                      </a:r>
                      <a:endParaRPr lang="en-US" sz="1780" b="1" kern="1200" dirty="0">
                        <a:solidFill>
                          <a:schemeClr val="lt1"/>
                        </a:solidFill>
                        <a:latin typeface="+mn-lt"/>
                        <a:ea typeface="+mn-ea"/>
                        <a:cs typeface="+mn-cs"/>
                      </a:endParaRPr>
                    </a:p>
                  </a:txBody>
                  <a:tcPr>
                    <a:solidFill>
                      <a:schemeClr val="tx2"/>
                    </a:solidFill>
                  </a:tcPr>
                </a:tc>
                <a:tc hMerge="1">
                  <a:tcPr/>
                </a:tc>
                <a:tc hMerge="1">
                  <a:tcPr/>
                </a:tc>
                <a:tc hMerge="1">
                  <a:tcPr/>
                </a:tc>
              </a:tr>
              <a:tr h="370838">
                <a:tc gridSpan="4">
                  <a:txBody>
                    <a:bodyPr/>
                    <a:lstStyle/>
                    <a:p>
                      <a:pPr lvl="0">
                        <a:buNone/>
                      </a:pPr>
                      <a:r>
                        <a:rPr lang="en-US" sz="1780" dirty="0"/>
                        <a:t>Given considerations that suspension would have to completely pivot design for a gain that may or may not be realizable, it is best to stick with what team has been running for now. This would also allow money to be spent on other parts of the car as required, since a new differential will cost about $3000, and there is no issues with our current differential. Additionally, endcaps are available for purchases for our current set up, which allows for further optimization.</a:t>
                      </a:r>
                      <a:endParaRPr lang="en-US" sz="1780" dirty="0"/>
                    </a:p>
                  </a:txBody>
                  <a:tcPr/>
                </a:tc>
                <a:tc hMerge="1">
                  <a:tcPr/>
                </a:tc>
                <a:tc hMerge="1">
                  <a:tcPr/>
                </a:tc>
                <a:tc hMerge="1">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Drexler Limited Slip Differential</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6" name="Content Placeholder 5"/>
          <p:cNvGraphicFramePr/>
          <p:nvPr/>
        </p:nvGraphicFramePr>
        <p:xfrm>
          <a:off x="609600" y="823913"/>
          <a:ext cx="10972800" cy="5898895"/>
        </p:xfrm>
        <a:graphic>
          <a:graphicData uri="http://schemas.openxmlformats.org/drawingml/2006/table">
            <a:tbl>
              <a:tblPr firstRow="1" bandRow="1">
                <a:tableStyleId>{5C22544A-7EE6-4342-B048-85BDC9FD1C3A}</a:tableStyleId>
              </a:tblPr>
              <a:tblGrid>
                <a:gridCol w="2014330"/>
                <a:gridCol w="3597966"/>
                <a:gridCol w="5360504"/>
              </a:tblGrid>
              <a:tr h="370840">
                <a:tc>
                  <a:txBody>
                    <a:bodyPr/>
                    <a:lstStyle/>
                    <a:p>
                      <a:endParaRPr lang="en-US" sz="1780" dirty="0"/>
                    </a:p>
                  </a:txBody>
                  <a:tcPr/>
                </a:tc>
                <a:tc>
                  <a:txBody>
                    <a:bodyPr/>
                    <a:lstStyle/>
                    <a:p>
                      <a:r>
                        <a:rPr lang="en-US" sz="1780" dirty="0"/>
                        <a:t>Nonadjustable (PF24)</a:t>
                      </a:r>
                      <a:endParaRPr lang="en-US" sz="1780" dirty="0"/>
                    </a:p>
                  </a:txBody>
                  <a:tcPr/>
                </a:tc>
                <a:tc>
                  <a:txBody>
                    <a:bodyPr/>
                    <a:lstStyle/>
                    <a:p>
                      <a:r>
                        <a:rPr lang="en-US" sz="1780" dirty="0"/>
                        <a:t>Adjustable (PER)</a:t>
                      </a:r>
                      <a:endParaRPr lang="en-US" sz="1780" dirty="0"/>
                    </a:p>
                  </a:txBody>
                  <a:tcPr/>
                </a:tc>
              </a:tr>
              <a:tr h="370840">
                <a:tc>
                  <a:txBody>
                    <a:bodyPr/>
                    <a:lstStyle/>
                    <a:p>
                      <a:r>
                        <a:rPr lang="en-US" sz="1780" dirty="0"/>
                        <a:t>Team History</a:t>
                      </a:r>
                      <a:endParaRPr lang="en-US" sz="1780" dirty="0"/>
                    </a:p>
                  </a:txBody>
                  <a:tcPr/>
                </a:tc>
                <a:tc>
                  <a:txBody>
                    <a:bodyPr/>
                    <a:lstStyle/>
                    <a:p>
                      <a:r>
                        <a:rPr lang="en-US" sz="1780" dirty="0"/>
                        <a:t>Ran for several seasons with no major issues</a:t>
                      </a:r>
                      <a:endParaRPr lang="en-US" sz="1780" dirty="0"/>
                    </a:p>
                  </a:txBody>
                  <a:tcPr/>
                </a:tc>
                <a:tc>
                  <a:txBody>
                    <a:bodyPr/>
                    <a:lstStyle/>
                    <a:p>
                      <a:r>
                        <a:rPr lang="en-US" sz="1780" dirty="0"/>
                        <a:t>To my knowledge, never ran</a:t>
                      </a:r>
                      <a:endParaRPr lang="en-US" sz="1780" dirty="0"/>
                    </a:p>
                  </a:txBody>
                  <a:tcPr/>
                </a:tc>
              </a:tr>
              <a:tr h="370839">
                <a:tc>
                  <a:txBody>
                    <a:bodyPr/>
                    <a:lstStyle/>
                    <a:p>
                      <a:pPr lvl="0">
                        <a:buNone/>
                      </a:pPr>
                      <a:r>
                        <a:rPr lang="en-US" sz="1780" dirty="0"/>
                        <a:t>Perks</a:t>
                      </a:r>
                      <a:endParaRPr lang="en-US" sz="1780" dirty="0"/>
                    </a:p>
                  </a:txBody>
                  <a:tcPr/>
                </a:tc>
                <a:tc>
                  <a:txBody>
                    <a:bodyPr/>
                    <a:lstStyle/>
                    <a:p>
                      <a:pPr lvl="0">
                        <a:buNone/>
                      </a:pPr>
                      <a:r>
                        <a:rPr lang="en-US" sz="1780" dirty="0"/>
                        <a:t>Decent past knowledge</a:t>
                      </a:r>
                      <a:endParaRPr lang="en-US" sz="1780" dirty="0"/>
                    </a:p>
                  </a:txBody>
                  <a:tcPr/>
                </a:tc>
                <a:tc>
                  <a:txBody>
                    <a:bodyPr/>
                    <a:lstStyle/>
                    <a:p>
                      <a:pPr marL="285750" lvl="0" indent="-285750">
                        <a:buFont typeface="Arial" panose="020B0604020202020204" pitchFamily="34" charset="0"/>
                        <a:buChar char="•"/>
                      </a:pPr>
                      <a:r>
                        <a:rPr lang="en-US" sz="1780" dirty="0"/>
                        <a:t>Time saving on adjustments made during initial set up and testing</a:t>
                      </a:r>
                      <a:endParaRPr lang="en-US" sz="1780" dirty="0"/>
                    </a:p>
                    <a:p>
                      <a:pPr marL="285750" lvl="0" indent="-285750">
                        <a:buFont typeface="Arial" panose="020B0604020202020204" pitchFamily="34" charset="0"/>
                        <a:buChar char="•"/>
                      </a:pPr>
                      <a:r>
                        <a:rPr lang="en-US" sz="1780" dirty="0"/>
                        <a:t>Customizable preload adjustment range</a:t>
                      </a:r>
                      <a:endParaRPr lang="en-US" sz="1780" dirty="0"/>
                    </a:p>
                    <a:p>
                      <a:pPr marL="743585" lvl="1" indent="-285750">
                        <a:buFont typeface="Arial" panose="020B0604020202020204" pitchFamily="34" charset="0"/>
                        <a:buChar char="•"/>
                      </a:pPr>
                      <a:r>
                        <a:rPr lang="en-US" sz="1780" dirty="0"/>
                        <a:t>Can account for variable race and track condition (more knowledge to do successfully)</a:t>
                      </a:r>
                      <a:endParaRPr lang="en-US" sz="1780" dirty="0"/>
                    </a:p>
                    <a:p>
                      <a:pPr marL="285750" lvl="0" indent="-285750">
                        <a:buFont typeface="Arial" panose="020B0604020202020204" pitchFamily="34" charset="0"/>
                        <a:buChar char="•"/>
                      </a:pPr>
                      <a:r>
                        <a:rPr lang="en-US" sz="1780" dirty="0"/>
                        <a:t>Relatively compatible to what team has ran historically</a:t>
                      </a:r>
                      <a:endParaRPr lang="en-US" sz="1780" dirty="0"/>
                    </a:p>
                    <a:p>
                      <a:pPr marL="743585" lvl="1" indent="-285750">
                        <a:buFont typeface="Arial" panose="020B0604020202020204" pitchFamily="34" charset="0"/>
                        <a:buChar char="•"/>
                      </a:pPr>
                      <a:r>
                        <a:rPr lang="en-US" sz="1780" dirty="0"/>
                        <a:t>Allows us to run both an adjustable and non adjustable and swap as needed or wanted</a:t>
                      </a:r>
                      <a:endParaRPr lang="en-US" sz="1780" dirty="0"/>
                    </a:p>
                  </a:txBody>
                  <a:tcPr/>
                </a:tc>
              </a:tr>
              <a:tr h="370839">
                <a:tc gridSpan="3">
                  <a:txBody>
                    <a:bodyPr/>
                    <a:lstStyle/>
                    <a:p>
                      <a:pPr lvl="0" algn="ctr">
                        <a:buNone/>
                      </a:pPr>
                      <a:r>
                        <a:rPr lang="en-US" sz="1780" b="1" dirty="0">
                          <a:solidFill>
                            <a:schemeClr val="tx1"/>
                          </a:solidFill>
                        </a:rPr>
                        <a:t>Verdict</a:t>
                      </a:r>
                      <a:endParaRPr lang="en-US" sz="1780" b="1" dirty="0">
                        <a:solidFill>
                          <a:schemeClr val="tx1"/>
                        </a:solidFill>
                      </a:endParaRPr>
                    </a:p>
                  </a:txBody>
                  <a:tcPr>
                    <a:solidFill>
                      <a:schemeClr val="accent1"/>
                    </a:solidFill>
                  </a:tcPr>
                </a:tc>
                <a:tc hMerge="1">
                  <a:tcPr>
                    <a:solidFill>
                      <a:schemeClr val="accent1"/>
                    </a:solidFill>
                  </a:tcPr>
                </a:tc>
                <a:tc hMerge="1">
                  <a:tcPr>
                    <a:solidFill>
                      <a:schemeClr val="accent1"/>
                    </a:solidFill>
                  </a:tcPr>
                </a:tc>
              </a:tr>
              <a:tr h="370839">
                <a:tc gridSpan="3">
                  <a:txBody>
                    <a:bodyPr/>
                    <a:lstStyle/>
                    <a:p>
                      <a:pPr lvl="0">
                        <a:buNone/>
                      </a:pPr>
                      <a:r>
                        <a:rPr lang="en-US" sz="1780" dirty="0"/>
                        <a:t>Open for discussion; According to service manuals, both have fairly similar components, so nothing drastic changes from a rebuilding and understanding point of view, but running an adjustable allows us to be more efficient with diff tuning if that is something we are willing to explore this year. We have both, so we can set them up and see what works better for our needs and have one diff as a spare.</a:t>
                      </a:r>
                      <a:endParaRPr lang="en-US" sz="1780" dirty="0"/>
                    </a:p>
                    <a:p>
                      <a:pPr lvl="0">
                        <a:buNone/>
                      </a:pPr>
                      <a:endParaRPr lang="en-US" sz="1780" dirty="0"/>
                    </a:p>
                    <a:p>
                      <a:pPr lvl="0">
                        <a:buNone/>
                      </a:pPr>
                      <a:r>
                        <a:rPr lang="en-US" sz="1780" dirty="0"/>
                        <a:t>Note that this slide assumes we can sort out the seized bearing issue on PER’s adjustable diff</a:t>
                      </a:r>
                      <a:endParaRPr lang="en-US" sz="1780" dirty="0"/>
                    </a:p>
                  </a:txBody>
                  <a:tcPr/>
                </a:tc>
                <a:tc hMerge="1">
                  <a:tcPr/>
                </a:tc>
                <a:tc hMerge="1">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Purchased Diff</a:t>
            </a:r>
            <a:endParaRPr lang="en-US" dirty="0"/>
          </a:p>
        </p:txBody>
      </p:sp>
      <p:sp>
        <p:nvSpPr>
          <p:cNvPr id="3" name="Content Placeholder 2"/>
          <p:cNvSpPr>
            <a:spLocks noGrp="1"/>
          </p:cNvSpPr>
          <p:nvPr>
            <p:ph idx="1"/>
          </p:nvPr>
        </p:nvSpPr>
        <p:spPr/>
        <p:txBody>
          <a:bodyPr/>
          <a:lstStyle/>
          <a:p>
            <a:r>
              <a:rPr lang="en-US" sz="2400" dirty="0"/>
              <a:t>Types of diffs available for use:</a:t>
            </a:r>
            <a:endParaRPr lang="en-US" sz="2400" dirty="0"/>
          </a:p>
          <a:p>
            <a:pPr lvl="1"/>
            <a:r>
              <a:rPr lang="en-US" sz="1865" dirty="0"/>
              <a:t>Open Differential/Spool</a:t>
            </a:r>
            <a:endParaRPr lang="en-US" sz="1335" dirty="0"/>
          </a:p>
          <a:p>
            <a:pPr lvl="1"/>
            <a:r>
              <a:rPr lang="en-US" sz="1865" dirty="0"/>
              <a:t>Detroit Locker Differential</a:t>
            </a:r>
            <a:endParaRPr lang="en-US" sz="1865" dirty="0"/>
          </a:p>
          <a:p>
            <a:pPr lvl="1"/>
            <a:r>
              <a:rPr lang="en-US" sz="1865" dirty="0"/>
              <a:t>Cam and Pawl Differential</a:t>
            </a:r>
            <a:endParaRPr lang="en-US" sz="1865" dirty="0"/>
          </a:p>
          <a:p>
            <a:pPr lvl="1"/>
            <a:r>
              <a:rPr lang="en-US" sz="1865" dirty="0"/>
              <a:t>Salisbury or Clutch Pack Differential</a:t>
            </a:r>
            <a:endParaRPr lang="en-US" sz="1865" dirty="0"/>
          </a:p>
          <a:p>
            <a:pPr lvl="1"/>
            <a:r>
              <a:rPr lang="en-US" sz="1865" dirty="0"/>
              <a:t>Automatic Torque Biasing Differential</a:t>
            </a:r>
            <a:endParaRPr lang="en-US" sz="1865" dirty="0"/>
          </a:p>
          <a:p>
            <a:r>
              <a:rPr lang="en-US" sz="2400" dirty="0"/>
              <a:t>The preferred differential among many FSAE teams remains a clutch pack differential</a:t>
            </a:r>
            <a:endParaRPr lang="en-US" sz="2400" dirty="0"/>
          </a:p>
          <a:p>
            <a:pPr lvl="1"/>
            <a:r>
              <a:rPr lang="en-US" sz="1865" dirty="0"/>
              <a:t>Open diff and spool is a negative to </a:t>
            </a:r>
            <a:r>
              <a:rPr lang="en-US" sz="1865" dirty="0" err="1"/>
              <a:t>driveability</a:t>
            </a:r>
            <a:endParaRPr lang="en-US" sz="1865" dirty="0"/>
          </a:p>
          <a:p>
            <a:pPr lvl="1"/>
            <a:r>
              <a:rPr lang="en-US" sz="1865" dirty="0"/>
              <a:t>Other differentials are more complex and not well supported for FSAE teams</a:t>
            </a:r>
            <a:endParaRPr lang="en-US" sz="1865"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Rear Sprocket</a:t>
            </a:r>
            <a:endParaRPr lang="en-US">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6" name="Content Placeholder 5"/>
          <p:cNvGraphicFramePr>
            <a:graphicFrameLocks noGrp="1"/>
          </p:cNvGraphicFramePr>
          <p:nvPr>
            <p:ph idx="1"/>
          </p:nvPr>
        </p:nvGraphicFramePr>
        <p:xfrm>
          <a:off x="609600" y="823913"/>
          <a:ext cx="10972800" cy="2181352"/>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endParaRPr lang="en-US" sz="1780" dirty="0"/>
                    </a:p>
                  </a:txBody>
                  <a:tcPr/>
                </a:tc>
                <a:tc>
                  <a:txBody>
                    <a:bodyPr/>
                    <a:lstStyle/>
                    <a:p>
                      <a:r>
                        <a:rPr lang="en-US" sz="1780"/>
                        <a:t>Custom</a:t>
                      </a:r>
                      <a:endParaRPr lang="en-US" sz="1780"/>
                    </a:p>
                  </a:txBody>
                  <a:tcPr/>
                </a:tc>
                <a:tc>
                  <a:txBody>
                    <a:bodyPr/>
                    <a:lstStyle/>
                    <a:p>
                      <a:r>
                        <a:rPr lang="en-US" sz="1780"/>
                        <a:t>Purchased</a:t>
                      </a:r>
                      <a:endParaRPr lang="en-US" sz="1780"/>
                    </a:p>
                  </a:txBody>
                  <a:tcPr/>
                </a:tc>
              </a:tr>
              <a:tr h="370840">
                <a:tc>
                  <a:txBody>
                    <a:bodyPr/>
                    <a:lstStyle/>
                    <a:p>
                      <a:r>
                        <a:rPr lang="en-US" sz="1780" dirty="0"/>
                        <a:t>Team History</a:t>
                      </a:r>
                      <a:endParaRPr lang="en-US" sz="1780" dirty="0"/>
                    </a:p>
                  </a:txBody>
                  <a:tcPr/>
                </a:tc>
                <a:tc>
                  <a:txBody>
                    <a:bodyPr/>
                    <a:lstStyle/>
                    <a:p>
                      <a:r>
                        <a:rPr lang="en-US" sz="1780" dirty="0"/>
                        <a:t>Ran successfully in the past with </a:t>
                      </a:r>
                      <a:r>
                        <a:rPr lang="en-US" sz="1780"/>
                        <a:t>no major issues</a:t>
                      </a:r>
                      <a:endParaRPr lang="en-US" sz="1780"/>
                    </a:p>
                  </a:txBody>
                  <a:tcPr/>
                </a:tc>
                <a:tc>
                  <a:txBody>
                    <a:bodyPr/>
                    <a:lstStyle/>
                    <a:p>
                      <a:r>
                        <a:rPr lang="en-US" sz="1780"/>
                        <a:t>To my knowledge, never ran</a:t>
                      </a:r>
                      <a:endParaRPr lang="en-US" sz="1780" dirty="0"/>
                    </a:p>
                  </a:txBody>
                  <a:tcPr/>
                </a:tc>
              </a:tr>
              <a:tr h="370839">
                <a:tc>
                  <a:txBody>
                    <a:bodyPr/>
                    <a:lstStyle/>
                    <a:p>
                      <a:pPr lvl="0">
                        <a:buNone/>
                      </a:pPr>
                      <a:r>
                        <a:rPr lang="en-US" sz="1780"/>
                        <a:t>Flexibility</a:t>
                      </a:r>
                      <a:endParaRPr lang="en-US" sz="1780" dirty="0"/>
                    </a:p>
                  </a:txBody>
                  <a:tcPr/>
                </a:tc>
                <a:tc>
                  <a:txBody>
                    <a:bodyPr/>
                    <a:lstStyle/>
                    <a:p>
                      <a:pPr lvl="0">
                        <a:buNone/>
                      </a:pPr>
                      <a:r>
                        <a:rPr lang="en-US" sz="1780" dirty="0"/>
                        <a:t>Ability to control design to exactly how it is required (FDR, mass optimization, </a:t>
                      </a:r>
                      <a:r>
                        <a:rPr lang="en-US" sz="1780" dirty="0" err="1"/>
                        <a:t>etc</a:t>
                      </a:r>
                      <a:r>
                        <a:rPr lang="en-US" sz="1780" dirty="0"/>
                        <a:t>); can also work in a variety of conditions</a:t>
                      </a:r>
                      <a:endParaRPr lang="en-US" sz="1780" dirty="0"/>
                    </a:p>
                  </a:txBody>
                  <a:tcPr/>
                </a:tc>
                <a:tc>
                  <a:txBody>
                    <a:bodyPr/>
                    <a:lstStyle/>
                    <a:p>
                      <a:pPr lvl="0">
                        <a:buNone/>
                      </a:pPr>
                      <a:r>
                        <a:rPr lang="en-US" sz="1780" dirty="0"/>
                        <a:t>Extremely restricted selection and application; would have to design around rear sprocket, which is not a good idea</a:t>
                      </a:r>
                      <a:endParaRPr lang="en-US" sz="1780" dirty="0"/>
                    </a:p>
                  </a:txBody>
                  <a:tcPr/>
                </a:tc>
              </a:tr>
            </a:tbl>
          </a:graphicData>
        </a:graphic>
      </p:graphicFrame>
      <p:graphicFrame>
        <p:nvGraphicFramePr>
          <p:cNvPr id="9" name="Content Placeholder 5"/>
          <p:cNvGraphicFramePr/>
          <p:nvPr/>
        </p:nvGraphicFramePr>
        <p:xfrm>
          <a:off x="609600" y="3005265"/>
          <a:ext cx="10972800" cy="3565140"/>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endParaRPr lang="en-US" sz="1780" dirty="0"/>
                    </a:p>
                  </a:txBody>
                  <a:tcPr/>
                </a:tc>
                <a:tc>
                  <a:txBody>
                    <a:bodyPr/>
                    <a:lstStyle/>
                    <a:p>
                      <a:r>
                        <a:rPr lang="en-US" sz="1780" dirty="0"/>
                        <a:t>Titanium</a:t>
                      </a:r>
                      <a:endParaRPr lang="en-US" sz="1780" dirty="0"/>
                    </a:p>
                  </a:txBody>
                  <a:tcPr/>
                </a:tc>
                <a:tc>
                  <a:txBody>
                    <a:bodyPr/>
                    <a:lstStyle/>
                    <a:p>
                      <a:pPr lvl="0">
                        <a:buNone/>
                      </a:pPr>
                      <a:r>
                        <a:rPr lang="en-US" sz="1780" dirty="0"/>
                        <a:t>Aluminum</a:t>
                      </a:r>
                      <a:endParaRPr lang="en-US" sz="1780" dirty="0"/>
                    </a:p>
                  </a:txBody>
                  <a:tcPr/>
                </a:tc>
              </a:tr>
              <a:tr h="370840">
                <a:tc>
                  <a:txBody>
                    <a:bodyPr/>
                    <a:lstStyle/>
                    <a:p>
                      <a:pPr lvl="0">
                        <a:buNone/>
                      </a:pPr>
                      <a:r>
                        <a:rPr lang="en-US" sz="1780" dirty="0"/>
                        <a:t>Mass (benchmark = Al)</a:t>
                      </a:r>
                      <a:endParaRPr lang="en-US" sz="1780" dirty="0"/>
                    </a:p>
                  </a:txBody>
                  <a:tcPr/>
                </a:tc>
                <a:tc>
                  <a:txBody>
                    <a:bodyPr/>
                    <a:lstStyle/>
                    <a:p>
                      <a:r>
                        <a:rPr lang="en-US" sz="1780" dirty="0"/>
                        <a:t>Slight weight loss (~0.1 </a:t>
                      </a:r>
                      <a:r>
                        <a:rPr lang="en-US" sz="1780" dirty="0" err="1"/>
                        <a:t>lbm</a:t>
                      </a:r>
                      <a:r>
                        <a:rPr lang="en-US" sz="1780" dirty="0"/>
                        <a:t> loss)</a:t>
                      </a:r>
                      <a:endParaRPr lang="en-US" sz="1780" dirty="0"/>
                    </a:p>
                  </a:txBody>
                  <a:tcPr/>
                </a:tc>
                <a:tc>
                  <a:txBody>
                    <a:bodyPr/>
                    <a:lstStyle/>
                    <a:p>
                      <a:r>
                        <a:rPr lang="en-US" sz="1780" dirty="0"/>
                        <a:t>Benchmark (~0.5 </a:t>
                      </a:r>
                      <a:r>
                        <a:rPr lang="en-US" sz="1780" dirty="0" err="1"/>
                        <a:t>lbm</a:t>
                      </a:r>
                      <a:r>
                        <a:rPr lang="en-US" sz="1780" dirty="0"/>
                        <a:t>)</a:t>
                      </a:r>
                      <a:endParaRPr lang="en-US" sz="1780" dirty="0"/>
                    </a:p>
                  </a:txBody>
                  <a:tcPr/>
                </a:tc>
              </a:tr>
              <a:tr h="370839">
                <a:tc>
                  <a:txBody>
                    <a:bodyPr/>
                    <a:lstStyle/>
                    <a:p>
                      <a:pPr lvl="0">
                        <a:buNone/>
                      </a:pPr>
                      <a:r>
                        <a:rPr lang="en-US" sz="1780" dirty="0"/>
                        <a:t>Machining Time</a:t>
                      </a:r>
                      <a:endParaRPr lang="en-US" sz="1780" dirty="0"/>
                    </a:p>
                  </a:txBody>
                  <a:tcPr/>
                </a:tc>
                <a:tc>
                  <a:txBody>
                    <a:bodyPr/>
                    <a:lstStyle/>
                    <a:p>
                      <a:pPr lvl="0">
                        <a:buNone/>
                      </a:pPr>
                      <a:r>
                        <a:rPr lang="en-US" sz="1780" dirty="0"/>
                        <a:t>Much longer machining time compared to Aluminum + Wire EDM</a:t>
                      </a:r>
                      <a:endParaRPr lang="en-US" sz="1780" dirty="0"/>
                    </a:p>
                  </a:txBody>
                  <a:tcPr/>
                </a:tc>
                <a:tc>
                  <a:txBody>
                    <a:bodyPr/>
                    <a:lstStyle/>
                    <a:p>
                      <a:pPr lvl="0">
                        <a:buNone/>
                      </a:pPr>
                      <a:r>
                        <a:rPr lang="en-US" sz="1780" dirty="0"/>
                        <a:t>Took me around 5-7 </a:t>
                      </a:r>
                      <a:r>
                        <a:rPr lang="en-US" sz="1780" dirty="0" err="1"/>
                        <a:t>hrs</a:t>
                      </a:r>
                      <a:r>
                        <a:rPr lang="en-US" sz="1780" dirty="0"/>
                        <a:t> with about 1-3 </a:t>
                      </a:r>
                      <a:r>
                        <a:rPr lang="en-US" sz="1780" dirty="0" err="1"/>
                        <a:t>hrs</a:t>
                      </a:r>
                      <a:r>
                        <a:rPr lang="en-US" sz="1780" dirty="0"/>
                        <a:t> of stock prep put in beforehand + Wire EDM</a:t>
                      </a:r>
                      <a:endParaRPr lang="en-US" sz="1780" dirty="0"/>
                    </a:p>
                  </a:txBody>
                  <a:tcPr/>
                </a:tc>
              </a:tr>
              <a:tr h="370838">
                <a:tc>
                  <a:txBody>
                    <a:bodyPr/>
                    <a:lstStyle/>
                    <a:p>
                      <a:pPr lvl="0">
                        <a:buNone/>
                      </a:pPr>
                      <a:r>
                        <a:rPr lang="en-US" sz="1780" dirty="0"/>
                        <a:t>Cost</a:t>
                      </a:r>
                      <a:endParaRPr lang="en-US" sz="1780" dirty="0"/>
                    </a:p>
                  </a:txBody>
                  <a:tcPr/>
                </a:tc>
                <a:tc>
                  <a:txBody>
                    <a:bodyPr/>
                    <a:lstStyle/>
                    <a:p>
                      <a:pPr lvl="0">
                        <a:buNone/>
                      </a:pPr>
                      <a:r>
                        <a:rPr lang="en-US" sz="1780" dirty="0"/>
                        <a:t>Significantly Higher</a:t>
                      </a:r>
                      <a:endParaRPr lang="en-US" sz="1780" dirty="0"/>
                    </a:p>
                  </a:txBody>
                  <a:tcPr/>
                </a:tc>
                <a:tc>
                  <a:txBody>
                    <a:bodyPr/>
                    <a:lstStyle/>
                    <a:p>
                      <a:pPr lvl="0">
                        <a:buNone/>
                      </a:pPr>
                      <a:r>
                        <a:rPr lang="en-US" sz="1780" dirty="0"/>
                        <a:t>Benchmark</a:t>
                      </a:r>
                      <a:endParaRPr lang="en-US" sz="1780" dirty="0"/>
                    </a:p>
                  </a:txBody>
                  <a:tcPr/>
                </a:tc>
              </a:tr>
              <a:tr h="370838">
                <a:tc gridSpan="3">
                  <a:txBody>
                    <a:bodyPr/>
                    <a:lstStyle/>
                    <a:p>
                      <a:pPr marL="0" marR="0" lvl="0" indent="0" algn="ctr" defTabSz="915035" rtl="0" eaLnBrk="1" fontAlgn="auto" latinLnBrk="0" hangingPunct="1">
                        <a:lnSpc>
                          <a:spcPct val="100000"/>
                        </a:lnSpc>
                        <a:spcBef>
                          <a:spcPts val="0"/>
                        </a:spcBef>
                        <a:spcAft>
                          <a:spcPts val="0"/>
                        </a:spcAft>
                        <a:buClrTx/>
                        <a:buSzTx/>
                        <a:buFontTx/>
                        <a:buNone/>
                        <a:defRPr/>
                      </a:pPr>
                      <a:r>
                        <a:rPr lang="en-US" sz="1780" b="1" kern="1200" dirty="0">
                          <a:solidFill>
                            <a:schemeClr val="lt1"/>
                          </a:solidFill>
                          <a:latin typeface="+mn-lt"/>
                          <a:ea typeface="+mn-ea"/>
                          <a:cs typeface="+mn-cs"/>
                        </a:rPr>
                        <a:t>My Verdict</a:t>
                      </a:r>
                      <a:endParaRPr lang="en-US" sz="1780" b="1" kern="1200" dirty="0">
                        <a:solidFill>
                          <a:schemeClr val="lt1"/>
                        </a:solidFill>
                        <a:latin typeface="+mn-lt"/>
                        <a:ea typeface="+mn-ea"/>
                        <a:cs typeface="+mn-cs"/>
                      </a:endParaRPr>
                    </a:p>
                  </a:txBody>
                  <a:tcPr>
                    <a:solidFill>
                      <a:schemeClr val="tx2"/>
                    </a:solidFill>
                  </a:tcPr>
                </a:tc>
                <a:tc hMerge="1">
                  <a:tcPr>
                    <a:solidFill>
                      <a:schemeClr val="bg2"/>
                    </a:solidFill>
                  </a:tcPr>
                </a:tc>
                <a:tc hMerge="1">
                  <a:tcPr>
                    <a:solidFill>
                      <a:schemeClr val="bg2"/>
                    </a:solidFill>
                  </a:tcPr>
                </a:tc>
              </a:tr>
              <a:tr h="370838">
                <a:tc gridSpan="3">
                  <a:txBody>
                    <a:bodyPr/>
                    <a:lstStyle/>
                    <a:p>
                      <a:pPr lvl="0" algn="l">
                        <a:buNone/>
                      </a:pPr>
                      <a:r>
                        <a:rPr lang="en-US" sz="1780" kern="1200" dirty="0">
                          <a:solidFill>
                            <a:schemeClr val="dk1"/>
                          </a:solidFill>
                          <a:latin typeface="+mn-lt"/>
                          <a:ea typeface="+mn-ea"/>
                          <a:cs typeface="+mn-cs"/>
                        </a:rPr>
                        <a:t>An aluminum custom rear sprocket is best due to the better machining times and the smaller potential weight loss with titanium. In addition, cost would be much higher. Only main benefit of titanium is fatigue life, which can be mitigated by manufacturing spares. An alternate route can be considered by making a Ti sprocket as opposed to multiple spares of Al. The weight loss with rotating mass seems appealing.</a:t>
                      </a:r>
                      <a:endParaRPr lang="en-US" sz="1780" kern="1200" dirty="0">
                        <a:solidFill>
                          <a:schemeClr val="dk1"/>
                        </a:solidFill>
                        <a:latin typeface="+mn-lt"/>
                        <a:ea typeface="+mn-ea"/>
                        <a:cs typeface="+mn-cs"/>
                      </a:endParaRPr>
                    </a:p>
                  </a:txBody>
                  <a:tcPr>
                    <a:solidFill>
                      <a:schemeClr val="tx2">
                        <a:lumMod val="20000"/>
                        <a:lumOff val="80000"/>
                      </a:schemeClr>
                    </a:solidFill>
                  </a:tcPr>
                </a:tc>
                <a:tc hMerge="1">
                  <a:tcPr/>
                </a:tc>
                <a:tc hMerge="1">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Carriers</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9" name="Content Placeholder 5"/>
          <p:cNvGraphicFramePr/>
          <p:nvPr/>
        </p:nvGraphicFramePr>
        <p:xfrm>
          <a:off x="606778" y="849314"/>
          <a:ext cx="10972800" cy="4462268"/>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endParaRPr lang="en-US" sz="1780" dirty="0"/>
                    </a:p>
                  </a:txBody>
                  <a:tcPr/>
                </a:tc>
                <a:tc>
                  <a:txBody>
                    <a:bodyPr/>
                    <a:lstStyle/>
                    <a:p>
                      <a:r>
                        <a:rPr lang="en-US" sz="1780" dirty="0"/>
                        <a:t>Titanium</a:t>
                      </a:r>
                      <a:endParaRPr lang="en-US" sz="1780" dirty="0"/>
                    </a:p>
                  </a:txBody>
                  <a:tcPr/>
                </a:tc>
                <a:tc>
                  <a:txBody>
                    <a:bodyPr/>
                    <a:lstStyle/>
                    <a:p>
                      <a:pPr lvl="0">
                        <a:buNone/>
                      </a:pPr>
                      <a:r>
                        <a:rPr lang="en-US" sz="1780" dirty="0"/>
                        <a:t>Aluminum</a:t>
                      </a:r>
                      <a:endParaRPr lang="en-US" sz="1780" dirty="0"/>
                    </a:p>
                  </a:txBody>
                  <a:tcPr/>
                </a:tc>
              </a:tr>
              <a:tr h="370839">
                <a:tc>
                  <a:txBody>
                    <a:bodyPr/>
                    <a:lstStyle/>
                    <a:p>
                      <a:pPr lvl="0">
                        <a:buNone/>
                      </a:pPr>
                      <a:r>
                        <a:rPr lang="en-US" sz="1780" dirty="0"/>
                        <a:t>Team History</a:t>
                      </a:r>
                      <a:endParaRPr lang="en-US" sz="1780" dirty="0"/>
                    </a:p>
                  </a:txBody>
                  <a:tcPr/>
                </a:tc>
                <a:tc>
                  <a:txBody>
                    <a:bodyPr/>
                    <a:lstStyle/>
                    <a:p>
                      <a:pPr lvl="0">
                        <a:buNone/>
                      </a:pPr>
                      <a:r>
                        <a:rPr lang="en-US" sz="1780" dirty="0"/>
                        <a:t>To my knowledge, not run at least in recent history</a:t>
                      </a:r>
                      <a:endParaRPr lang="en-US" sz="1780" dirty="0"/>
                    </a:p>
                  </a:txBody>
                  <a:tcPr/>
                </a:tc>
                <a:tc>
                  <a:txBody>
                    <a:bodyPr/>
                    <a:lstStyle/>
                    <a:p>
                      <a:pPr lvl="0">
                        <a:buNone/>
                      </a:pPr>
                      <a:r>
                        <a:rPr lang="en-US" sz="1780" dirty="0"/>
                        <a:t>Traditionally ran for the last couple of seasons</a:t>
                      </a:r>
                      <a:endParaRPr lang="en-US" sz="1780" dirty="0"/>
                    </a:p>
                  </a:txBody>
                  <a:tcPr/>
                </a:tc>
              </a:tr>
              <a:tr h="370840">
                <a:tc>
                  <a:txBody>
                    <a:bodyPr/>
                    <a:lstStyle/>
                    <a:p>
                      <a:pPr lvl="0">
                        <a:buNone/>
                      </a:pPr>
                      <a:r>
                        <a:rPr lang="en-US" sz="1780" dirty="0"/>
                        <a:t>Mass (benchmark = Al)</a:t>
                      </a:r>
                      <a:endParaRPr lang="en-US" sz="1780" dirty="0"/>
                    </a:p>
                  </a:txBody>
                  <a:tcPr/>
                </a:tc>
                <a:tc>
                  <a:txBody>
                    <a:bodyPr/>
                    <a:lstStyle/>
                    <a:p>
                      <a:r>
                        <a:rPr lang="en-US" sz="1780" dirty="0"/>
                        <a:t>Slight weight loss (potentially a bit more than sprocket)</a:t>
                      </a:r>
                      <a:endParaRPr lang="en-US" sz="1780" dirty="0"/>
                    </a:p>
                  </a:txBody>
                  <a:tcPr/>
                </a:tc>
                <a:tc>
                  <a:txBody>
                    <a:bodyPr/>
                    <a:lstStyle/>
                    <a:p>
                      <a:r>
                        <a:rPr lang="en-US" sz="1780" dirty="0"/>
                        <a:t>Benchmark</a:t>
                      </a:r>
                      <a:endParaRPr lang="en-US" sz="1780" dirty="0"/>
                    </a:p>
                  </a:txBody>
                  <a:tcPr/>
                </a:tc>
              </a:tr>
              <a:tr h="370839">
                <a:tc>
                  <a:txBody>
                    <a:bodyPr/>
                    <a:lstStyle/>
                    <a:p>
                      <a:pPr lvl="0">
                        <a:buNone/>
                      </a:pPr>
                      <a:r>
                        <a:rPr lang="en-US" sz="1780" dirty="0"/>
                        <a:t>Machining Time</a:t>
                      </a:r>
                      <a:endParaRPr lang="en-US" sz="1780" dirty="0"/>
                    </a:p>
                  </a:txBody>
                  <a:tcPr/>
                </a:tc>
                <a:tc>
                  <a:txBody>
                    <a:bodyPr/>
                    <a:lstStyle/>
                    <a:p>
                      <a:pPr lvl="0">
                        <a:buNone/>
                      </a:pPr>
                      <a:r>
                        <a:rPr lang="en-US" sz="1780" dirty="0"/>
                        <a:t>Much longer machining time compared to Aluminum </a:t>
                      </a:r>
                      <a:endParaRPr lang="en-US" sz="1780" dirty="0"/>
                    </a:p>
                  </a:txBody>
                  <a:tcPr/>
                </a:tc>
                <a:tc>
                  <a:txBody>
                    <a:bodyPr/>
                    <a:lstStyle/>
                    <a:p>
                      <a:pPr lvl="0">
                        <a:buNone/>
                      </a:pPr>
                      <a:r>
                        <a:rPr lang="en-US" sz="1780" dirty="0"/>
                        <a:t>Benchmark</a:t>
                      </a:r>
                      <a:endParaRPr lang="en-US" sz="1780" dirty="0"/>
                    </a:p>
                  </a:txBody>
                  <a:tcPr/>
                </a:tc>
              </a:tr>
              <a:tr h="370838">
                <a:tc>
                  <a:txBody>
                    <a:bodyPr/>
                    <a:lstStyle/>
                    <a:p>
                      <a:pPr lvl="0">
                        <a:buNone/>
                      </a:pPr>
                      <a:r>
                        <a:rPr lang="en-US" sz="1780" dirty="0"/>
                        <a:t>Cost</a:t>
                      </a:r>
                      <a:endParaRPr lang="en-US" sz="1780" dirty="0"/>
                    </a:p>
                  </a:txBody>
                  <a:tcPr/>
                </a:tc>
                <a:tc>
                  <a:txBody>
                    <a:bodyPr/>
                    <a:lstStyle/>
                    <a:p>
                      <a:pPr lvl="0">
                        <a:buNone/>
                      </a:pPr>
                      <a:r>
                        <a:rPr lang="en-US" sz="1780" dirty="0"/>
                        <a:t>Significantly Higher</a:t>
                      </a:r>
                      <a:endParaRPr lang="en-US" sz="1780" dirty="0"/>
                    </a:p>
                  </a:txBody>
                  <a:tcPr/>
                </a:tc>
                <a:tc>
                  <a:txBody>
                    <a:bodyPr/>
                    <a:lstStyle/>
                    <a:p>
                      <a:pPr lvl="0">
                        <a:buNone/>
                      </a:pPr>
                      <a:r>
                        <a:rPr lang="en-US" sz="1780" dirty="0"/>
                        <a:t>Benchmark</a:t>
                      </a:r>
                      <a:endParaRPr lang="en-US" sz="1780" dirty="0"/>
                    </a:p>
                  </a:txBody>
                  <a:tcPr/>
                </a:tc>
              </a:tr>
              <a:tr h="370838">
                <a:tc gridSpan="3">
                  <a:txBody>
                    <a:bodyPr/>
                    <a:lstStyle/>
                    <a:p>
                      <a:pPr marL="0" marR="0" lvl="0" indent="0" algn="ctr" defTabSz="915035" rtl="0" eaLnBrk="1" fontAlgn="auto" latinLnBrk="0" hangingPunct="1">
                        <a:lnSpc>
                          <a:spcPct val="100000"/>
                        </a:lnSpc>
                        <a:spcBef>
                          <a:spcPts val="0"/>
                        </a:spcBef>
                        <a:spcAft>
                          <a:spcPts val="0"/>
                        </a:spcAft>
                        <a:buClrTx/>
                        <a:buSzTx/>
                        <a:buFontTx/>
                        <a:buNone/>
                        <a:defRPr/>
                      </a:pPr>
                      <a:r>
                        <a:rPr lang="en-US" sz="1780" b="1" kern="1200" dirty="0">
                          <a:solidFill>
                            <a:schemeClr val="lt1"/>
                          </a:solidFill>
                          <a:latin typeface="+mn-lt"/>
                          <a:ea typeface="+mn-ea"/>
                          <a:cs typeface="+mn-cs"/>
                        </a:rPr>
                        <a:t>My Verdict</a:t>
                      </a:r>
                      <a:endParaRPr lang="en-US" sz="1780" b="1" kern="1200" dirty="0">
                        <a:solidFill>
                          <a:schemeClr val="lt1"/>
                        </a:solidFill>
                        <a:latin typeface="+mn-lt"/>
                        <a:ea typeface="+mn-ea"/>
                        <a:cs typeface="+mn-cs"/>
                      </a:endParaRPr>
                    </a:p>
                  </a:txBody>
                  <a:tcPr>
                    <a:solidFill>
                      <a:schemeClr val="tx2"/>
                    </a:solidFill>
                  </a:tcPr>
                </a:tc>
                <a:tc hMerge="1">
                  <a:tcPr>
                    <a:solidFill>
                      <a:schemeClr val="bg2"/>
                    </a:solidFill>
                  </a:tcPr>
                </a:tc>
                <a:tc hMerge="1">
                  <a:tcPr>
                    <a:solidFill>
                      <a:schemeClr val="bg2"/>
                    </a:solidFill>
                  </a:tcPr>
                </a:tc>
              </a:tr>
              <a:tr h="370838">
                <a:tc gridSpan="3">
                  <a:txBody>
                    <a:bodyPr/>
                    <a:lstStyle/>
                    <a:p>
                      <a:pPr lvl="0" algn="l">
                        <a:buNone/>
                      </a:pPr>
                      <a:r>
                        <a:rPr lang="en-US" sz="1780" kern="1200" dirty="0">
                          <a:solidFill>
                            <a:schemeClr val="dk1"/>
                          </a:solidFill>
                          <a:latin typeface="+mn-lt"/>
                          <a:ea typeface="+mn-ea"/>
                          <a:cs typeface="+mn-cs"/>
                        </a:rPr>
                        <a:t>Given there is not so much gains with respect to mass loss and with the added cost that comes with it, it does not make much sense to pursue titanium. Considering that the design of the differential carriers could get more complex this year (a possibility), it is best to stick with aluminum to reduce machining time and avoid extra costs. Further, there is room to play with optimizing overall system mass by using different endcaps for the differential we have.</a:t>
                      </a:r>
                      <a:endParaRPr lang="en-US" sz="1780" kern="1200" dirty="0">
                        <a:solidFill>
                          <a:schemeClr val="dk1"/>
                        </a:solidFill>
                        <a:latin typeface="+mn-lt"/>
                        <a:ea typeface="+mn-ea"/>
                        <a:cs typeface="+mn-cs"/>
                      </a:endParaRPr>
                    </a:p>
                  </a:txBody>
                  <a:tcPr>
                    <a:solidFill>
                      <a:schemeClr val="tx2">
                        <a:lumMod val="20000"/>
                        <a:lumOff val="80000"/>
                      </a:schemeClr>
                    </a:solidFill>
                  </a:tcPr>
                </a:tc>
                <a:tc hMerge="1">
                  <a:tcPr/>
                </a:tc>
                <a:tc hMerge="1">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Tensioning Mechanism</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9" name="Content Placeholder 5"/>
          <p:cNvGraphicFramePr/>
          <p:nvPr/>
        </p:nvGraphicFramePr>
        <p:xfrm>
          <a:off x="606778" y="849314"/>
          <a:ext cx="10972800" cy="5068824"/>
        </p:xfrm>
        <a:graphic>
          <a:graphicData uri="http://schemas.openxmlformats.org/drawingml/2006/table">
            <a:tbl>
              <a:tblPr firstRow="1" bandRow="1">
                <a:tableStyleId>{5C22544A-7EE6-4342-B048-85BDC9FD1C3A}</a:tableStyleId>
              </a:tblPr>
              <a:tblGrid>
                <a:gridCol w="2743200"/>
                <a:gridCol w="2743200"/>
                <a:gridCol w="2743200"/>
                <a:gridCol w="2743200"/>
              </a:tblGrid>
              <a:tr h="370840">
                <a:tc>
                  <a:txBody>
                    <a:bodyPr/>
                    <a:lstStyle/>
                    <a:p>
                      <a:pPr>
                        <a:buNone/>
                      </a:pPr>
                      <a:endParaRPr lang="en-US" sz="1780" dirty="0"/>
                    </a:p>
                  </a:txBody>
                  <a:tcPr/>
                </a:tc>
                <a:tc>
                  <a:txBody>
                    <a:bodyPr/>
                    <a:lstStyle/>
                    <a:p>
                      <a:pPr>
                        <a:buNone/>
                      </a:pPr>
                      <a:r>
                        <a:rPr lang="en-US" sz="1780" dirty="0"/>
                        <a:t>Linear Translation (aka Turnbuckles)</a:t>
                      </a:r>
                      <a:endParaRPr lang="en-US" sz="1780" dirty="0"/>
                    </a:p>
                  </a:txBody>
                  <a:tcPr/>
                </a:tc>
                <a:tc>
                  <a:txBody>
                    <a:bodyPr/>
                    <a:lstStyle/>
                    <a:p>
                      <a:pPr>
                        <a:buNone/>
                      </a:pPr>
                      <a:r>
                        <a:rPr lang="en-US" sz="1780" dirty="0"/>
                        <a:t>Idler Sprocket</a:t>
                      </a:r>
                      <a:endParaRPr lang="en-US" sz="1780" dirty="0"/>
                    </a:p>
                  </a:txBody>
                  <a:tcPr/>
                </a:tc>
                <a:tc>
                  <a:txBody>
                    <a:bodyPr/>
                    <a:lstStyle/>
                    <a:p>
                      <a:pPr>
                        <a:buNone/>
                      </a:pPr>
                      <a:r>
                        <a:rPr lang="en-US" sz="1780" dirty="0"/>
                        <a:t>Eccentric Differential Carriers</a:t>
                      </a:r>
                      <a:endParaRPr lang="en-US" sz="1780" dirty="0"/>
                    </a:p>
                  </a:txBody>
                  <a:tcPr/>
                </a:tc>
              </a:tr>
              <a:tr h="370839">
                <a:tc>
                  <a:txBody>
                    <a:bodyPr/>
                    <a:lstStyle/>
                    <a:p>
                      <a:pPr>
                        <a:buNone/>
                      </a:pPr>
                      <a:r>
                        <a:rPr lang="en-US" sz="1780" dirty="0"/>
                        <a:t>Team History</a:t>
                      </a:r>
                      <a:endParaRPr lang="en-US" sz="1780" dirty="0"/>
                    </a:p>
                  </a:txBody>
                  <a:tcPr/>
                </a:tc>
                <a:tc>
                  <a:txBody>
                    <a:bodyPr/>
                    <a:lstStyle/>
                    <a:p>
                      <a:pPr>
                        <a:buNone/>
                      </a:pPr>
                      <a:r>
                        <a:rPr lang="en-US" sz="1780" dirty="0"/>
                        <a:t>Ran in recent history since PF20</a:t>
                      </a:r>
                      <a:endParaRPr lang="en-US" sz="1780" dirty="0"/>
                    </a:p>
                  </a:txBody>
                  <a:tcPr/>
                </a:tc>
                <a:tc>
                  <a:txBody>
                    <a:bodyPr/>
                    <a:lstStyle/>
                    <a:p>
                      <a:pPr>
                        <a:buNone/>
                      </a:pPr>
                      <a:r>
                        <a:rPr lang="en-US" sz="1780" dirty="0"/>
                        <a:t>Ran once in recent history (PF19)</a:t>
                      </a:r>
                      <a:endParaRPr lang="en-US" sz="1780" dirty="0"/>
                    </a:p>
                  </a:txBody>
                  <a:tcPr/>
                </a:tc>
                <a:tc>
                  <a:txBody>
                    <a:bodyPr/>
                    <a:lstStyle/>
                    <a:p>
                      <a:pPr>
                        <a:buNone/>
                      </a:pPr>
                      <a:r>
                        <a:rPr lang="en-US" sz="1780" dirty="0"/>
                        <a:t>To my knowledge, never ran by team, but at least not in recent seasons</a:t>
                      </a:r>
                      <a:endParaRPr lang="en-US" sz="1780" dirty="0"/>
                    </a:p>
                  </a:txBody>
                  <a:tcPr/>
                </a:tc>
              </a:tr>
              <a:tr h="370840">
                <a:tc>
                  <a:txBody>
                    <a:bodyPr/>
                    <a:lstStyle/>
                    <a:p>
                      <a:pPr>
                        <a:buNone/>
                      </a:pPr>
                      <a:r>
                        <a:rPr lang="en-US" sz="1780" dirty="0"/>
                        <a:t>Mounting</a:t>
                      </a:r>
                      <a:endParaRPr lang="en-US" sz="1780" dirty="0"/>
                    </a:p>
                  </a:txBody>
                  <a:tcPr/>
                </a:tc>
                <a:tc>
                  <a:txBody>
                    <a:bodyPr/>
                    <a:lstStyle/>
                    <a:p>
                      <a:pPr>
                        <a:buNone/>
                      </a:pPr>
                      <a:r>
                        <a:rPr lang="en-US" sz="1780" dirty="0"/>
                        <a:t>Refer to PF24 CAD</a:t>
                      </a:r>
                      <a:endParaRPr lang="en-US" sz="1780" dirty="0"/>
                    </a:p>
                  </a:txBody>
                  <a:tcPr/>
                </a:tc>
                <a:tc>
                  <a:txBody>
                    <a:bodyPr/>
                    <a:lstStyle/>
                    <a:p>
                      <a:pPr>
                        <a:buNone/>
                      </a:pPr>
                      <a:r>
                        <a:rPr lang="en-US" sz="1780" dirty="0"/>
                        <a:t>Along length of chain; placement is key since chain guard has to cover idler sprocket</a:t>
                      </a:r>
                      <a:endParaRPr lang="en-US" sz="1780" dirty="0"/>
                    </a:p>
                  </a:txBody>
                  <a:tcPr/>
                </a:tc>
                <a:tc>
                  <a:txBody>
                    <a:bodyPr/>
                    <a:lstStyle/>
                    <a:p>
                      <a:pPr>
                        <a:buNone/>
                      </a:pPr>
                      <a:r>
                        <a:rPr lang="en-US" sz="1780" dirty="0"/>
                        <a:t>Same location as differential carries along diff axis, except would connect directly to two points on chassis</a:t>
                      </a:r>
                      <a:endParaRPr lang="en-US" sz="1780" dirty="0"/>
                    </a:p>
                  </a:txBody>
                  <a:tcPr/>
                </a:tc>
              </a:tr>
              <a:tr h="370839">
                <a:tc>
                  <a:txBody>
                    <a:bodyPr/>
                    <a:lstStyle/>
                    <a:p>
                      <a:pPr>
                        <a:buNone/>
                      </a:pPr>
                      <a:r>
                        <a:rPr lang="en-US" sz="1780" dirty="0"/>
                        <a:t>Manufacturability</a:t>
                      </a:r>
                      <a:endParaRPr lang="en-US" sz="1780" dirty="0"/>
                    </a:p>
                  </a:txBody>
                  <a:tcPr/>
                </a:tc>
                <a:tc>
                  <a:txBody>
                    <a:bodyPr/>
                    <a:lstStyle/>
                    <a:p>
                      <a:pPr>
                        <a:buNone/>
                      </a:pPr>
                      <a:r>
                        <a:rPr lang="en-US" sz="1780" dirty="0"/>
                        <a:t>Rod ends purchased; Custom body (relatively simple)</a:t>
                      </a:r>
                      <a:endParaRPr lang="en-US" sz="1780" dirty="0"/>
                    </a:p>
                  </a:txBody>
                  <a:tcPr/>
                </a:tc>
                <a:tc>
                  <a:txBody>
                    <a:bodyPr/>
                    <a:lstStyle/>
                    <a:p>
                      <a:pPr>
                        <a:buNone/>
                      </a:pPr>
                      <a:r>
                        <a:rPr lang="en-US" sz="1780" dirty="0"/>
                        <a:t>Would probably purchase sprocket, but manufacture adjustable mounting mechanism</a:t>
                      </a:r>
                      <a:endParaRPr lang="en-US" sz="1780" dirty="0"/>
                    </a:p>
                  </a:txBody>
                  <a:tcPr/>
                </a:tc>
                <a:tc>
                  <a:txBody>
                    <a:bodyPr/>
                    <a:lstStyle/>
                    <a:p>
                      <a:pPr>
                        <a:buNone/>
                      </a:pPr>
                      <a:r>
                        <a:rPr lang="en-US" sz="1780" dirty="0"/>
                        <a:t>Most difficult of the bunch to manufacture due to complexity of components</a:t>
                      </a:r>
                      <a:endParaRPr lang="en-US" sz="1780" dirty="0"/>
                    </a:p>
                  </a:txBody>
                  <a:tcPr/>
                </a:tc>
              </a:tr>
              <a:tr h="370838">
                <a:tc>
                  <a:txBody>
                    <a:bodyPr/>
                    <a:lstStyle/>
                    <a:p>
                      <a:pPr>
                        <a:buNone/>
                      </a:pPr>
                      <a:r>
                        <a:rPr lang="en-US" sz="1780" dirty="0"/>
                        <a:t>Approx Mass</a:t>
                      </a:r>
                      <a:endParaRPr lang="en-US" sz="1780" dirty="0"/>
                    </a:p>
                  </a:txBody>
                  <a:tcPr/>
                </a:tc>
                <a:tc>
                  <a:txBody>
                    <a:bodyPr/>
                    <a:lstStyle/>
                    <a:p>
                      <a:pPr>
                        <a:buNone/>
                      </a:pPr>
                      <a:r>
                        <a:rPr lang="en-US" sz="1780" dirty="0"/>
                        <a:t>Benchmark</a:t>
                      </a:r>
                      <a:endParaRPr lang="en-US" sz="1780" dirty="0"/>
                    </a:p>
                  </a:txBody>
                  <a:tcPr/>
                </a:tc>
                <a:tc>
                  <a:txBody>
                    <a:bodyPr/>
                    <a:lstStyle/>
                    <a:p>
                      <a:pPr lvl="0">
                        <a:buNone/>
                      </a:pPr>
                      <a:r>
                        <a:rPr lang="en-US" sz="1780" dirty="0"/>
                        <a:t>Very similar, potential to be slightly higher or lower</a:t>
                      </a:r>
                      <a:endParaRPr lang="en-US" sz="1780" dirty="0"/>
                    </a:p>
                  </a:txBody>
                  <a:tcPr/>
                </a:tc>
                <a:tc>
                  <a:txBody>
                    <a:bodyPr/>
                    <a:lstStyle/>
                    <a:p>
                      <a:pPr lvl="0">
                        <a:buNone/>
                      </a:pPr>
                      <a:r>
                        <a:rPr lang="en-US" sz="1780" dirty="0"/>
                        <a:t>Heavier</a:t>
                      </a:r>
                      <a:endParaRPr lang="en-US" sz="1780" dirty="0"/>
                    </a:p>
                  </a:txBody>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Tensioning Mechanism</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9" name="Content Placeholder 5"/>
          <p:cNvGraphicFramePr/>
          <p:nvPr/>
        </p:nvGraphicFramePr>
        <p:xfrm>
          <a:off x="606778" y="849314"/>
          <a:ext cx="10972800" cy="5882640"/>
        </p:xfrm>
        <a:graphic>
          <a:graphicData uri="http://schemas.openxmlformats.org/drawingml/2006/table">
            <a:tbl>
              <a:tblPr firstRow="1" bandRow="1">
                <a:tableStyleId>{5C22544A-7EE6-4342-B048-85BDC9FD1C3A}</a:tableStyleId>
              </a:tblPr>
              <a:tblGrid>
                <a:gridCol w="2743200"/>
                <a:gridCol w="2743200"/>
                <a:gridCol w="2743200"/>
                <a:gridCol w="2743200"/>
              </a:tblGrid>
              <a:tr h="370840">
                <a:tc>
                  <a:txBody>
                    <a:bodyPr/>
                    <a:lstStyle/>
                    <a:p>
                      <a:pPr>
                        <a:buNone/>
                      </a:pPr>
                      <a:endParaRPr lang="en-US" sz="1780" dirty="0"/>
                    </a:p>
                  </a:txBody>
                  <a:tcPr/>
                </a:tc>
                <a:tc>
                  <a:txBody>
                    <a:bodyPr/>
                    <a:lstStyle/>
                    <a:p>
                      <a:pPr>
                        <a:buNone/>
                      </a:pPr>
                      <a:r>
                        <a:rPr lang="en-US" sz="1780" dirty="0"/>
                        <a:t>Linear Translation (aka Turnbuckles)</a:t>
                      </a:r>
                      <a:endParaRPr lang="en-US" sz="1780" dirty="0"/>
                    </a:p>
                  </a:txBody>
                  <a:tcPr/>
                </a:tc>
                <a:tc>
                  <a:txBody>
                    <a:bodyPr/>
                    <a:lstStyle/>
                    <a:p>
                      <a:pPr>
                        <a:buNone/>
                      </a:pPr>
                      <a:r>
                        <a:rPr lang="en-US" sz="1780" dirty="0"/>
                        <a:t>Idler Sprocket</a:t>
                      </a:r>
                      <a:endParaRPr lang="en-US" sz="1780" dirty="0"/>
                    </a:p>
                  </a:txBody>
                  <a:tcPr/>
                </a:tc>
                <a:tc>
                  <a:txBody>
                    <a:bodyPr/>
                    <a:lstStyle/>
                    <a:p>
                      <a:pPr>
                        <a:buNone/>
                      </a:pPr>
                      <a:r>
                        <a:rPr lang="en-US" sz="1780" dirty="0"/>
                        <a:t>Eccentric Differential Carriers</a:t>
                      </a:r>
                      <a:endParaRPr lang="en-US" sz="1780" dirty="0"/>
                    </a:p>
                  </a:txBody>
                  <a:tcPr/>
                </a:tc>
              </a:tr>
              <a:tr h="370839">
                <a:tc>
                  <a:txBody>
                    <a:bodyPr/>
                    <a:lstStyle/>
                    <a:p>
                      <a:pPr lvl="0">
                        <a:buNone/>
                      </a:pPr>
                      <a:r>
                        <a:rPr lang="en-US" sz="1780" dirty="0"/>
                        <a:t>Serviceability</a:t>
                      </a:r>
                      <a:endParaRPr lang="en-US" sz="1780" dirty="0"/>
                    </a:p>
                  </a:txBody>
                  <a:tcPr/>
                </a:tc>
                <a:tc>
                  <a:txBody>
                    <a:bodyPr/>
                    <a:lstStyle/>
                    <a:p>
                      <a:pPr lvl="0">
                        <a:buNone/>
                      </a:pPr>
                      <a:r>
                        <a:rPr lang="en-US" sz="1780" dirty="0"/>
                        <a:t>Easy to adjust chain tension with excellent tool access</a:t>
                      </a:r>
                      <a:endParaRPr lang="en-US" sz="1780" dirty="0"/>
                    </a:p>
                  </a:txBody>
                  <a:tcPr/>
                </a:tc>
                <a:tc>
                  <a:txBody>
                    <a:bodyPr/>
                    <a:lstStyle/>
                    <a:p>
                      <a:pPr lvl="0">
                        <a:buNone/>
                      </a:pPr>
                      <a:r>
                        <a:rPr lang="en-US" sz="1780" dirty="0"/>
                        <a:t>Relatively simple to adjust chain tension with extra measures needed for easy tool access</a:t>
                      </a:r>
                      <a:endParaRPr lang="en-US" sz="1780" dirty="0"/>
                    </a:p>
                  </a:txBody>
                  <a:tcPr/>
                </a:tc>
                <a:tc>
                  <a:txBody>
                    <a:bodyPr/>
                    <a:lstStyle/>
                    <a:p>
                      <a:pPr lvl="0">
                        <a:buNone/>
                      </a:pPr>
                      <a:r>
                        <a:rPr lang="en-US" sz="1780" dirty="0"/>
                        <a:t>Similar to turnbuckles, but adjustment takes place on diff carriers (maybe slight issues with tool access)</a:t>
                      </a:r>
                      <a:endParaRPr lang="en-US" sz="1780" dirty="0"/>
                    </a:p>
                  </a:txBody>
                  <a:tcPr/>
                </a:tc>
              </a:tr>
              <a:tr h="370840">
                <a:tc>
                  <a:txBody>
                    <a:bodyPr/>
                    <a:lstStyle/>
                    <a:p>
                      <a:pPr lvl="0">
                        <a:buNone/>
                      </a:pPr>
                      <a:r>
                        <a:rPr lang="en-US" sz="1780" dirty="0"/>
                        <a:t>Simplicity of Design</a:t>
                      </a:r>
                      <a:endParaRPr lang="en-US" sz="1780" dirty="0"/>
                    </a:p>
                  </a:txBody>
                  <a:tcPr/>
                </a:tc>
                <a:tc>
                  <a:txBody>
                    <a:bodyPr/>
                    <a:lstStyle/>
                    <a:p>
                      <a:pPr lvl="0">
                        <a:buNone/>
                      </a:pPr>
                      <a:r>
                        <a:rPr lang="en-US" sz="1780" dirty="0"/>
                        <a:t>Benchmark (simple design and manufacturing)</a:t>
                      </a:r>
                      <a:endParaRPr lang="en-US" sz="1780" dirty="0"/>
                    </a:p>
                  </a:txBody>
                  <a:tcPr/>
                </a:tc>
                <a:tc>
                  <a:txBody>
                    <a:bodyPr/>
                    <a:lstStyle/>
                    <a:p>
                      <a:pPr lvl="0">
                        <a:buNone/>
                      </a:pPr>
                      <a:r>
                        <a:rPr lang="en-US" sz="1780" dirty="0"/>
                        <a:t>Adjustable mount has potential to be complicated pending mounting location</a:t>
                      </a:r>
                      <a:endParaRPr lang="en-US" sz="1780" dirty="0"/>
                    </a:p>
                  </a:txBody>
                  <a:tcPr/>
                </a:tc>
                <a:tc>
                  <a:txBody>
                    <a:bodyPr/>
                    <a:lstStyle/>
                    <a:p>
                      <a:pPr lvl="0">
                        <a:buNone/>
                      </a:pPr>
                      <a:r>
                        <a:rPr lang="en-US" sz="1780" dirty="0"/>
                        <a:t>Adds complexity to the differential carrier system</a:t>
                      </a:r>
                      <a:endParaRPr lang="en-US" sz="1780" dirty="0"/>
                    </a:p>
                  </a:txBody>
                  <a:tcPr/>
                </a:tc>
              </a:tr>
              <a:tr h="370839">
                <a:tc>
                  <a:txBody>
                    <a:bodyPr/>
                    <a:lstStyle/>
                    <a:p>
                      <a:pPr lvl="0">
                        <a:buNone/>
                      </a:pPr>
                      <a:r>
                        <a:rPr lang="en-US" sz="1780" dirty="0"/>
                        <a:t>Aligns with measures to reduce </a:t>
                      </a:r>
                      <a:r>
                        <a:rPr lang="en-US" sz="1780" err="1"/>
                        <a:t>halfshaft</a:t>
                      </a:r>
                      <a:r>
                        <a:rPr lang="en-US" sz="1780" dirty="0"/>
                        <a:t> angle</a:t>
                      </a:r>
                      <a:endParaRPr lang="en-US" sz="1780" dirty="0"/>
                    </a:p>
                  </a:txBody>
                  <a:tcPr/>
                </a:tc>
                <a:tc>
                  <a:txBody>
                    <a:bodyPr/>
                    <a:lstStyle/>
                    <a:p>
                      <a:pPr lvl="0">
                        <a:buNone/>
                      </a:pPr>
                      <a:r>
                        <a:rPr lang="en-US" sz="1780" dirty="0"/>
                        <a:t>Not really</a:t>
                      </a:r>
                      <a:endParaRPr lang="en-US" sz="1780" dirty="0"/>
                    </a:p>
                  </a:txBody>
                  <a:tcPr/>
                </a:tc>
                <a:tc>
                  <a:txBody>
                    <a:bodyPr/>
                    <a:lstStyle/>
                    <a:p>
                      <a:pPr lvl="0">
                        <a:buNone/>
                      </a:pPr>
                      <a:r>
                        <a:rPr lang="en-US" sz="1780" dirty="0"/>
                        <a:t>Yes</a:t>
                      </a:r>
                      <a:endParaRPr lang="en-US" sz="1780" dirty="0"/>
                    </a:p>
                  </a:txBody>
                  <a:tcPr/>
                </a:tc>
                <a:tc>
                  <a:txBody>
                    <a:bodyPr/>
                    <a:lstStyle/>
                    <a:p>
                      <a:pPr lvl="0">
                        <a:buNone/>
                      </a:pPr>
                      <a:r>
                        <a:rPr lang="en-US" sz="1780" dirty="0"/>
                        <a:t>Yes</a:t>
                      </a:r>
                      <a:endParaRPr lang="en-US" sz="1780" dirty="0"/>
                    </a:p>
                  </a:txBody>
                  <a:tcPr/>
                </a:tc>
              </a:tr>
              <a:tr h="370838">
                <a:tc>
                  <a:txBody>
                    <a:bodyPr/>
                    <a:lstStyle/>
                    <a:p>
                      <a:pPr lvl="0">
                        <a:buNone/>
                      </a:pPr>
                      <a:r>
                        <a:rPr lang="en-US" sz="1780" dirty="0"/>
                        <a:t>Additional Considerations</a:t>
                      </a:r>
                      <a:endParaRPr lang="en-US" sz="1780" dirty="0"/>
                    </a:p>
                  </a:txBody>
                  <a:tcPr/>
                </a:tc>
                <a:tc>
                  <a:txBody>
                    <a:bodyPr/>
                    <a:lstStyle/>
                    <a:p>
                      <a:pPr lvl="0">
                        <a:buNone/>
                      </a:pPr>
                      <a:r>
                        <a:rPr lang="en-US" sz="1780" dirty="0"/>
                        <a:t>One turnbuckle takes about 45 mins to make</a:t>
                      </a:r>
                      <a:endParaRPr lang="en-US" sz="1780" dirty="0"/>
                    </a:p>
                  </a:txBody>
                  <a:tcPr/>
                </a:tc>
                <a:tc>
                  <a:txBody>
                    <a:bodyPr/>
                    <a:lstStyle/>
                    <a:p>
                      <a:pPr lvl="0">
                        <a:buNone/>
                      </a:pPr>
                      <a:r>
                        <a:rPr lang="en-US" sz="1780" dirty="0"/>
                        <a:t>Analysis for idler sprocket; to my knowledge, no effect on FDR; have to understand why we stopped running; adds chain length; mounting</a:t>
                      </a:r>
                      <a:endParaRPr lang="en-US" sz="1780" dirty="0"/>
                    </a:p>
                  </a:txBody>
                  <a:tcPr/>
                </a:tc>
                <a:tc>
                  <a:txBody>
                    <a:bodyPr/>
                    <a:lstStyle/>
                    <a:p>
                      <a:pPr lvl="0">
                        <a:buNone/>
                      </a:pPr>
                      <a:r>
                        <a:rPr lang="en-US" sz="1780" dirty="0"/>
                        <a:t>If running, have to figure out how to simplify this system as best as possible.</a:t>
                      </a:r>
                      <a:endParaRPr lang="en-US" sz="1780" dirty="0"/>
                    </a:p>
                  </a:txBody>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Tensioning Mechanism</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9" name="Content Placeholder 5"/>
          <p:cNvGraphicFramePr/>
          <p:nvPr/>
        </p:nvGraphicFramePr>
        <p:xfrm>
          <a:off x="606778" y="849314"/>
          <a:ext cx="10972800" cy="1276096"/>
        </p:xfrm>
        <a:graphic>
          <a:graphicData uri="http://schemas.openxmlformats.org/drawingml/2006/table">
            <a:tbl>
              <a:tblPr firstRow="1" bandRow="1">
                <a:tableStyleId>{5C22544A-7EE6-4342-B048-85BDC9FD1C3A}</a:tableStyleId>
              </a:tblPr>
              <a:tblGrid>
                <a:gridCol w="10972800"/>
              </a:tblGrid>
              <a:tr h="370840">
                <a:tc>
                  <a:txBody>
                    <a:bodyPr/>
                    <a:lstStyle/>
                    <a:p>
                      <a:pPr marL="0" marR="0" lvl="0" indent="0" algn="ctr" defTabSz="915035" rtl="0" eaLnBrk="1" fontAlgn="auto" latinLnBrk="0" hangingPunct="1">
                        <a:lnSpc>
                          <a:spcPct val="100000"/>
                        </a:lnSpc>
                        <a:spcBef>
                          <a:spcPts val="0"/>
                        </a:spcBef>
                        <a:spcAft>
                          <a:spcPts val="0"/>
                        </a:spcAft>
                        <a:buClrTx/>
                        <a:buSzTx/>
                        <a:buFontTx/>
                        <a:buNone/>
                        <a:defRPr/>
                      </a:pPr>
                      <a:r>
                        <a:rPr lang="en-US" sz="1780" b="1" kern="1200" dirty="0">
                          <a:solidFill>
                            <a:schemeClr val="lt1"/>
                          </a:solidFill>
                          <a:latin typeface="+mn-lt"/>
                          <a:ea typeface="+mn-ea"/>
                          <a:cs typeface="+mn-cs"/>
                        </a:rPr>
                        <a:t>My Verdict</a:t>
                      </a:r>
                      <a:endParaRPr lang="en-US" sz="1780" b="1" kern="1200" dirty="0">
                        <a:solidFill>
                          <a:schemeClr val="lt1"/>
                        </a:solidFill>
                        <a:latin typeface="+mn-lt"/>
                        <a:ea typeface="+mn-ea"/>
                        <a:cs typeface="+mn-cs"/>
                      </a:endParaRPr>
                    </a:p>
                  </a:txBody>
                  <a:tcPr/>
                </a:tc>
              </a:tr>
              <a:tr h="370839">
                <a:tc>
                  <a:txBody>
                    <a:bodyPr/>
                    <a:lstStyle/>
                    <a:p>
                      <a:pPr lvl="0">
                        <a:buNone/>
                      </a:pPr>
                      <a:r>
                        <a:rPr lang="en-US" sz="1780" dirty="0"/>
                        <a:t>The safest option is to stick with turnbuckles, but all three options are here for consideration. Looking at PF25, there is high likelihood to run turnbuckles. If a situation arises in the future where other options can be considered, this is a good place to start.</a:t>
                      </a:r>
                      <a:endParaRPr lang="en-US" sz="1780"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Halfshafts</a:t>
            </a:r>
            <a:endParaRPr lang="en-US" dirty="0" err="1"/>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9" name="Content Placeholder 5"/>
          <p:cNvGraphicFramePr/>
          <p:nvPr/>
        </p:nvGraphicFramePr>
        <p:xfrm>
          <a:off x="606778" y="849314"/>
          <a:ext cx="10972800" cy="5276084"/>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endParaRPr lang="en-US" sz="1780" dirty="0"/>
                    </a:p>
                  </a:txBody>
                  <a:tcPr/>
                </a:tc>
                <a:tc>
                  <a:txBody>
                    <a:bodyPr/>
                    <a:lstStyle/>
                    <a:p>
                      <a:pPr lvl="0">
                        <a:buNone/>
                      </a:pPr>
                      <a:r>
                        <a:rPr lang="en-US" sz="1780" dirty="0"/>
                        <a:t>Custom (Ti)</a:t>
                      </a:r>
                      <a:endParaRPr lang="en-US" sz="1780" dirty="0"/>
                    </a:p>
                  </a:txBody>
                  <a:tcPr/>
                </a:tc>
                <a:tc>
                  <a:txBody>
                    <a:bodyPr/>
                    <a:lstStyle/>
                    <a:p>
                      <a:pPr lvl="0">
                        <a:buNone/>
                      </a:pPr>
                      <a:r>
                        <a:rPr lang="en-US" sz="1780" dirty="0"/>
                        <a:t>Purchased (4130 Steel)</a:t>
                      </a:r>
                      <a:endParaRPr lang="en-US" sz="1780" dirty="0"/>
                    </a:p>
                  </a:txBody>
                  <a:tcPr/>
                </a:tc>
              </a:tr>
              <a:tr h="370839">
                <a:tc>
                  <a:txBody>
                    <a:bodyPr/>
                    <a:lstStyle/>
                    <a:p>
                      <a:pPr lvl="0">
                        <a:buNone/>
                      </a:pPr>
                      <a:r>
                        <a:rPr lang="en-US" sz="1780" dirty="0"/>
                        <a:t>Team History</a:t>
                      </a:r>
                      <a:endParaRPr lang="en-US" sz="1780" dirty="0"/>
                    </a:p>
                  </a:txBody>
                  <a:tcPr/>
                </a:tc>
                <a:tc>
                  <a:txBody>
                    <a:bodyPr/>
                    <a:lstStyle/>
                    <a:p>
                      <a:pPr lvl="0">
                        <a:buNone/>
                      </a:pPr>
                      <a:r>
                        <a:rPr lang="en-US" sz="1780" dirty="0"/>
                        <a:t>Idea has been talked about before but would have to do a significant amount of work (obtaining high fidelity laser scan, sourcing manufacturing, analysis, </a:t>
                      </a:r>
                      <a:r>
                        <a:rPr lang="en-US" sz="1780" dirty="0" err="1"/>
                        <a:t>etc</a:t>
                      </a:r>
                      <a:r>
                        <a:rPr lang="en-US" sz="1780" dirty="0"/>
                        <a:t>)</a:t>
                      </a:r>
                      <a:endParaRPr lang="en-US" sz="1780" dirty="0"/>
                    </a:p>
                  </a:txBody>
                  <a:tcPr/>
                </a:tc>
                <a:tc>
                  <a:txBody>
                    <a:bodyPr/>
                    <a:lstStyle/>
                    <a:p>
                      <a:pPr lvl="0">
                        <a:buNone/>
                      </a:pPr>
                      <a:r>
                        <a:rPr lang="en-US" sz="1780" dirty="0"/>
                        <a:t>Used for the last several seasons, serves as a dependable option that is structurally sound; Variety of sizes available for purchase and can be machined to final size</a:t>
                      </a:r>
                      <a:endParaRPr lang="en-US" sz="1780" dirty="0"/>
                    </a:p>
                  </a:txBody>
                  <a:tcPr/>
                </a:tc>
              </a:tr>
              <a:tr h="370840">
                <a:tc>
                  <a:txBody>
                    <a:bodyPr/>
                    <a:lstStyle/>
                    <a:p>
                      <a:pPr lvl="0">
                        <a:buNone/>
                      </a:pPr>
                      <a:r>
                        <a:rPr lang="en-US" sz="1780" dirty="0"/>
                        <a:t>Mass (benchmark = purchased)</a:t>
                      </a:r>
                      <a:endParaRPr lang="en-US" sz="1780" dirty="0"/>
                    </a:p>
                  </a:txBody>
                  <a:tcPr/>
                </a:tc>
                <a:tc>
                  <a:txBody>
                    <a:bodyPr/>
                    <a:lstStyle/>
                    <a:p>
                      <a:r>
                        <a:rPr lang="en-US" sz="1780" dirty="0"/>
                        <a:t>Can't get an exact amount in terms of mass saved, but increases as the length of </a:t>
                      </a:r>
                      <a:r>
                        <a:rPr lang="en-US" sz="1780" dirty="0" err="1"/>
                        <a:t>halfshaft</a:t>
                      </a:r>
                      <a:r>
                        <a:rPr lang="en-US" sz="1780" dirty="0"/>
                        <a:t> increases</a:t>
                      </a:r>
                      <a:endParaRPr lang="en-US" sz="1780" dirty="0"/>
                    </a:p>
                  </a:txBody>
                  <a:tcPr/>
                </a:tc>
                <a:tc>
                  <a:txBody>
                    <a:bodyPr/>
                    <a:lstStyle/>
                    <a:p>
                      <a:r>
                        <a:rPr lang="en-US" sz="1780" dirty="0"/>
                        <a:t>Benchmark</a:t>
                      </a:r>
                      <a:endParaRPr lang="en-US" sz="1780" dirty="0"/>
                    </a:p>
                  </a:txBody>
                  <a:tcPr/>
                </a:tc>
              </a:tr>
              <a:tr h="370839">
                <a:tc>
                  <a:txBody>
                    <a:bodyPr/>
                    <a:lstStyle/>
                    <a:p>
                      <a:pPr lvl="0">
                        <a:buNone/>
                      </a:pPr>
                      <a:r>
                        <a:rPr lang="en-US" sz="1780" dirty="0"/>
                        <a:t>Machining Time</a:t>
                      </a:r>
                      <a:endParaRPr lang="en-US" sz="1780" dirty="0"/>
                    </a:p>
                  </a:txBody>
                  <a:tcPr/>
                </a:tc>
                <a:tc>
                  <a:txBody>
                    <a:bodyPr/>
                    <a:lstStyle/>
                    <a:p>
                      <a:pPr lvl="0">
                        <a:buNone/>
                      </a:pPr>
                      <a:r>
                        <a:rPr lang="en-US" sz="1780" dirty="0"/>
                        <a:t>MUCH longer (and will most likely have to send this out)</a:t>
                      </a:r>
                      <a:endParaRPr lang="en-US" sz="1780" dirty="0"/>
                    </a:p>
                  </a:txBody>
                  <a:tcPr/>
                </a:tc>
                <a:tc>
                  <a:txBody>
                    <a:bodyPr/>
                    <a:lstStyle/>
                    <a:p>
                      <a:pPr lvl="0">
                        <a:buNone/>
                      </a:pPr>
                      <a:r>
                        <a:rPr lang="en-US" sz="1780" dirty="0"/>
                        <a:t>Benchmark; comes with spline</a:t>
                      </a:r>
                      <a:endParaRPr lang="en-US" sz="1780" dirty="0"/>
                    </a:p>
                  </a:txBody>
                  <a:tcPr/>
                </a:tc>
              </a:tr>
              <a:tr h="370838">
                <a:tc>
                  <a:txBody>
                    <a:bodyPr/>
                    <a:lstStyle/>
                    <a:p>
                      <a:pPr lvl="0">
                        <a:buNone/>
                      </a:pPr>
                      <a:r>
                        <a:rPr lang="en-US" sz="1780" dirty="0"/>
                        <a:t>Cost</a:t>
                      </a:r>
                      <a:endParaRPr lang="en-US" sz="1780" dirty="0"/>
                    </a:p>
                  </a:txBody>
                  <a:tcPr/>
                </a:tc>
                <a:tc>
                  <a:txBody>
                    <a:bodyPr/>
                    <a:lstStyle/>
                    <a:p>
                      <a:pPr lvl="0">
                        <a:buNone/>
                      </a:pPr>
                      <a:r>
                        <a:rPr lang="en-US" sz="1780" dirty="0"/>
                        <a:t>Significantly higher</a:t>
                      </a:r>
                      <a:endParaRPr lang="en-US" sz="1780" dirty="0"/>
                    </a:p>
                  </a:txBody>
                  <a:tcPr/>
                </a:tc>
                <a:tc>
                  <a:txBody>
                    <a:bodyPr/>
                    <a:lstStyle/>
                    <a:p>
                      <a:pPr lvl="0">
                        <a:buNone/>
                      </a:pPr>
                      <a:r>
                        <a:rPr lang="en-US" sz="1780" dirty="0"/>
                        <a:t>Benchmark</a:t>
                      </a:r>
                      <a:endParaRPr lang="en-US" sz="1780" dirty="0"/>
                    </a:p>
                  </a:txBody>
                  <a:tcPr/>
                </a:tc>
              </a:tr>
              <a:tr h="370838">
                <a:tc gridSpan="3">
                  <a:txBody>
                    <a:bodyPr/>
                    <a:lstStyle/>
                    <a:p>
                      <a:pPr marL="0" marR="0" lvl="0" indent="0" algn="ctr" defTabSz="915035" rtl="0" eaLnBrk="1" fontAlgn="auto" latinLnBrk="0" hangingPunct="1">
                        <a:lnSpc>
                          <a:spcPct val="100000"/>
                        </a:lnSpc>
                        <a:spcBef>
                          <a:spcPts val="0"/>
                        </a:spcBef>
                        <a:spcAft>
                          <a:spcPts val="0"/>
                        </a:spcAft>
                        <a:buClrTx/>
                        <a:buSzTx/>
                        <a:buFontTx/>
                        <a:buNone/>
                        <a:defRPr/>
                      </a:pPr>
                      <a:r>
                        <a:rPr lang="en-US" sz="1780" b="1" kern="1200" dirty="0">
                          <a:solidFill>
                            <a:schemeClr val="lt1"/>
                          </a:solidFill>
                          <a:latin typeface="+mn-lt"/>
                          <a:ea typeface="+mn-ea"/>
                          <a:cs typeface="+mn-cs"/>
                        </a:rPr>
                        <a:t>My Verdict</a:t>
                      </a:r>
                      <a:endParaRPr lang="en-US" sz="1780" b="1" kern="1200" dirty="0">
                        <a:solidFill>
                          <a:schemeClr val="lt1"/>
                        </a:solidFill>
                        <a:latin typeface="+mn-lt"/>
                        <a:ea typeface="+mn-ea"/>
                        <a:cs typeface="+mn-cs"/>
                      </a:endParaRPr>
                    </a:p>
                  </a:txBody>
                  <a:tcPr>
                    <a:solidFill>
                      <a:schemeClr val="tx2"/>
                    </a:solidFill>
                  </a:tcPr>
                </a:tc>
                <a:tc hMerge="1">
                  <a:tcPr>
                    <a:solidFill>
                      <a:schemeClr val="bg2"/>
                    </a:solidFill>
                  </a:tcPr>
                </a:tc>
                <a:tc hMerge="1">
                  <a:tcPr>
                    <a:solidFill>
                      <a:schemeClr val="bg2"/>
                    </a:solidFill>
                  </a:tcPr>
                </a:tc>
              </a:tr>
              <a:tr h="370838">
                <a:tc gridSpan="3">
                  <a:txBody>
                    <a:bodyPr/>
                    <a:lstStyle/>
                    <a:p>
                      <a:pPr lvl="0" algn="l">
                        <a:buNone/>
                      </a:pPr>
                      <a:r>
                        <a:rPr lang="en-US" sz="1780" kern="1200" dirty="0">
                          <a:solidFill>
                            <a:schemeClr val="dk1"/>
                          </a:solidFill>
                          <a:latin typeface="+mn-lt"/>
                          <a:ea typeface="+mn-ea"/>
                          <a:cs typeface="+mn-cs"/>
                        </a:rPr>
                        <a:t>Open for discussion, but ability to do this will depend on having the full knowledge and the resources necessary at the correct time. Given other changes that will most likely occur, can't be certain yet about making a custom.</a:t>
                      </a:r>
                      <a:endParaRPr lang="en-US" sz="1780" kern="1200" dirty="0">
                        <a:solidFill>
                          <a:schemeClr val="dk1"/>
                        </a:solidFill>
                        <a:latin typeface="+mn-lt"/>
                        <a:ea typeface="+mn-ea"/>
                        <a:cs typeface="+mn-cs"/>
                      </a:endParaRPr>
                    </a:p>
                  </a:txBody>
                  <a:tcPr>
                    <a:solidFill>
                      <a:schemeClr val="tx2">
                        <a:lumMod val="20000"/>
                        <a:lumOff val="80000"/>
                      </a:schemeClr>
                    </a:solidFill>
                  </a:tcPr>
                </a:tc>
                <a:tc hMerge="1">
                  <a:tcPr/>
                </a:tc>
                <a:tc hMerge="1">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 Inserts</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5" name="Content Placeholder 5"/>
          <p:cNvGraphicFramePr>
            <a:graphicFrameLocks noGrp="1"/>
          </p:cNvGraphicFramePr>
          <p:nvPr>
            <p:ph idx="1"/>
          </p:nvPr>
        </p:nvGraphicFramePr>
        <p:xfrm>
          <a:off x="609600" y="823913"/>
          <a:ext cx="10972800" cy="2173224"/>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endParaRPr lang="en-US" sz="1780" dirty="0"/>
                    </a:p>
                  </a:txBody>
                  <a:tcPr/>
                </a:tc>
                <a:tc>
                  <a:txBody>
                    <a:bodyPr/>
                    <a:lstStyle/>
                    <a:p>
                      <a:r>
                        <a:rPr lang="en-US" sz="1780" dirty="0"/>
                        <a:t>Reiteration / Revalidation on PF24's Design</a:t>
                      </a:r>
                      <a:endParaRPr lang="en-US" sz="1780" dirty="0"/>
                    </a:p>
                  </a:txBody>
                  <a:tcPr/>
                </a:tc>
                <a:tc>
                  <a:txBody>
                    <a:bodyPr/>
                    <a:lstStyle/>
                    <a:p>
                      <a:pPr lvl="0">
                        <a:buNone/>
                      </a:pPr>
                      <a:r>
                        <a:rPr lang="en-US" sz="1780" dirty="0"/>
                        <a:t>New Design / Purchased</a:t>
                      </a:r>
                      <a:endParaRPr lang="en-US" sz="1780" dirty="0"/>
                    </a:p>
                  </a:txBody>
                  <a:tcPr/>
                </a:tc>
              </a:tr>
              <a:tr h="370840">
                <a:tc>
                  <a:txBody>
                    <a:bodyPr/>
                    <a:lstStyle/>
                    <a:p>
                      <a:r>
                        <a:rPr lang="en-US" sz="1780" dirty="0"/>
                        <a:t>Team History</a:t>
                      </a:r>
                      <a:endParaRPr lang="en-US" sz="1780" dirty="0"/>
                    </a:p>
                  </a:txBody>
                  <a:tcPr/>
                </a:tc>
                <a:tc>
                  <a:txBody>
                    <a:bodyPr/>
                    <a:lstStyle/>
                    <a:p>
                      <a:r>
                        <a:rPr lang="en-US" sz="1780" dirty="0"/>
                        <a:t>Ran in the last couple of seasons since PF20; No notable issues to my knowledge</a:t>
                      </a:r>
                      <a:endParaRPr lang="en-US" sz="1780" dirty="0"/>
                    </a:p>
                  </a:txBody>
                  <a:tcPr/>
                </a:tc>
                <a:tc>
                  <a:txBody>
                    <a:bodyPr/>
                    <a:lstStyle/>
                    <a:p>
                      <a:r>
                        <a:rPr lang="en-US" sz="1780" dirty="0"/>
                        <a:t>Not run in recent history</a:t>
                      </a:r>
                      <a:endParaRPr lang="en-US" sz="1780" dirty="0"/>
                    </a:p>
                  </a:txBody>
                  <a:tcPr/>
                </a:tc>
              </a:tr>
              <a:tr h="370839">
                <a:tc>
                  <a:txBody>
                    <a:bodyPr/>
                    <a:lstStyle/>
                    <a:p>
                      <a:pPr lvl="0">
                        <a:buNone/>
                      </a:pPr>
                      <a:r>
                        <a:rPr lang="en-US" sz="1780" dirty="0"/>
                        <a:t>Change to recent hubs design philosophy</a:t>
                      </a:r>
                      <a:endParaRPr lang="en-US" sz="1780" dirty="0"/>
                    </a:p>
                  </a:txBody>
                  <a:tcPr/>
                </a:tc>
                <a:tc>
                  <a:txBody>
                    <a:bodyPr/>
                    <a:lstStyle/>
                    <a:p>
                      <a:pPr lvl="0">
                        <a:buNone/>
                      </a:pPr>
                      <a:r>
                        <a:rPr lang="en-US" sz="1780" dirty="0"/>
                        <a:t>Zero change</a:t>
                      </a:r>
                      <a:endParaRPr lang="en-US" sz="1780" dirty="0"/>
                    </a:p>
                  </a:txBody>
                  <a:tcPr/>
                </a:tc>
                <a:tc>
                  <a:txBody>
                    <a:bodyPr/>
                    <a:lstStyle/>
                    <a:p>
                      <a:pPr lvl="0">
                        <a:buNone/>
                      </a:pPr>
                      <a:r>
                        <a:rPr lang="en-US" sz="1780" dirty="0"/>
                        <a:t>Would be a change depending on design</a:t>
                      </a:r>
                      <a:endParaRPr lang="en-US" sz="1780" dirty="0"/>
                    </a:p>
                  </a:txBody>
                  <a:tcPr/>
                </a:tc>
              </a:tr>
            </a:tbl>
          </a:graphicData>
        </a:graphic>
      </p:graphicFrame>
      <p:graphicFrame>
        <p:nvGraphicFramePr>
          <p:cNvPr id="7" name="Content Placeholder 5"/>
          <p:cNvGraphicFramePr/>
          <p:nvPr/>
        </p:nvGraphicFramePr>
        <p:xfrm>
          <a:off x="609600" y="2997137"/>
          <a:ext cx="10972800" cy="2914902"/>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endParaRPr lang="en-US" sz="1780" dirty="0"/>
                    </a:p>
                  </a:txBody>
                  <a:tcPr/>
                </a:tc>
                <a:tc>
                  <a:txBody>
                    <a:bodyPr/>
                    <a:lstStyle/>
                    <a:p>
                      <a:r>
                        <a:rPr lang="en-US" sz="1780" dirty="0"/>
                        <a:t>17-4 Prehard Stainless w H900 Heat Treatment</a:t>
                      </a:r>
                      <a:endParaRPr lang="en-US" sz="1780" dirty="0"/>
                    </a:p>
                  </a:txBody>
                  <a:tcPr/>
                </a:tc>
                <a:tc>
                  <a:txBody>
                    <a:bodyPr/>
                    <a:lstStyle/>
                    <a:p>
                      <a:pPr lvl="0">
                        <a:buNone/>
                      </a:pPr>
                      <a:r>
                        <a:rPr lang="en-US" sz="1780" dirty="0"/>
                        <a:t>Another Material with Appropriate Hardness</a:t>
                      </a:r>
                      <a:endParaRPr lang="en-US" sz="1780" dirty="0"/>
                    </a:p>
                  </a:txBody>
                  <a:tcPr/>
                </a:tc>
              </a:tr>
              <a:tr h="370840">
                <a:tc>
                  <a:txBody>
                    <a:bodyPr/>
                    <a:lstStyle/>
                    <a:p>
                      <a:pPr lvl="0">
                        <a:buNone/>
                      </a:pPr>
                      <a:r>
                        <a:rPr lang="en-US" sz="1780" dirty="0"/>
                        <a:t>Team History</a:t>
                      </a:r>
                      <a:endParaRPr lang="en-US" sz="1780" dirty="0"/>
                    </a:p>
                  </a:txBody>
                  <a:tcPr/>
                </a:tc>
                <a:tc>
                  <a:txBody>
                    <a:bodyPr/>
                    <a:lstStyle/>
                    <a:p>
                      <a:r>
                        <a:rPr lang="en-US" sz="1780" dirty="0"/>
                        <a:t>Ran on PF24</a:t>
                      </a:r>
                      <a:endParaRPr lang="en-US" sz="1780" dirty="0"/>
                    </a:p>
                  </a:txBody>
                  <a:tcPr/>
                </a:tc>
                <a:tc>
                  <a:txBody>
                    <a:bodyPr/>
                    <a:lstStyle/>
                    <a:p>
                      <a:r>
                        <a:rPr lang="en-US" sz="1780" dirty="0"/>
                        <a:t>Not ran on PF24</a:t>
                      </a:r>
                      <a:endParaRPr lang="en-US" sz="1780" dirty="0"/>
                    </a:p>
                  </a:txBody>
                  <a:tcPr/>
                </a:tc>
              </a:tr>
              <a:tr h="370839">
                <a:tc>
                  <a:txBody>
                    <a:bodyPr/>
                    <a:lstStyle/>
                    <a:p>
                      <a:pPr lvl="0">
                        <a:buNone/>
                      </a:pPr>
                      <a:r>
                        <a:rPr lang="en-US" sz="1780" dirty="0"/>
                        <a:t>Manufacturing</a:t>
                      </a:r>
                      <a:endParaRPr lang="en-US" sz="1780" dirty="0"/>
                    </a:p>
                  </a:txBody>
                  <a:tcPr/>
                </a:tc>
                <a:tc>
                  <a:txBody>
                    <a:bodyPr/>
                    <a:lstStyle/>
                    <a:p>
                      <a:pPr lvl="0">
                        <a:buNone/>
                      </a:pPr>
                      <a:r>
                        <a:rPr lang="en-US" sz="1780" dirty="0"/>
                        <a:t>Cut to length, HT in ME, Wire EDM</a:t>
                      </a:r>
                      <a:endParaRPr lang="en-US" sz="1780" dirty="0"/>
                    </a:p>
                  </a:txBody>
                  <a:tcPr/>
                </a:tc>
                <a:tc>
                  <a:txBody>
                    <a:bodyPr/>
                    <a:lstStyle/>
                    <a:p>
                      <a:pPr lvl="0">
                        <a:buNone/>
                      </a:pPr>
                      <a:r>
                        <a:rPr lang="en-US" sz="1780" dirty="0"/>
                        <a:t>Would look similar to 17-4, might have to HT to a different specification</a:t>
                      </a:r>
                      <a:endParaRPr lang="en-US" sz="1780" dirty="0"/>
                    </a:p>
                  </a:txBody>
                  <a:tcPr/>
                </a:tc>
              </a:tr>
              <a:tr h="370838">
                <a:tc gridSpan="3">
                  <a:txBody>
                    <a:bodyPr/>
                    <a:lstStyle/>
                    <a:p>
                      <a:pPr marL="0" marR="0" lvl="0" indent="0" algn="ctr" defTabSz="915035" rtl="0" eaLnBrk="1" fontAlgn="auto" latinLnBrk="0" hangingPunct="1">
                        <a:lnSpc>
                          <a:spcPct val="100000"/>
                        </a:lnSpc>
                        <a:spcBef>
                          <a:spcPts val="0"/>
                        </a:spcBef>
                        <a:spcAft>
                          <a:spcPts val="0"/>
                        </a:spcAft>
                        <a:buClrTx/>
                        <a:buSzTx/>
                        <a:buFontTx/>
                        <a:buNone/>
                        <a:defRPr/>
                      </a:pPr>
                      <a:r>
                        <a:rPr lang="en-US" sz="1780" b="1" kern="1200" dirty="0">
                          <a:solidFill>
                            <a:schemeClr val="lt1"/>
                          </a:solidFill>
                          <a:latin typeface="+mn-lt"/>
                          <a:ea typeface="+mn-ea"/>
                          <a:cs typeface="+mn-cs"/>
                        </a:rPr>
                        <a:t>My Verdict</a:t>
                      </a:r>
                      <a:endParaRPr lang="en-US" sz="1780" b="1" kern="1200" dirty="0">
                        <a:solidFill>
                          <a:schemeClr val="lt1"/>
                        </a:solidFill>
                        <a:latin typeface="+mn-lt"/>
                        <a:ea typeface="+mn-ea"/>
                        <a:cs typeface="+mn-cs"/>
                      </a:endParaRPr>
                    </a:p>
                  </a:txBody>
                  <a:tcPr>
                    <a:solidFill>
                      <a:schemeClr val="tx2"/>
                    </a:solidFill>
                  </a:tcPr>
                </a:tc>
                <a:tc hMerge="1">
                  <a:tcPr>
                    <a:solidFill>
                      <a:schemeClr val="bg2"/>
                    </a:solidFill>
                  </a:tcPr>
                </a:tc>
                <a:tc hMerge="1">
                  <a:tcPr>
                    <a:solidFill>
                      <a:schemeClr val="bg2"/>
                    </a:solidFill>
                  </a:tcPr>
                </a:tc>
              </a:tr>
              <a:tr h="370838">
                <a:tc gridSpan="3">
                  <a:txBody>
                    <a:bodyPr/>
                    <a:lstStyle/>
                    <a:p>
                      <a:pPr lvl="0" algn="l">
                        <a:buNone/>
                      </a:pPr>
                      <a:r>
                        <a:rPr lang="en-US" sz="1780" kern="1200" dirty="0">
                          <a:solidFill>
                            <a:schemeClr val="dk1"/>
                          </a:solidFill>
                          <a:latin typeface="+mn-lt"/>
                          <a:ea typeface="+mn-ea"/>
                          <a:cs typeface="+mn-cs"/>
                        </a:rPr>
                        <a:t>Open for discussion. The safe option is running with 17-4PH as it gives the desired hardness value (around 55 HRC) and uses H900 to avoid an HT that would make the part brittle (i.e. H1000)</a:t>
                      </a:r>
                      <a:endParaRPr lang="en-US" sz="1780" kern="1200" dirty="0">
                        <a:solidFill>
                          <a:schemeClr val="dk1"/>
                        </a:solidFill>
                        <a:latin typeface="+mn-lt"/>
                        <a:ea typeface="+mn-ea"/>
                        <a:cs typeface="+mn-cs"/>
                      </a:endParaRPr>
                    </a:p>
                  </a:txBody>
                  <a:tcPr>
                    <a:solidFill>
                      <a:schemeClr val="tx2">
                        <a:lumMod val="20000"/>
                        <a:lumOff val="80000"/>
                      </a:schemeClr>
                    </a:solidFill>
                  </a:tcPr>
                </a:tc>
                <a:tc hMerge="1">
                  <a:tcPr/>
                </a:tc>
                <a:tc hMerge="1">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47472"/>
          <a:lstStyle/>
          <a:p>
            <a:r>
              <a:rPr lang="en-US" dirty="0"/>
              <a:t>System Knowledge – PF24</a:t>
            </a:r>
            <a:endParaRPr lang="en-US"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
        <p:nvSpPr>
          <p:cNvPr id="7" name="Content Placeholder 6"/>
          <p:cNvSpPr>
            <a:spLocks noGrp="1"/>
          </p:cNvSpPr>
          <p:nvPr>
            <p:ph idx="1"/>
          </p:nvPr>
        </p:nvSpPr>
        <p:spPr/>
        <p:txBody>
          <a:bodyPr/>
          <a:lstStyle/>
          <a:p>
            <a:r>
              <a:rPr lang="en-US" sz="2000" dirty="0">
                <a:cs typeface="Arial" panose="020B0604020202020204"/>
              </a:rPr>
              <a:t>Final Drive = 31/12 = 2.58</a:t>
            </a:r>
            <a:endParaRPr lang="en-US" sz="2000" dirty="0">
              <a:cs typeface="Arial" panose="020B0604020202020204"/>
            </a:endParaRPr>
          </a:p>
          <a:p>
            <a:pPr marL="0" indent="0">
              <a:buNone/>
            </a:pPr>
            <a:endParaRPr lang="en-US" sz="2000" dirty="0">
              <a:cs typeface="Arial" panose="020B0604020202020204"/>
            </a:endParaRPr>
          </a:p>
        </p:txBody>
      </p:sp>
      <p:pic>
        <p:nvPicPr>
          <p:cNvPr id="3074" name="Picture 2" descr="im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1172179"/>
            <a:ext cx="7078101" cy="385854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bwMode="auto">
          <a:xfrm>
            <a:off x="4630993" y="1631827"/>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effectLst/>
                <a:latin typeface="Arial" panose="020B0604020202020204" pitchFamily="34" charset="0"/>
              </a:rPr>
              <a:t>1</a:t>
            </a:r>
            <a:endParaRPr kumimoji="0" lang="en-US" b="1" i="0" u="none" strike="noStrike" cap="none" normalizeH="0" baseline="0" dirty="0">
              <a:ln>
                <a:noFill/>
              </a:ln>
              <a:effectLst/>
              <a:latin typeface="Arial" panose="020B0604020202020204" pitchFamily="34" charset="0"/>
            </a:endParaRPr>
          </a:p>
        </p:txBody>
      </p:sp>
      <p:sp>
        <p:nvSpPr>
          <p:cNvPr id="5" name="Oval 4"/>
          <p:cNvSpPr/>
          <p:nvPr/>
        </p:nvSpPr>
        <p:spPr bwMode="auto">
          <a:xfrm>
            <a:off x="1505739" y="4045892"/>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2</a:t>
            </a:r>
            <a:endParaRPr kumimoji="0" lang="en-US" b="1" i="0" u="none" strike="noStrike" cap="none" normalizeH="0" baseline="0" dirty="0">
              <a:ln>
                <a:noFill/>
              </a:ln>
              <a:effectLst/>
              <a:latin typeface="Arial" panose="020B0604020202020204" pitchFamily="34" charset="0"/>
            </a:endParaRPr>
          </a:p>
        </p:txBody>
      </p:sp>
      <p:cxnSp>
        <p:nvCxnSpPr>
          <p:cNvPr id="14" name="Straight Arrow Connector 13"/>
          <p:cNvCxnSpPr>
            <a:stCxn id="3" idx="2"/>
          </p:cNvCxnSpPr>
          <p:nvPr/>
        </p:nvCxnSpPr>
        <p:spPr bwMode="auto">
          <a:xfrm flipH="1">
            <a:off x="4364355" y="1882550"/>
            <a:ext cx="266638" cy="1932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3" idx="2"/>
          </p:cNvCxnSpPr>
          <p:nvPr/>
        </p:nvCxnSpPr>
        <p:spPr bwMode="auto">
          <a:xfrm flipH="1">
            <a:off x="3653790" y="1882550"/>
            <a:ext cx="977203" cy="33614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0" name="Oval 19"/>
          <p:cNvSpPr/>
          <p:nvPr/>
        </p:nvSpPr>
        <p:spPr bwMode="auto">
          <a:xfrm>
            <a:off x="1701525" y="1894833"/>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5</a:t>
            </a:r>
            <a:endParaRPr kumimoji="0" lang="en-US" b="1" i="0" u="none" strike="noStrike" cap="none" normalizeH="0" baseline="0" dirty="0">
              <a:ln>
                <a:noFill/>
              </a:ln>
              <a:effectLst/>
              <a:latin typeface="Arial" panose="020B0604020202020204" pitchFamily="34" charset="0"/>
            </a:endParaRPr>
          </a:p>
        </p:txBody>
      </p:sp>
      <p:sp>
        <p:nvSpPr>
          <p:cNvPr id="21" name="Oval 20"/>
          <p:cNvSpPr/>
          <p:nvPr/>
        </p:nvSpPr>
        <p:spPr bwMode="auto">
          <a:xfrm>
            <a:off x="1791927" y="2647001"/>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4</a:t>
            </a:r>
            <a:endParaRPr lang="en-US" b="1" dirty="0">
              <a:latin typeface="Arial" panose="020B0604020202020204" pitchFamily="34" charset="0"/>
            </a:endParaRPr>
          </a:p>
        </p:txBody>
      </p:sp>
      <p:sp>
        <p:nvSpPr>
          <p:cNvPr id="22" name="Oval 21"/>
          <p:cNvSpPr/>
          <p:nvPr/>
        </p:nvSpPr>
        <p:spPr bwMode="auto">
          <a:xfrm>
            <a:off x="358877" y="2722687"/>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3</a:t>
            </a:r>
            <a:endParaRPr kumimoji="0" lang="en-US" b="1" i="0" u="none" strike="noStrike" cap="none" normalizeH="0" baseline="0" dirty="0">
              <a:ln>
                <a:noFill/>
              </a:ln>
              <a:effectLst/>
              <a:latin typeface="Arial" panose="020B0604020202020204" pitchFamily="34" charset="0"/>
            </a:endParaRPr>
          </a:p>
        </p:txBody>
      </p:sp>
      <p:cxnSp>
        <p:nvCxnSpPr>
          <p:cNvPr id="24" name="Straight Arrow Connector 23"/>
          <p:cNvCxnSpPr>
            <a:stCxn id="5" idx="1"/>
          </p:cNvCxnSpPr>
          <p:nvPr/>
        </p:nvCxnSpPr>
        <p:spPr bwMode="auto">
          <a:xfrm flipH="1" flipV="1">
            <a:off x="1097280" y="3830320"/>
            <a:ext cx="481894" cy="2890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bwMode="auto">
          <a:xfrm>
            <a:off x="609599" y="3224132"/>
            <a:ext cx="182881" cy="49950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1" idx="4"/>
          </p:cNvCxnSpPr>
          <p:nvPr/>
        </p:nvCxnSpPr>
        <p:spPr bwMode="auto">
          <a:xfrm>
            <a:off x="2042650" y="3148446"/>
            <a:ext cx="83330" cy="27039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0" idx="5"/>
          </p:cNvCxnSpPr>
          <p:nvPr/>
        </p:nvCxnSpPr>
        <p:spPr bwMode="auto">
          <a:xfrm>
            <a:off x="2129535" y="2322843"/>
            <a:ext cx="644145" cy="50925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4" name="Oval 33"/>
          <p:cNvSpPr/>
          <p:nvPr/>
        </p:nvSpPr>
        <p:spPr bwMode="auto">
          <a:xfrm>
            <a:off x="4989711" y="2115198"/>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endParaRPr lang="en-US" sz="300" b="1" dirty="0">
              <a:latin typeface="Arial" panose="020B0604020202020204" pitchFamily="34" charset="0"/>
            </a:endParaRPr>
          </a:p>
          <a:p>
            <a:pPr marL="0" marR="0" indent="0" algn="ctr" defTabSz="1217930" rtl="0" eaLnBrk="1" fontAlgn="base" latinLnBrk="0" hangingPunct="1">
              <a:lnSpc>
                <a:spcPct val="100000"/>
              </a:lnSpc>
              <a:spcBef>
                <a:spcPct val="0"/>
              </a:spcBef>
              <a:spcAft>
                <a:spcPct val="0"/>
              </a:spcAft>
              <a:buClrTx/>
              <a:buSzTx/>
              <a:buFontTx/>
              <a:buNone/>
            </a:pPr>
            <a:r>
              <a:rPr lang="en-US" sz="1600" b="1" dirty="0">
                <a:latin typeface="Arial" panose="020B0604020202020204" pitchFamily="34" charset="0"/>
              </a:rPr>
              <a:t>1</a:t>
            </a:r>
            <a:r>
              <a:rPr kumimoji="0" lang="en-US" sz="1600" b="1" i="0" u="none" strike="noStrike" cap="none" normalizeH="0" baseline="0" dirty="0">
                <a:ln>
                  <a:noFill/>
                </a:ln>
                <a:effectLst/>
                <a:latin typeface="Arial" panose="020B0604020202020204" pitchFamily="34" charset="0"/>
              </a:rPr>
              <a:t>0</a:t>
            </a:r>
            <a:endParaRPr kumimoji="0" lang="en-US" sz="1600" b="1" i="0" u="none" strike="noStrike" cap="none" normalizeH="0" baseline="0" dirty="0">
              <a:ln>
                <a:noFill/>
              </a:ln>
              <a:effectLst/>
              <a:latin typeface="Arial" panose="020B0604020202020204" pitchFamily="34" charset="0"/>
            </a:endParaRPr>
          </a:p>
        </p:txBody>
      </p:sp>
      <p:sp>
        <p:nvSpPr>
          <p:cNvPr id="36" name="Oval 35"/>
          <p:cNvSpPr/>
          <p:nvPr/>
        </p:nvSpPr>
        <p:spPr bwMode="auto">
          <a:xfrm>
            <a:off x="4837830" y="3253038"/>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effectLst/>
                <a:latin typeface="Arial" panose="020B0604020202020204" pitchFamily="34" charset="0"/>
              </a:rPr>
              <a:t>9</a:t>
            </a:r>
            <a:endParaRPr kumimoji="0" lang="en-US" b="1" i="0" u="none" strike="noStrike" cap="none" normalizeH="0" baseline="0" dirty="0">
              <a:ln>
                <a:noFill/>
              </a:ln>
              <a:effectLst/>
              <a:latin typeface="Arial" panose="020B0604020202020204" pitchFamily="34" charset="0"/>
            </a:endParaRPr>
          </a:p>
        </p:txBody>
      </p:sp>
      <p:sp>
        <p:nvSpPr>
          <p:cNvPr id="37" name="Oval 36"/>
          <p:cNvSpPr/>
          <p:nvPr/>
        </p:nvSpPr>
        <p:spPr bwMode="auto">
          <a:xfrm>
            <a:off x="4142391" y="4119327"/>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8</a:t>
            </a:r>
            <a:endParaRPr kumimoji="0" lang="en-US" b="1" i="0" u="none" strike="noStrike" cap="none" normalizeH="0" baseline="0" dirty="0">
              <a:ln>
                <a:noFill/>
              </a:ln>
              <a:effectLst/>
              <a:latin typeface="Arial" panose="020B0604020202020204" pitchFamily="34" charset="0"/>
            </a:endParaRPr>
          </a:p>
        </p:txBody>
      </p:sp>
      <p:sp>
        <p:nvSpPr>
          <p:cNvPr id="38" name="Oval 37"/>
          <p:cNvSpPr/>
          <p:nvPr/>
        </p:nvSpPr>
        <p:spPr bwMode="auto">
          <a:xfrm>
            <a:off x="3071597" y="4108974"/>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effectLst/>
                <a:latin typeface="Arial" panose="020B0604020202020204" pitchFamily="34" charset="0"/>
              </a:rPr>
              <a:t>7</a:t>
            </a:r>
            <a:endParaRPr kumimoji="0" lang="en-US" b="1" i="0" u="none" strike="noStrike" cap="none" normalizeH="0" baseline="0" dirty="0">
              <a:ln>
                <a:noFill/>
              </a:ln>
              <a:effectLst/>
              <a:latin typeface="Arial" panose="020B0604020202020204" pitchFamily="34" charset="0"/>
            </a:endParaRPr>
          </a:p>
        </p:txBody>
      </p:sp>
      <p:sp>
        <p:nvSpPr>
          <p:cNvPr id="40" name="Oval 39"/>
          <p:cNvSpPr/>
          <p:nvPr/>
        </p:nvSpPr>
        <p:spPr bwMode="auto">
          <a:xfrm>
            <a:off x="2394553" y="3503761"/>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6</a:t>
            </a:r>
            <a:endParaRPr kumimoji="0" lang="en-US" b="1" i="0" u="none" strike="noStrike" cap="none" normalizeH="0" baseline="0" dirty="0">
              <a:ln>
                <a:noFill/>
              </a:ln>
              <a:effectLst/>
              <a:latin typeface="Arial" panose="020B0604020202020204" pitchFamily="34" charset="0"/>
            </a:endParaRPr>
          </a:p>
        </p:txBody>
      </p:sp>
      <p:cxnSp>
        <p:nvCxnSpPr>
          <p:cNvPr id="42" name="Straight Arrow Connector 41"/>
          <p:cNvCxnSpPr>
            <a:stCxn id="40" idx="6"/>
          </p:cNvCxnSpPr>
          <p:nvPr/>
        </p:nvCxnSpPr>
        <p:spPr bwMode="auto">
          <a:xfrm flipV="1">
            <a:off x="2895998" y="3503761"/>
            <a:ext cx="426322" cy="2507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8" idx="7"/>
          </p:cNvCxnSpPr>
          <p:nvPr/>
        </p:nvCxnSpPr>
        <p:spPr bwMode="auto">
          <a:xfrm flipV="1">
            <a:off x="3499607" y="3473886"/>
            <a:ext cx="154183" cy="7085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7" idx="1"/>
          </p:cNvCxnSpPr>
          <p:nvPr/>
        </p:nvCxnSpPr>
        <p:spPr bwMode="auto">
          <a:xfrm flipH="1" flipV="1">
            <a:off x="3886200" y="3629122"/>
            <a:ext cx="329626" cy="56364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36" idx="2"/>
          </p:cNvCxnSpPr>
          <p:nvPr/>
        </p:nvCxnSpPr>
        <p:spPr bwMode="auto">
          <a:xfrm flipH="1" flipV="1">
            <a:off x="4364355" y="3148446"/>
            <a:ext cx="473475" cy="35531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3" name="Oval 62"/>
          <p:cNvSpPr/>
          <p:nvPr/>
        </p:nvSpPr>
        <p:spPr bwMode="auto">
          <a:xfrm>
            <a:off x="5941333" y="1987218"/>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endParaRPr lang="en-US" sz="300" b="1" dirty="0">
              <a:latin typeface="Arial" panose="020B0604020202020204" pitchFamily="34" charset="0"/>
            </a:endParaRPr>
          </a:p>
          <a:p>
            <a:pPr marL="0" marR="0" indent="0" algn="ctr" defTabSz="1217930" rtl="0" eaLnBrk="1" fontAlgn="base" latinLnBrk="0" hangingPunct="1">
              <a:lnSpc>
                <a:spcPct val="100000"/>
              </a:lnSpc>
              <a:spcBef>
                <a:spcPct val="0"/>
              </a:spcBef>
              <a:spcAft>
                <a:spcPct val="0"/>
              </a:spcAft>
              <a:buClrTx/>
              <a:buSzTx/>
              <a:buFontTx/>
              <a:buNone/>
            </a:pPr>
            <a:r>
              <a:rPr lang="en-US" sz="1600" b="1" dirty="0">
                <a:latin typeface="Arial" panose="020B0604020202020204" pitchFamily="34" charset="0"/>
              </a:rPr>
              <a:t>11</a:t>
            </a:r>
            <a:endParaRPr kumimoji="0" lang="en-US" sz="1600" b="1" i="0" u="none" strike="noStrike" cap="none" normalizeH="0" baseline="0" dirty="0">
              <a:ln>
                <a:noFill/>
              </a:ln>
              <a:effectLst/>
              <a:latin typeface="Arial" panose="020B0604020202020204" pitchFamily="34" charset="0"/>
            </a:endParaRPr>
          </a:p>
        </p:txBody>
      </p:sp>
      <p:cxnSp>
        <p:nvCxnSpPr>
          <p:cNvPr id="3076" name="Straight Arrow Connector 3075"/>
          <p:cNvCxnSpPr>
            <a:stCxn id="34" idx="2"/>
          </p:cNvCxnSpPr>
          <p:nvPr/>
        </p:nvCxnSpPr>
        <p:spPr bwMode="auto">
          <a:xfrm flipH="1">
            <a:off x="3241040" y="2410325"/>
            <a:ext cx="1748671" cy="12647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79" name="Straight Arrow Connector 3078"/>
          <p:cNvCxnSpPr>
            <a:stCxn id="63" idx="3"/>
          </p:cNvCxnSpPr>
          <p:nvPr/>
        </p:nvCxnSpPr>
        <p:spPr bwMode="auto">
          <a:xfrm flipH="1">
            <a:off x="4989711" y="2491030"/>
            <a:ext cx="1038063" cy="40669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080" name="Oval 3079"/>
          <p:cNvSpPr/>
          <p:nvPr/>
        </p:nvSpPr>
        <p:spPr bwMode="auto">
          <a:xfrm>
            <a:off x="5941332" y="5067970"/>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endParaRPr lang="en-US" sz="300" b="1" dirty="0">
              <a:latin typeface="Arial" panose="020B0604020202020204" pitchFamily="34" charset="0"/>
            </a:endParaRPr>
          </a:p>
          <a:p>
            <a:pPr marL="0" marR="0" indent="0" algn="ctr" defTabSz="1217930" rtl="0" eaLnBrk="1" fontAlgn="base" latinLnBrk="0" hangingPunct="1">
              <a:lnSpc>
                <a:spcPct val="100000"/>
              </a:lnSpc>
              <a:spcBef>
                <a:spcPct val="0"/>
              </a:spcBef>
              <a:spcAft>
                <a:spcPct val="0"/>
              </a:spcAft>
              <a:buClrTx/>
              <a:buSzTx/>
              <a:buFontTx/>
              <a:buNone/>
            </a:pPr>
            <a:r>
              <a:rPr lang="en-US" sz="1600" b="1" dirty="0">
                <a:latin typeface="Arial" panose="020B0604020202020204" pitchFamily="34" charset="0"/>
              </a:rPr>
              <a:t>12</a:t>
            </a:r>
            <a:endParaRPr kumimoji="0" lang="en-US" sz="1600" b="1" i="0" u="none" strike="noStrike" cap="none" normalizeH="0" baseline="0" dirty="0">
              <a:ln>
                <a:noFill/>
              </a:ln>
              <a:effectLst/>
              <a:latin typeface="Arial" panose="020B0604020202020204" pitchFamily="34" charset="0"/>
            </a:endParaRPr>
          </a:p>
        </p:txBody>
      </p:sp>
      <p:sp>
        <p:nvSpPr>
          <p:cNvPr id="3081" name="Rectangle: Rounded Corners 3080"/>
          <p:cNvSpPr/>
          <p:nvPr/>
        </p:nvSpPr>
        <p:spPr bwMode="auto">
          <a:xfrm>
            <a:off x="7721504" y="1003820"/>
            <a:ext cx="4084524" cy="507054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Turnbuckles</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CV Inserts</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CV’s (Tripods)</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err="1">
                <a:ln>
                  <a:noFill/>
                </a:ln>
                <a:effectLst/>
                <a:latin typeface="Arial" panose="020B0604020202020204" pitchFamily="34" charset="0"/>
              </a:rPr>
              <a:t>Halfshafts</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Front Sprocket</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Chain</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Rear Sprocket</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Differential Carriers</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Differential</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Chain Guard (not pictured)</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Inboard Tripod Housing (Tulips)</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Towbar</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Boots (not pictured)</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endParaRPr kumimoji="0" lang="en-US" sz="2000" b="1" i="0" u="none" strike="noStrike" cap="none" normalizeH="0" baseline="0" dirty="0">
              <a:ln>
                <a:noFill/>
              </a:ln>
              <a:solidFill>
                <a:schemeClr val="tx1"/>
              </a:solidFill>
              <a:effectLst/>
              <a:latin typeface="Arial" panose="020B0604020202020204" pitchFamily="34" charset="0"/>
            </a:endParaRPr>
          </a:p>
        </p:txBody>
      </p:sp>
      <p:sp>
        <p:nvSpPr>
          <p:cNvPr id="3082" name="Oval 3081"/>
          <p:cNvSpPr/>
          <p:nvPr/>
        </p:nvSpPr>
        <p:spPr bwMode="auto">
          <a:xfrm>
            <a:off x="6475558" y="3164230"/>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endParaRPr lang="en-US" sz="300" b="1" dirty="0">
              <a:latin typeface="Arial" panose="020B0604020202020204" pitchFamily="34" charset="0"/>
            </a:endParaRPr>
          </a:p>
          <a:p>
            <a:pPr marL="0" marR="0" indent="0" algn="ctr" defTabSz="1217930" rtl="0" eaLnBrk="1" fontAlgn="base" latinLnBrk="0" hangingPunct="1">
              <a:lnSpc>
                <a:spcPct val="100000"/>
              </a:lnSpc>
              <a:spcBef>
                <a:spcPct val="0"/>
              </a:spcBef>
              <a:spcAft>
                <a:spcPct val="0"/>
              </a:spcAft>
              <a:buClrTx/>
              <a:buSzTx/>
              <a:buFontTx/>
              <a:buNone/>
            </a:pPr>
            <a:r>
              <a:rPr lang="en-US" sz="1600" b="1" dirty="0">
                <a:latin typeface="Arial" panose="020B0604020202020204" pitchFamily="34" charset="0"/>
              </a:rPr>
              <a:t>13</a:t>
            </a:r>
            <a:endParaRPr kumimoji="0" lang="en-US" sz="1600" b="1" i="0" u="none" strike="noStrike" cap="none" normalizeH="0" baseline="0" dirty="0">
              <a:ln>
                <a:noFill/>
              </a:ln>
              <a:effectLst/>
              <a:latin typeface="Arial" panose="020B0604020202020204" pitchFamily="34" charset="0"/>
            </a:endParaRPr>
          </a:p>
        </p:txBody>
      </p:sp>
      <p:cxnSp>
        <p:nvCxnSpPr>
          <p:cNvPr id="3084" name="Straight Arrow Connector 3083"/>
          <p:cNvCxnSpPr>
            <a:stCxn id="3082" idx="7"/>
          </p:cNvCxnSpPr>
          <p:nvPr/>
        </p:nvCxnSpPr>
        <p:spPr bwMode="auto">
          <a:xfrm flipV="1">
            <a:off x="6979370" y="2973409"/>
            <a:ext cx="86441" cy="27726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308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6355" t="12018" b="4584"/>
          <a:stretch>
            <a:fillRect/>
          </a:stretch>
        </p:blipFill>
        <p:spPr bwMode="auto">
          <a:xfrm>
            <a:off x="1706673" y="4742969"/>
            <a:ext cx="3998620" cy="2102483"/>
          </a:xfrm>
          <a:prstGeom prst="rect">
            <a:avLst/>
          </a:prstGeom>
          <a:noFill/>
          <a:extLst>
            <a:ext uri="{909E8E84-426E-40DD-AFC4-6F175D3DCCD1}">
              <a14:hiddenFill xmlns:a14="http://schemas.microsoft.com/office/drawing/2010/main">
                <a:solidFill>
                  <a:srgbClr val="FFFFFF"/>
                </a:solidFill>
              </a14:hiddenFill>
            </a:ext>
          </a:extLst>
        </p:spPr>
      </p:pic>
      <p:cxnSp>
        <p:nvCxnSpPr>
          <p:cNvPr id="3087" name="Straight Arrow Connector 3086"/>
          <p:cNvCxnSpPr>
            <a:stCxn id="3080" idx="2"/>
          </p:cNvCxnSpPr>
          <p:nvPr/>
        </p:nvCxnSpPr>
        <p:spPr bwMode="auto">
          <a:xfrm flipH="1">
            <a:off x="5088552" y="5363097"/>
            <a:ext cx="852780" cy="4311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5" name="Content Placeholder 15"/>
          <p:cNvGraphicFramePr>
            <a:graphicFrameLocks noGrp="1"/>
          </p:cNvGraphicFramePr>
          <p:nvPr>
            <p:ph idx="1"/>
          </p:nvPr>
        </p:nvGraphicFramePr>
        <p:xfrm>
          <a:off x="609600" y="823913"/>
          <a:ext cx="10972796" cy="4091429"/>
        </p:xfrm>
        <a:graphic>
          <a:graphicData uri="http://schemas.openxmlformats.org/drawingml/2006/table">
            <a:tbl>
              <a:tblPr firstRow="1" bandRow="1">
                <a:tableStyleId>{5C22544A-7EE6-4342-B048-85BDC9FD1C3A}</a:tableStyleId>
              </a:tblPr>
              <a:tblGrid>
                <a:gridCol w="2240137"/>
                <a:gridCol w="2839861"/>
                <a:gridCol w="2804583"/>
                <a:gridCol w="3088215"/>
              </a:tblGrid>
              <a:tr h="370840">
                <a:tc>
                  <a:txBody>
                    <a:bodyPr/>
                    <a:lstStyle/>
                    <a:p>
                      <a:endParaRPr lang="en-US" sz="1780" dirty="0"/>
                    </a:p>
                  </a:txBody>
                  <a:tcPr/>
                </a:tc>
                <a:tc>
                  <a:txBody>
                    <a:bodyPr/>
                    <a:lstStyle/>
                    <a:p>
                      <a:r>
                        <a:rPr lang="en-US" sz="1780" dirty="0"/>
                        <a:t>Purchased</a:t>
                      </a:r>
                      <a:endParaRPr lang="en-US" sz="1780" dirty="0"/>
                    </a:p>
                  </a:txBody>
                  <a:tcPr/>
                </a:tc>
                <a:tc>
                  <a:txBody>
                    <a:bodyPr/>
                    <a:lstStyle/>
                    <a:p>
                      <a:r>
                        <a:rPr lang="en-US" sz="1780" dirty="0"/>
                        <a:t>Custom (Nitrile Glove Special)</a:t>
                      </a:r>
                      <a:endParaRPr lang="en-US" sz="1780" dirty="0"/>
                    </a:p>
                  </a:txBody>
                  <a:tcPr/>
                </a:tc>
                <a:tc>
                  <a:txBody>
                    <a:bodyPr/>
                    <a:lstStyle/>
                    <a:p>
                      <a:pPr lvl="0">
                        <a:buNone/>
                      </a:pPr>
                      <a:r>
                        <a:rPr lang="en-US" sz="1780" dirty="0"/>
                        <a:t>Custom (3D Printed)</a:t>
                      </a:r>
                      <a:endParaRPr lang="en-US" sz="1780" dirty="0"/>
                    </a:p>
                  </a:txBody>
                  <a:tcPr/>
                </a:tc>
              </a:tr>
              <a:tr h="370840">
                <a:tc>
                  <a:txBody>
                    <a:bodyPr/>
                    <a:lstStyle/>
                    <a:p>
                      <a:r>
                        <a:rPr lang="en-US" sz="1780" dirty="0"/>
                        <a:t>Team History</a:t>
                      </a:r>
                      <a:endParaRPr lang="en-US" sz="1780" dirty="0"/>
                    </a:p>
                  </a:txBody>
                  <a:tcPr/>
                </a:tc>
                <a:tc>
                  <a:txBody>
                    <a:bodyPr/>
                    <a:lstStyle/>
                    <a:p>
                      <a:r>
                        <a:rPr lang="en-US" sz="1780" dirty="0"/>
                        <a:t>Typically ran in recent seasons</a:t>
                      </a:r>
                      <a:endParaRPr lang="en-US" sz="1780" dirty="0"/>
                    </a:p>
                  </a:txBody>
                  <a:tcPr/>
                </a:tc>
                <a:tc>
                  <a:txBody>
                    <a:bodyPr/>
                    <a:lstStyle/>
                    <a:p>
                      <a:r>
                        <a:rPr lang="en-US" sz="1780" dirty="0"/>
                        <a:t>Ran on PF24 after purchased boots failed</a:t>
                      </a:r>
                      <a:endParaRPr lang="en-US" sz="1780" dirty="0"/>
                    </a:p>
                  </a:txBody>
                  <a:tcPr/>
                </a:tc>
                <a:tc>
                  <a:txBody>
                    <a:bodyPr/>
                    <a:lstStyle/>
                    <a:p>
                      <a:r>
                        <a:rPr lang="en-US" sz="1780" dirty="0"/>
                        <a:t>Ran at least once in recent history (PF19)</a:t>
                      </a:r>
                      <a:endParaRPr lang="en-US" sz="1780" dirty="0"/>
                    </a:p>
                  </a:txBody>
                  <a:tcPr/>
                </a:tc>
              </a:tr>
              <a:tr h="370839">
                <a:tc>
                  <a:txBody>
                    <a:bodyPr/>
                    <a:lstStyle/>
                    <a:p>
                      <a:pPr lvl="0">
                        <a:buNone/>
                      </a:pPr>
                      <a:r>
                        <a:rPr lang="en-US" sz="1780" dirty="0"/>
                        <a:t>Cost</a:t>
                      </a:r>
                      <a:endParaRPr lang="en-US" sz="1780" dirty="0"/>
                    </a:p>
                  </a:txBody>
                  <a:tcPr/>
                </a:tc>
                <a:tc>
                  <a:txBody>
                    <a:bodyPr/>
                    <a:lstStyle/>
                    <a:p>
                      <a:pPr lvl="0">
                        <a:buNone/>
                      </a:pPr>
                      <a:r>
                        <a:rPr lang="en-US" sz="1780" dirty="0"/>
                        <a:t>~$12 for 1</a:t>
                      </a:r>
                      <a:endParaRPr lang="en-US" sz="1780" dirty="0"/>
                    </a:p>
                  </a:txBody>
                  <a:tcPr/>
                </a:tc>
                <a:tc>
                  <a:txBody>
                    <a:bodyPr/>
                    <a:lstStyle/>
                    <a:p>
                      <a:pPr lvl="0">
                        <a:buNone/>
                      </a:pPr>
                      <a:r>
                        <a:rPr lang="en-US" sz="1780" dirty="0"/>
                        <a:t>~$5 for 2</a:t>
                      </a:r>
                      <a:endParaRPr lang="en-US" sz="1780" dirty="0"/>
                    </a:p>
                  </a:txBody>
                  <a:tcPr/>
                </a:tc>
                <a:tc>
                  <a:txBody>
                    <a:bodyPr/>
                    <a:lstStyle/>
                    <a:p>
                      <a:pPr lvl="0">
                        <a:buNone/>
                      </a:pPr>
                      <a:r>
                        <a:rPr lang="en-US" sz="1780" dirty="0"/>
                        <a:t>Filament dependent</a:t>
                      </a:r>
                      <a:endParaRPr lang="en-US" sz="1780" dirty="0"/>
                    </a:p>
                  </a:txBody>
                  <a:tcPr/>
                </a:tc>
              </a:tr>
              <a:tr h="370838">
                <a:tc>
                  <a:txBody>
                    <a:bodyPr/>
                    <a:lstStyle/>
                    <a:p>
                      <a:pPr lvl="0">
                        <a:buNone/>
                      </a:pPr>
                      <a:r>
                        <a:rPr lang="en-US" sz="1780" dirty="0"/>
                        <a:t>Other considerations</a:t>
                      </a:r>
                      <a:endParaRPr lang="en-US" sz="1780" dirty="0"/>
                    </a:p>
                  </a:txBody>
                  <a:tcPr/>
                </a:tc>
                <a:tc>
                  <a:txBody>
                    <a:bodyPr/>
                    <a:lstStyle/>
                    <a:p>
                      <a:pPr lvl="0">
                        <a:buNone/>
                      </a:pPr>
                      <a:r>
                        <a:rPr lang="en-US" sz="1780" dirty="0"/>
                        <a:t>Have to fully understand why it failed last year to be able to conclusively say if this was a failure or not</a:t>
                      </a:r>
                      <a:endParaRPr lang="en-US" sz="1780" dirty="0"/>
                    </a:p>
                  </a:txBody>
                  <a:tcPr/>
                </a:tc>
                <a:tc>
                  <a:txBody>
                    <a:bodyPr/>
                    <a:lstStyle/>
                    <a:p>
                      <a:pPr lvl="0">
                        <a:buNone/>
                      </a:pPr>
                      <a:r>
                        <a:rPr lang="en-US" sz="1780" dirty="0"/>
                        <a:t>Doesn't take long to make, but definitely has the appearance of a lower fidelity prototype</a:t>
                      </a:r>
                      <a:endParaRPr lang="en-US" sz="1780" dirty="0"/>
                    </a:p>
                  </a:txBody>
                  <a:tcPr/>
                </a:tc>
                <a:tc>
                  <a:txBody>
                    <a:bodyPr/>
                    <a:lstStyle/>
                    <a:p>
                      <a:pPr lvl="0">
                        <a:buNone/>
                      </a:pPr>
                      <a:r>
                        <a:rPr lang="en-US" sz="1780" dirty="0"/>
                        <a:t>Can be made to exact specifications based on the design; Is also something else that has to be designed and manufactured</a:t>
                      </a:r>
                      <a:endParaRPr lang="en-US" sz="1780" dirty="0"/>
                    </a:p>
                  </a:txBody>
                  <a:tcPr/>
                </a:tc>
              </a:tr>
              <a:tr h="370838">
                <a:tc gridSpan="4">
                  <a:txBody>
                    <a:bodyPr/>
                    <a:lstStyle/>
                    <a:p>
                      <a:pPr marL="0" marR="0" lvl="0" indent="0" algn="ctr" defTabSz="915035" rtl="0" eaLnBrk="1" fontAlgn="auto" latinLnBrk="0" hangingPunct="1">
                        <a:lnSpc>
                          <a:spcPct val="100000"/>
                        </a:lnSpc>
                        <a:spcBef>
                          <a:spcPts val="0"/>
                        </a:spcBef>
                        <a:spcAft>
                          <a:spcPts val="0"/>
                        </a:spcAft>
                        <a:buClrTx/>
                        <a:buSzTx/>
                        <a:buFontTx/>
                        <a:buNone/>
                        <a:defRPr/>
                      </a:pPr>
                      <a:r>
                        <a:rPr lang="en-US" sz="1780" b="1" kern="1200" dirty="0">
                          <a:solidFill>
                            <a:schemeClr val="lt1"/>
                          </a:solidFill>
                          <a:latin typeface="+mn-lt"/>
                          <a:ea typeface="+mn-ea"/>
                          <a:cs typeface="+mn-cs"/>
                        </a:rPr>
                        <a:t>My Verdict</a:t>
                      </a:r>
                      <a:endParaRPr lang="en-US" sz="1780" b="1" kern="1200" dirty="0">
                        <a:solidFill>
                          <a:schemeClr val="lt1"/>
                        </a:solidFill>
                        <a:latin typeface="+mn-lt"/>
                        <a:ea typeface="+mn-ea"/>
                        <a:cs typeface="+mn-cs"/>
                      </a:endParaRPr>
                    </a:p>
                  </a:txBody>
                  <a:tcPr>
                    <a:solidFill>
                      <a:schemeClr val="tx2"/>
                    </a:solidFill>
                  </a:tcPr>
                </a:tc>
                <a:tc hMerge="1">
                  <a:tcPr/>
                </a:tc>
                <a:tc hMerge="1">
                  <a:tcPr/>
                </a:tc>
                <a:tc hMerge="1">
                  <a:tcPr/>
                </a:tc>
              </a:tr>
              <a:tr h="370838">
                <a:tc gridSpan="4">
                  <a:txBody>
                    <a:bodyPr/>
                    <a:lstStyle/>
                    <a:p>
                      <a:pPr lvl="0">
                        <a:buNone/>
                      </a:pPr>
                      <a:r>
                        <a:rPr lang="en-US" sz="1780" dirty="0"/>
                        <a:t>Open for discussion, and something that can be changed down the line if necessary (including during testing season if required).</a:t>
                      </a:r>
                      <a:endParaRPr lang="en-US" sz="1780" dirty="0"/>
                    </a:p>
                  </a:txBody>
                  <a:tcPr/>
                </a:tc>
                <a:tc hMerge="1">
                  <a:tcPr/>
                </a:tc>
                <a:tc hMerge="1">
                  <a:tcPr/>
                </a:tc>
                <a:tc hMerge="1">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panose="020B0604020202020204"/>
              </a:rPr>
              <a:t>Other Components</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8" name="Content Placeholder 15"/>
          <p:cNvGraphicFramePr>
            <a:graphicFrameLocks noGrp="1"/>
          </p:cNvGraphicFramePr>
          <p:nvPr>
            <p:ph idx="1"/>
          </p:nvPr>
        </p:nvGraphicFramePr>
        <p:xfrm>
          <a:off x="609600" y="823913"/>
          <a:ext cx="10934564" cy="2643630"/>
        </p:xfrm>
        <a:graphic>
          <a:graphicData uri="http://schemas.openxmlformats.org/drawingml/2006/table">
            <a:tbl>
              <a:tblPr firstRow="1" bandRow="1">
                <a:tableStyleId>{5C22544A-7EE6-4342-B048-85BDC9FD1C3A}</a:tableStyleId>
              </a:tblPr>
              <a:tblGrid>
                <a:gridCol w="4821836"/>
                <a:gridCol w="6112728"/>
              </a:tblGrid>
              <a:tr h="370840">
                <a:tc>
                  <a:txBody>
                    <a:bodyPr/>
                    <a:lstStyle/>
                    <a:p>
                      <a:r>
                        <a:rPr lang="en-US" sz="1780" dirty="0"/>
                        <a:t>Component</a:t>
                      </a:r>
                      <a:endParaRPr lang="en-US" sz="1780" dirty="0"/>
                    </a:p>
                  </a:txBody>
                  <a:tcPr/>
                </a:tc>
                <a:tc>
                  <a:txBody>
                    <a:bodyPr/>
                    <a:lstStyle/>
                    <a:p>
                      <a:r>
                        <a:rPr lang="en-US" sz="1780" dirty="0"/>
                        <a:t>Notes</a:t>
                      </a:r>
                      <a:endParaRPr lang="en-US" sz="1780" dirty="0"/>
                    </a:p>
                  </a:txBody>
                  <a:tcPr/>
                </a:tc>
              </a:tr>
              <a:tr h="370839">
                <a:tc>
                  <a:txBody>
                    <a:bodyPr/>
                    <a:lstStyle/>
                    <a:p>
                      <a:pPr lvl="0">
                        <a:buNone/>
                      </a:pPr>
                      <a:r>
                        <a:rPr lang="en-US" sz="1780" dirty="0"/>
                        <a:t>Chain Guard</a:t>
                      </a:r>
                      <a:endParaRPr lang="en-US" sz="1780" dirty="0"/>
                    </a:p>
                  </a:txBody>
                  <a:tcPr/>
                </a:tc>
                <a:tc>
                  <a:txBody>
                    <a:bodyPr/>
                    <a:lstStyle/>
                    <a:p>
                      <a:pPr lvl="0">
                        <a:buNone/>
                      </a:pPr>
                      <a:r>
                        <a:rPr lang="en-US" sz="1780"/>
                        <a:t>Custom</a:t>
                      </a:r>
                      <a:endParaRPr lang="en-US" sz="1780" dirty="0"/>
                    </a:p>
                    <a:p>
                      <a:pPr lvl="0">
                        <a:buNone/>
                      </a:pPr>
                      <a:r>
                        <a:rPr lang="en-US" sz="1780" dirty="0"/>
                        <a:t>Steel by rules and manufactured in house</a:t>
                      </a:r>
                      <a:endParaRPr lang="en-US" sz="1780" dirty="0"/>
                    </a:p>
                  </a:txBody>
                  <a:tcPr/>
                </a:tc>
              </a:tr>
              <a:tr h="370839">
                <a:tc>
                  <a:txBody>
                    <a:bodyPr/>
                    <a:lstStyle/>
                    <a:p>
                      <a:pPr lvl="0">
                        <a:buNone/>
                      </a:pPr>
                      <a:r>
                        <a:rPr lang="en-US" sz="1780" dirty="0"/>
                        <a:t>Chain</a:t>
                      </a:r>
                      <a:endParaRPr lang="en-US" sz="1780" dirty="0"/>
                    </a:p>
                  </a:txBody>
                  <a:tcPr/>
                </a:tc>
                <a:tc>
                  <a:txBody>
                    <a:bodyPr/>
                    <a:lstStyle/>
                    <a:p>
                      <a:pPr lvl="0">
                        <a:buNone/>
                      </a:pPr>
                      <a:r>
                        <a:rPr lang="en-US" sz="1780" dirty="0"/>
                        <a:t>Purchased</a:t>
                      </a:r>
                      <a:endParaRPr lang="en-US" sz="1780" dirty="0"/>
                    </a:p>
                    <a:p>
                      <a:pPr lvl="0">
                        <a:buNone/>
                      </a:pPr>
                      <a:r>
                        <a:rPr lang="en-US" sz="1780" dirty="0"/>
                        <a:t>DID 520 Roller Chain</a:t>
                      </a:r>
                      <a:endParaRPr lang="en-US" sz="1780" dirty="0"/>
                    </a:p>
                  </a:txBody>
                  <a:tcPr/>
                </a:tc>
              </a:tr>
              <a:tr h="370838">
                <a:tc>
                  <a:txBody>
                    <a:bodyPr/>
                    <a:lstStyle/>
                    <a:p>
                      <a:pPr lvl="0">
                        <a:buNone/>
                      </a:pPr>
                      <a:r>
                        <a:rPr lang="en-US" sz="1780"/>
                        <a:t>Inboard CV Housing (Tulips)</a:t>
                      </a:r>
                      <a:endParaRPr lang="en-US" sz="1780" dirty="0"/>
                    </a:p>
                  </a:txBody>
                  <a:tcPr/>
                </a:tc>
                <a:tc>
                  <a:txBody>
                    <a:bodyPr/>
                    <a:lstStyle/>
                    <a:p>
                      <a:pPr lvl="0">
                        <a:buNone/>
                      </a:pPr>
                      <a:r>
                        <a:rPr lang="en-US" sz="1780" dirty="0"/>
                        <a:t>Purchased – Diff</a:t>
                      </a:r>
                      <a:endParaRPr lang="en-US" sz="1780" dirty="0"/>
                    </a:p>
                    <a:p>
                      <a:pPr lvl="0">
                        <a:buNone/>
                      </a:pPr>
                      <a:r>
                        <a:rPr lang="en-US" sz="1780" dirty="0"/>
                        <a:t>Custom – Spool</a:t>
                      </a:r>
                      <a:endParaRPr lang="en-US" sz="1780" dirty="0"/>
                    </a:p>
                  </a:txBody>
                  <a:tcPr/>
                </a:tc>
              </a:tr>
              <a:tr h="370838">
                <a:tc>
                  <a:txBody>
                    <a:bodyPr/>
                    <a:lstStyle/>
                    <a:p>
                      <a:pPr lvl="0">
                        <a:buNone/>
                      </a:pPr>
                      <a:r>
                        <a:rPr lang="en-US" sz="1780"/>
                        <a:t>CV's (Tripods)</a:t>
                      </a:r>
                      <a:endParaRPr lang="en-US" sz="1780" dirty="0"/>
                    </a:p>
                  </a:txBody>
                  <a:tcPr/>
                </a:tc>
                <a:tc>
                  <a:txBody>
                    <a:bodyPr/>
                    <a:lstStyle/>
                    <a:p>
                      <a:pPr lvl="0">
                        <a:buNone/>
                      </a:pPr>
                      <a:r>
                        <a:rPr lang="en-US" sz="1780" dirty="0"/>
                        <a:t>Purchased (RCV)</a:t>
                      </a:r>
                      <a:endParaRPr lang="en-US" sz="1780" dirty="0"/>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1541" y="2968539"/>
            <a:ext cx="10362884" cy="912423"/>
          </a:xfrm>
        </p:spPr>
        <p:txBody>
          <a:bodyPr/>
          <a:lstStyle/>
          <a:p>
            <a:r>
              <a:rPr lang="en-US" sz="4950">
                <a:cs typeface="Arial" panose="020B0604020202020204"/>
              </a:rPr>
              <a:t>Burndowns</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Burndown</a:t>
            </a:r>
            <a:endParaRPr lang="en-US" dirty="0"/>
          </a:p>
        </p:txBody>
      </p:sp>
      <p:sp>
        <p:nvSpPr>
          <p:cNvPr id="3" name="Content Placeholder 2"/>
          <p:cNvSpPr>
            <a:spLocks noGrp="1"/>
          </p:cNvSpPr>
          <p:nvPr>
            <p:ph idx="1"/>
          </p:nvPr>
        </p:nvSpPr>
        <p:spPr>
          <a:xfrm>
            <a:off x="609600" y="823132"/>
            <a:ext cx="10972800" cy="6034868"/>
          </a:xfrm>
        </p:spPr>
        <p:txBody>
          <a:bodyPr/>
          <a:lstStyle/>
          <a:p>
            <a:r>
              <a:rPr lang="en-US" sz="1800" dirty="0"/>
              <a:t>Initial Drivetrain Architecture and Design Considerations</a:t>
            </a:r>
            <a:endParaRPr lang="en-US" sz="1800" dirty="0"/>
          </a:p>
          <a:p>
            <a:pPr lvl="1"/>
            <a:r>
              <a:rPr lang="en-US" sz="1400" dirty="0"/>
              <a:t>SUS Points, Rear CHA box, Initial driveline placement, Initial </a:t>
            </a:r>
            <a:r>
              <a:rPr lang="en-US" sz="1400" dirty="0" err="1"/>
              <a:t>Halfshaft</a:t>
            </a:r>
            <a:r>
              <a:rPr lang="en-US" sz="1400" dirty="0"/>
              <a:t> Angles</a:t>
            </a:r>
            <a:endParaRPr lang="en-US" sz="1400" dirty="0"/>
          </a:p>
          <a:p>
            <a:r>
              <a:rPr lang="en-US" sz="1800" dirty="0"/>
              <a:t>Drivetrain DCR</a:t>
            </a:r>
            <a:endParaRPr lang="en-US" sz="1800" dirty="0"/>
          </a:p>
          <a:p>
            <a:r>
              <a:rPr lang="en-US" sz="1800" dirty="0"/>
              <a:t>Finalize Architecture</a:t>
            </a:r>
            <a:endParaRPr lang="en-US" sz="1800" dirty="0"/>
          </a:p>
          <a:p>
            <a:r>
              <a:rPr lang="en-US" sz="1800" dirty="0"/>
              <a:t>Initial Calculations and Analysis</a:t>
            </a:r>
            <a:endParaRPr lang="en-US" sz="1800" dirty="0"/>
          </a:p>
          <a:p>
            <a:r>
              <a:rPr lang="en-US" sz="1800" dirty="0"/>
              <a:t>Initial FEA</a:t>
            </a:r>
            <a:endParaRPr lang="en-US" sz="1800" dirty="0"/>
          </a:p>
          <a:p>
            <a:r>
              <a:rPr lang="en-US" sz="1800" dirty="0"/>
              <a:t>Initial CAD</a:t>
            </a:r>
            <a:endParaRPr lang="en-US" sz="1800" dirty="0"/>
          </a:p>
          <a:p>
            <a:r>
              <a:rPr lang="en-US" sz="1800" dirty="0"/>
              <a:t>Drivetrain PDR</a:t>
            </a:r>
            <a:endParaRPr lang="en-US" sz="1800" dirty="0"/>
          </a:p>
          <a:p>
            <a:r>
              <a:rPr lang="en-US" sz="1800" dirty="0"/>
              <a:t>Final Calculations and Analysis</a:t>
            </a:r>
            <a:endParaRPr lang="en-US" sz="1800" dirty="0"/>
          </a:p>
          <a:p>
            <a:r>
              <a:rPr lang="en-US" sz="1800" dirty="0"/>
              <a:t>IDR</a:t>
            </a:r>
            <a:endParaRPr lang="en-US" sz="1800" dirty="0"/>
          </a:p>
          <a:p>
            <a:r>
              <a:rPr lang="en-US" sz="1800" dirty="0"/>
              <a:t>Final FEA</a:t>
            </a:r>
            <a:endParaRPr lang="en-US" sz="1800" dirty="0"/>
          </a:p>
          <a:p>
            <a:r>
              <a:rPr lang="en-US" sz="1800" dirty="0"/>
              <a:t>Final CAD</a:t>
            </a:r>
            <a:endParaRPr lang="en-US" sz="1800" dirty="0"/>
          </a:p>
          <a:p>
            <a:r>
              <a:rPr lang="en-US" sz="1800" dirty="0"/>
              <a:t>Drivetrain CDR</a:t>
            </a:r>
            <a:endParaRPr lang="en-US" sz="1800" dirty="0"/>
          </a:p>
          <a:p>
            <a:r>
              <a:rPr lang="en-US" sz="1800" dirty="0"/>
              <a:t>Source Stock + Purchased Parts</a:t>
            </a:r>
            <a:endParaRPr lang="en-US" sz="1800" dirty="0"/>
          </a:p>
          <a:p>
            <a:r>
              <a:rPr lang="en-US" sz="1800" dirty="0"/>
              <a:t>Manufacturing</a:t>
            </a:r>
            <a:endParaRPr lang="en-US" sz="1800" dirty="0"/>
          </a:p>
          <a:p>
            <a:r>
              <a:rPr lang="en-US" sz="1800" dirty="0"/>
              <a:t>Assembly</a:t>
            </a:r>
            <a:endParaRPr lang="en-US" sz="1800" dirty="0"/>
          </a:p>
          <a:p>
            <a:r>
              <a:rPr lang="en-US" sz="1800" dirty="0"/>
              <a:t>Testing</a:t>
            </a:r>
            <a:endParaRPr lang="en-US" sz="1800" dirty="0"/>
          </a:p>
          <a:p>
            <a:pPr lvl="1"/>
            <a:r>
              <a:rPr lang="en-US" sz="1400" dirty="0"/>
              <a:t>Pushbar design and manufacturing</a:t>
            </a:r>
            <a:endParaRPr lang="en-US" sz="1400" dirty="0"/>
          </a:p>
          <a:p>
            <a:endParaRPr lang="en-US" sz="2400"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
        <p:nvSpPr>
          <p:cNvPr id="5" name="Rectangle: Rounded Corners 4">
            <a:hlinkClick r:id="rId1"/>
          </p:cNvPr>
          <p:cNvSpPr/>
          <p:nvPr/>
        </p:nvSpPr>
        <p:spPr bwMode="auto">
          <a:xfrm>
            <a:off x="8737600" y="2535493"/>
            <a:ext cx="2448232" cy="178701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1217930" rtl="0" eaLnBrk="1" fontAlgn="base" latinLnBrk="0" hangingPunct="1">
              <a:lnSpc>
                <a:spcPct val="100000"/>
              </a:lnSpc>
              <a:spcBef>
                <a:spcPct val="0"/>
              </a:spcBef>
              <a:spcAft>
                <a:spcPct val="0"/>
              </a:spcAft>
              <a:buClrTx/>
              <a:buSzTx/>
              <a:buFontTx/>
              <a:buNone/>
            </a:pPr>
            <a:r>
              <a:rPr kumimoji="0" lang="en-US" sz="3200" b="0" i="0" u="none" strike="noStrike" cap="none" normalizeH="0" baseline="0" dirty="0">
                <a:ln>
                  <a:noFill/>
                </a:ln>
                <a:solidFill>
                  <a:schemeClr val="tx1"/>
                </a:solidFill>
                <a:effectLst/>
                <a:latin typeface="Arial" panose="020B0604020202020204" pitchFamily="34" charset="0"/>
              </a:rPr>
              <a:t>Click for Detailed Burndown</a:t>
            </a:r>
            <a:endParaRPr kumimoji="0" 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1541" y="2968539"/>
            <a:ext cx="10362884" cy="912423"/>
          </a:xfrm>
        </p:spPr>
        <p:txBody>
          <a:bodyPr/>
          <a:lstStyle/>
          <a:p>
            <a:r>
              <a:rPr lang="en-US" sz="4950">
                <a:cs typeface="Arial" panose="020B0604020202020204"/>
              </a:rPr>
              <a:t>Cost</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Cost</a:t>
            </a:r>
            <a:endParaRPr lang="en-US"/>
          </a:p>
        </p:txBody>
      </p:sp>
      <p:sp>
        <p:nvSpPr>
          <p:cNvPr id="4" name="Slide Number Placeholder 3"/>
          <p:cNvSpPr>
            <a:spLocks noGrp="1"/>
          </p:cNvSpPr>
          <p:nvPr>
            <p:ph type="sldNum" sz="quarter" idx="12"/>
          </p:nvPr>
        </p:nvSpPr>
        <p:spPr/>
        <p:txBody>
          <a:bodyPr/>
          <a:lstStyle/>
          <a:p>
            <a:fld id="{B0F59EE5-B3E1-460F-8BD3-F81CF0989F54}" type="slidenum">
              <a:rPr lang="en-US" dirty="0" smtClean="0"/>
            </a:fld>
            <a:endParaRPr lang="en-US"/>
          </a:p>
        </p:txBody>
      </p:sp>
      <p:graphicFrame>
        <p:nvGraphicFramePr>
          <p:cNvPr id="5" name="Table 4"/>
          <p:cNvGraphicFramePr>
            <a:graphicFrameLocks noGrp="1"/>
          </p:cNvGraphicFramePr>
          <p:nvPr/>
        </p:nvGraphicFramePr>
        <p:xfrm>
          <a:off x="609600" y="823913"/>
          <a:ext cx="10972800" cy="3337553"/>
        </p:xfrm>
        <a:graphic>
          <a:graphicData uri="http://schemas.openxmlformats.org/drawingml/2006/table">
            <a:tbl>
              <a:tblPr firstRow="1" bandRow="1">
                <a:tableStyleId>{5C22544A-7EE6-4342-B048-85BDC9FD1C3A}</a:tableStyleId>
              </a:tblPr>
              <a:tblGrid>
                <a:gridCol w="3657600"/>
                <a:gridCol w="3657600"/>
                <a:gridCol w="3657600"/>
              </a:tblGrid>
              <a:tr h="370840">
                <a:tc>
                  <a:txBody>
                    <a:bodyPr/>
                    <a:lstStyle/>
                    <a:p>
                      <a:r>
                        <a:rPr lang="en-US" sz="1780" dirty="0"/>
                        <a:t>Major Component</a:t>
                      </a:r>
                      <a:endParaRPr lang="en-US" sz="1780" dirty="0"/>
                    </a:p>
                  </a:txBody>
                  <a:tcPr/>
                </a:tc>
                <a:tc>
                  <a:txBody>
                    <a:bodyPr/>
                    <a:lstStyle/>
                    <a:p>
                      <a:r>
                        <a:rPr lang="en-US" sz="1780" dirty="0"/>
                        <a:t>Owned/Sponsored/Purchased</a:t>
                      </a:r>
                      <a:endParaRPr lang="en-US" sz="1780" dirty="0"/>
                    </a:p>
                  </a:txBody>
                  <a:tcPr/>
                </a:tc>
                <a:tc>
                  <a:txBody>
                    <a:bodyPr/>
                    <a:lstStyle/>
                    <a:p>
                      <a:pPr lvl="0">
                        <a:buNone/>
                      </a:pPr>
                      <a:r>
                        <a:rPr lang="en-US" sz="1780" dirty="0"/>
                        <a:t>Estimated Cost + </a:t>
                      </a:r>
                      <a:r>
                        <a:rPr lang="en-US" sz="1780" dirty="0" err="1"/>
                        <a:t>Misc</a:t>
                      </a:r>
                      <a:r>
                        <a:rPr lang="en-US" sz="1780" dirty="0"/>
                        <a:t> Notes</a:t>
                      </a:r>
                      <a:endParaRPr lang="en-US" sz="1780" dirty="0"/>
                    </a:p>
                  </a:txBody>
                  <a:tcPr/>
                </a:tc>
              </a:tr>
              <a:tr h="370840">
                <a:tc>
                  <a:txBody>
                    <a:bodyPr/>
                    <a:lstStyle/>
                    <a:p>
                      <a:r>
                        <a:rPr lang="en-US" sz="1780" dirty="0"/>
                        <a:t>Drexler Salisbury LSD</a:t>
                      </a:r>
                      <a:endParaRPr lang="en-US" sz="1780" dirty="0"/>
                    </a:p>
                  </a:txBody>
                  <a:tcPr/>
                </a:tc>
                <a:tc>
                  <a:txBody>
                    <a:bodyPr/>
                    <a:lstStyle/>
                    <a:p>
                      <a:r>
                        <a:rPr lang="en-US" sz="1780" dirty="0"/>
                        <a:t>Owned</a:t>
                      </a:r>
                      <a:endParaRPr lang="en-US" sz="1780" dirty="0"/>
                    </a:p>
                  </a:txBody>
                  <a:tcPr/>
                </a:tc>
                <a:tc>
                  <a:txBody>
                    <a:bodyPr/>
                    <a:lstStyle/>
                    <a:p>
                      <a:r>
                        <a:rPr lang="en-US" sz="1780" dirty="0"/>
                        <a:t>$3000</a:t>
                      </a:r>
                      <a:endParaRPr lang="en-US" sz="1780" dirty="0"/>
                    </a:p>
                  </a:txBody>
                  <a:tcPr/>
                </a:tc>
              </a:tr>
              <a:tr h="370839">
                <a:tc>
                  <a:txBody>
                    <a:bodyPr/>
                    <a:lstStyle/>
                    <a:p>
                      <a:pPr lvl="0">
                        <a:buNone/>
                      </a:pPr>
                      <a:r>
                        <a:rPr lang="en-US" sz="1780" dirty="0" err="1"/>
                        <a:t>Halfshafts</a:t>
                      </a:r>
                      <a:endParaRPr lang="en-US" sz="1780" dirty="0"/>
                    </a:p>
                  </a:txBody>
                  <a:tcPr/>
                </a:tc>
                <a:tc>
                  <a:txBody>
                    <a:bodyPr/>
                    <a:lstStyle/>
                    <a:p>
                      <a:pPr lvl="0">
                        <a:buNone/>
                      </a:pPr>
                      <a:r>
                        <a:rPr lang="en-US" sz="1780" dirty="0"/>
                        <a:t>Purchased</a:t>
                      </a:r>
                      <a:endParaRPr lang="en-US" sz="1780" dirty="0"/>
                    </a:p>
                  </a:txBody>
                  <a:tcPr/>
                </a:tc>
                <a:tc>
                  <a:txBody>
                    <a:bodyPr/>
                    <a:lstStyle/>
                    <a:p>
                      <a:pPr lvl="0">
                        <a:buNone/>
                      </a:pPr>
                      <a:r>
                        <a:rPr lang="en-US" sz="1780" dirty="0"/>
                        <a:t>$300 x 2</a:t>
                      </a:r>
                      <a:endParaRPr lang="en-US" sz="1780" dirty="0"/>
                    </a:p>
                  </a:txBody>
                  <a:tcPr/>
                </a:tc>
              </a:tr>
              <a:tr h="370839">
                <a:tc>
                  <a:txBody>
                    <a:bodyPr/>
                    <a:lstStyle/>
                    <a:p>
                      <a:pPr lvl="0">
                        <a:buNone/>
                      </a:pPr>
                      <a:r>
                        <a:rPr lang="en-US" sz="1780" dirty="0"/>
                        <a:t>Tripods</a:t>
                      </a:r>
                      <a:endParaRPr lang="en-US" sz="1780" dirty="0"/>
                    </a:p>
                  </a:txBody>
                  <a:tcPr/>
                </a:tc>
                <a:tc>
                  <a:txBody>
                    <a:bodyPr/>
                    <a:lstStyle/>
                    <a:p>
                      <a:pPr lvl="0">
                        <a:buNone/>
                      </a:pPr>
                      <a:r>
                        <a:rPr lang="en-US" sz="1780" dirty="0"/>
                        <a:t>Purchased</a:t>
                      </a:r>
                      <a:endParaRPr lang="en-US" sz="1780" dirty="0"/>
                    </a:p>
                  </a:txBody>
                  <a:tcPr/>
                </a:tc>
                <a:tc>
                  <a:txBody>
                    <a:bodyPr/>
                    <a:lstStyle/>
                    <a:p>
                      <a:pPr lvl="0">
                        <a:buNone/>
                      </a:pPr>
                      <a:r>
                        <a:rPr lang="en-US" sz="1780" dirty="0"/>
                        <a:t>$115 x 4</a:t>
                      </a:r>
                      <a:endParaRPr lang="en-US" sz="1780" dirty="0"/>
                    </a:p>
                  </a:txBody>
                  <a:tcPr/>
                </a:tc>
              </a:tr>
              <a:tr h="370839">
                <a:tc>
                  <a:txBody>
                    <a:bodyPr/>
                    <a:lstStyle/>
                    <a:p>
                      <a:pPr lvl="0">
                        <a:buNone/>
                      </a:pPr>
                      <a:r>
                        <a:rPr lang="en-US" sz="1780" dirty="0"/>
                        <a:t>Diff Carrier Bearings</a:t>
                      </a:r>
                      <a:endParaRPr lang="en-US" sz="1780" dirty="0"/>
                    </a:p>
                  </a:txBody>
                  <a:tcPr/>
                </a:tc>
                <a:tc>
                  <a:txBody>
                    <a:bodyPr/>
                    <a:lstStyle/>
                    <a:p>
                      <a:pPr lvl="0">
                        <a:buNone/>
                      </a:pPr>
                      <a:r>
                        <a:rPr lang="en-US" sz="1780" dirty="0"/>
                        <a:t>Sponsored (SKF, NTN)</a:t>
                      </a:r>
                      <a:endParaRPr lang="en-US" sz="1780" dirty="0"/>
                    </a:p>
                  </a:txBody>
                  <a:tcPr/>
                </a:tc>
                <a:tc>
                  <a:txBody>
                    <a:bodyPr/>
                    <a:lstStyle/>
                    <a:p>
                      <a:pPr lvl="0">
                        <a:buNone/>
                      </a:pPr>
                      <a:r>
                        <a:rPr lang="en-US" sz="1780" dirty="0"/>
                        <a:t>$150 x 4</a:t>
                      </a:r>
                      <a:endParaRPr lang="en-US" sz="1780" dirty="0"/>
                    </a:p>
                  </a:txBody>
                  <a:tcPr/>
                </a:tc>
              </a:tr>
              <a:tr h="370839">
                <a:tc>
                  <a:txBody>
                    <a:bodyPr/>
                    <a:lstStyle/>
                    <a:p>
                      <a:pPr lvl="0">
                        <a:buNone/>
                      </a:pPr>
                      <a:r>
                        <a:rPr lang="en-US" sz="1780" dirty="0"/>
                        <a:t>Inboard CV (Tulip) Housings</a:t>
                      </a:r>
                      <a:endParaRPr lang="en-US" sz="1780" dirty="0"/>
                    </a:p>
                  </a:txBody>
                  <a:tcPr/>
                </a:tc>
                <a:tc>
                  <a:txBody>
                    <a:bodyPr/>
                    <a:lstStyle/>
                    <a:p>
                      <a:pPr lvl="0">
                        <a:buNone/>
                      </a:pPr>
                      <a:r>
                        <a:rPr lang="en-US" sz="1780" dirty="0"/>
                        <a:t>Owned</a:t>
                      </a:r>
                      <a:endParaRPr lang="en-US" sz="1780" dirty="0"/>
                    </a:p>
                  </a:txBody>
                  <a:tcPr/>
                </a:tc>
                <a:tc>
                  <a:txBody>
                    <a:bodyPr/>
                    <a:lstStyle/>
                    <a:p>
                      <a:pPr lvl="0">
                        <a:buNone/>
                      </a:pPr>
                      <a:r>
                        <a:rPr lang="en-US" sz="1780" dirty="0"/>
                        <a:t>$750</a:t>
                      </a:r>
                      <a:endParaRPr lang="en-US" sz="1780" dirty="0"/>
                    </a:p>
                  </a:txBody>
                  <a:tcPr/>
                </a:tc>
              </a:tr>
              <a:tr h="370839">
                <a:tc>
                  <a:txBody>
                    <a:bodyPr/>
                    <a:lstStyle/>
                    <a:p>
                      <a:pPr lvl="0">
                        <a:buNone/>
                      </a:pPr>
                      <a:r>
                        <a:rPr lang="en-US" sz="1780" dirty="0"/>
                        <a:t>Aluminum Stock</a:t>
                      </a:r>
                      <a:endParaRPr lang="en-US" sz="1780" dirty="0"/>
                    </a:p>
                  </a:txBody>
                  <a:tcPr/>
                </a:tc>
                <a:tc>
                  <a:txBody>
                    <a:bodyPr/>
                    <a:lstStyle/>
                    <a:p>
                      <a:pPr lvl="0">
                        <a:buNone/>
                      </a:pPr>
                      <a:r>
                        <a:rPr lang="en-US" sz="1780" dirty="0"/>
                        <a:t>Sponsored (</a:t>
                      </a:r>
                      <a:r>
                        <a:rPr lang="en-US" sz="1780" dirty="0" err="1"/>
                        <a:t>Arconic</a:t>
                      </a:r>
                      <a:r>
                        <a:rPr lang="en-US" sz="1780" dirty="0"/>
                        <a:t>)</a:t>
                      </a:r>
                      <a:endParaRPr lang="en-US" sz="1780" dirty="0"/>
                    </a:p>
                  </a:txBody>
                  <a:tcPr/>
                </a:tc>
                <a:tc>
                  <a:txBody>
                    <a:bodyPr/>
                    <a:lstStyle/>
                    <a:p>
                      <a:pPr lvl="0">
                        <a:buNone/>
                      </a:pPr>
                      <a:r>
                        <a:rPr lang="en-US" sz="1780" dirty="0"/>
                        <a:t>$1000</a:t>
                      </a:r>
                      <a:endParaRPr lang="en-US" sz="1780" dirty="0"/>
                    </a:p>
                  </a:txBody>
                  <a:tcPr/>
                </a:tc>
              </a:tr>
              <a:tr h="370839">
                <a:tc>
                  <a:txBody>
                    <a:bodyPr/>
                    <a:lstStyle/>
                    <a:p>
                      <a:pPr lvl="0">
                        <a:buNone/>
                      </a:pPr>
                      <a:r>
                        <a:rPr lang="en-US" sz="1780" dirty="0"/>
                        <a:t>Chain</a:t>
                      </a:r>
                      <a:endParaRPr lang="en-US" sz="1780" dirty="0"/>
                    </a:p>
                  </a:txBody>
                  <a:tcPr/>
                </a:tc>
                <a:tc>
                  <a:txBody>
                    <a:bodyPr/>
                    <a:lstStyle/>
                    <a:p>
                      <a:pPr lvl="0">
                        <a:buNone/>
                      </a:pPr>
                      <a:r>
                        <a:rPr lang="en-US" sz="1780" dirty="0"/>
                        <a:t>Purchased</a:t>
                      </a:r>
                      <a:endParaRPr lang="en-US" sz="1780" dirty="0"/>
                    </a:p>
                  </a:txBody>
                  <a:tcPr/>
                </a:tc>
                <a:tc>
                  <a:txBody>
                    <a:bodyPr/>
                    <a:lstStyle/>
                    <a:p>
                      <a:pPr lvl="0">
                        <a:buNone/>
                      </a:pPr>
                      <a:r>
                        <a:rPr lang="en-US" sz="1780" dirty="0"/>
                        <a:t>$100 x 2-3</a:t>
                      </a:r>
                      <a:endParaRPr lang="en-US" sz="1780" dirty="0"/>
                    </a:p>
                  </a:txBody>
                  <a:tcPr/>
                </a:tc>
              </a:tr>
              <a:tr h="370839">
                <a:tc>
                  <a:txBody>
                    <a:bodyPr/>
                    <a:lstStyle/>
                    <a:p>
                      <a:pPr lvl="0">
                        <a:buNone/>
                      </a:pPr>
                      <a:r>
                        <a:rPr lang="en-US" sz="1780" dirty="0"/>
                        <a:t>Hardware</a:t>
                      </a:r>
                      <a:endParaRPr lang="en-US" sz="1780" dirty="0"/>
                    </a:p>
                  </a:txBody>
                  <a:tcPr/>
                </a:tc>
                <a:tc>
                  <a:txBody>
                    <a:bodyPr/>
                    <a:lstStyle/>
                    <a:p>
                      <a:pPr lvl="0">
                        <a:buNone/>
                      </a:pPr>
                      <a:r>
                        <a:rPr lang="en-US" sz="1780" dirty="0"/>
                        <a:t>Purchased</a:t>
                      </a:r>
                      <a:endParaRPr lang="en-US" sz="1780" dirty="0"/>
                    </a:p>
                  </a:txBody>
                  <a:tcPr/>
                </a:tc>
                <a:tc>
                  <a:txBody>
                    <a:bodyPr/>
                    <a:lstStyle/>
                    <a:p>
                      <a:pPr lvl="0">
                        <a:buNone/>
                      </a:pPr>
                      <a:r>
                        <a:rPr lang="en-US" sz="1780" dirty="0"/>
                        <a:t>$250</a:t>
                      </a:r>
                      <a:endParaRPr lang="en-US" sz="1780" dirty="0"/>
                    </a:p>
                  </a:txBody>
                  <a:tcPr/>
                </a:tc>
              </a:tr>
            </a:tbl>
          </a:graphicData>
        </a:graphic>
      </p:graphicFrame>
      <p:graphicFrame>
        <p:nvGraphicFramePr>
          <p:cNvPr id="6" name="Table 5"/>
          <p:cNvGraphicFramePr>
            <a:graphicFrameLocks noGrp="1"/>
          </p:cNvGraphicFramePr>
          <p:nvPr/>
        </p:nvGraphicFramePr>
        <p:xfrm>
          <a:off x="609600" y="4520232"/>
          <a:ext cx="10972800" cy="362712"/>
        </p:xfrm>
        <a:graphic>
          <a:graphicData uri="http://schemas.openxmlformats.org/drawingml/2006/table">
            <a:tbl>
              <a:tblPr firstRow="1" bandRow="1">
                <a:tableStyleId>{5C22544A-7EE6-4342-B048-85BDC9FD1C3A}</a:tableStyleId>
              </a:tblPr>
              <a:tblGrid>
                <a:gridCol w="7315200"/>
                <a:gridCol w="3657600"/>
              </a:tblGrid>
              <a:tr h="353295">
                <a:tc>
                  <a:txBody>
                    <a:bodyPr/>
                    <a:lstStyle/>
                    <a:p>
                      <a:r>
                        <a:rPr lang="en-US" sz="1780" dirty="0"/>
                        <a:t>Total Estimated Cost (excluding owned and sponsored parts)</a:t>
                      </a:r>
                      <a:endParaRPr lang="en-US" sz="1780" dirty="0"/>
                    </a:p>
                  </a:txBody>
                  <a:tcPr/>
                </a:tc>
                <a:tc>
                  <a:txBody>
                    <a:bodyPr/>
                    <a:lstStyle/>
                    <a:p>
                      <a:pPr lvl="0">
                        <a:buNone/>
                      </a:pPr>
                      <a:r>
                        <a:rPr lang="en-US" sz="1780" dirty="0"/>
                        <a:t>$1610</a:t>
                      </a:r>
                      <a:endParaRPr lang="en-US" sz="1780" dirty="0"/>
                    </a:p>
                  </a:txBody>
                  <a:tcPr/>
                </a:tc>
              </a:tr>
            </a:tbl>
          </a:graphicData>
        </a:graphic>
      </p:graphicFrame>
      <p:sp>
        <p:nvSpPr>
          <p:cNvPr id="7" name="Content Placeholder 2"/>
          <p:cNvSpPr>
            <a:spLocks noGrp="1"/>
          </p:cNvSpPr>
          <p:nvPr>
            <p:ph idx="1"/>
          </p:nvPr>
        </p:nvSpPr>
        <p:spPr>
          <a:xfrm>
            <a:off x="609600" y="5093110"/>
            <a:ext cx="10972800" cy="916584"/>
          </a:xfrm>
        </p:spPr>
        <p:txBody>
          <a:bodyPr/>
          <a:lstStyle/>
          <a:p>
            <a:pPr marL="0" indent="0">
              <a:buNone/>
            </a:pPr>
            <a:r>
              <a:rPr lang="en-US" sz="2000" dirty="0"/>
              <a:t>Note that is an estimate and will likely go up depending on final architecture and material selection. Based heavily off of PF24 architecture.</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1541" y="2484566"/>
            <a:ext cx="10362884" cy="1890666"/>
          </a:xfrm>
        </p:spPr>
        <p:txBody>
          <a:bodyPr/>
          <a:lstStyle/>
          <a:p>
            <a:r>
              <a:rPr lang="en-US" sz="4950" dirty="0">
                <a:cs typeface="Arial" panose="020B0604020202020204"/>
              </a:rPr>
              <a:t>Appendix A:</a:t>
            </a:r>
            <a:br>
              <a:rPr lang="en-US" sz="4950" dirty="0">
                <a:cs typeface="Arial" panose="020B0604020202020204"/>
              </a:rPr>
            </a:br>
            <a:r>
              <a:rPr lang="en-US" sz="4950" dirty="0">
                <a:cs typeface="Arial" panose="020B0604020202020204"/>
              </a:rPr>
              <a:t>Basics of an Idler Sprocket</a:t>
            </a:r>
            <a:endParaRPr lang="en-US" sz="4950"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Idler Sprocket Basics</a:t>
            </a:r>
            <a:endParaRPr lang="en-US" dirty="0"/>
          </a:p>
        </p:txBody>
      </p:sp>
      <p:sp>
        <p:nvSpPr>
          <p:cNvPr id="5" name="Content Placeholder 4"/>
          <p:cNvSpPr>
            <a:spLocks noGrp="1"/>
          </p:cNvSpPr>
          <p:nvPr>
            <p:ph idx="1"/>
          </p:nvPr>
        </p:nvSpPr>
        <p:spPr/>
        <p:txBody>
          <a:bodyPr/>
          <a:lstStyle/>
          <a:p>
            <a:r>
              <a:rPr lang="en-US" sz="2400" dirty="0"/>
              <a:t>An idler sprocket is a smaller sprocket that is placed along the length of the chain to allow the chain to maintain constant tension.</a:t>
            </a:r>
            <a:endParaRPr lang="en-US" sz="2400" dirty="0"/>
          </a:p>
          <a:p>
            <a:pPr lvl="1"/>
            <a:r>
              <a:rPr lang="en-US" sz="1865" dirty="0"/>
              <a:t>Chain too loose </a:t>
            </a:r>
            <a:r>
              <a:rPr lang="en-US" sz="1865" dirty="0">
                <a:sym typeface="Wingdings" panose="05000000000000000000" pitchFamily="2" charset="2"/>
              </a:rPr>
              <a:t> risk chain falling out of place and could cause injury</a:t>
            </a:r>
            <a:endParaRPr lang="en-US" sz="1865" dirty="0">
              <a:sym typeface="Wingdings" panose="05000000000000000000" pitchFamily="2" charset="2"/>
            </a:endParaRPr>
          </a:p>
          <a:p>
            <a:pPr lvl="1"/>
            <a:r>
              <a:rPr lang="en-US" sz="1865" dirty="0">
                <a:sym typeface="Wingdings" panose="05000000000000000000" pitchFamily="2" charset="2"/>
              </a:rPr>
              <a:t>Chain too tight  excessive wear on sprockets and chains, which requires replacement more often</a:t>
            </a:r>
            <a:endParaRPr lang="en-US" sz="1865" dirty="0">
              <a:sym typeface="Wingdings" panose="05000000000000000000" pitchFamily="2" charset="2"/>
            </a:endParaRPr>
          </a:p>
          <a:p>
            <a:r>
              <a:rPr lang="en-US" sz="2400" dirty="0">
                <a:sym typeface="Wingdings" panose="05000000000000000000" pitchFamily="2" charset="2"/>
              </a:rPr>
              <a:t>Should be installed on the slack side of the chain</a:t>
            </a:r>
            <a:endParaRPr lang="en-US" sz="2400" dirty="0">
              <a:sym typeface="Wingdings" panose="05000000000000000000" pitchFamily="2" charset="2"/>
            </a:endParaRPr>
          </a:p>
          <a:p>
            <a:pPr lvl="1"/>
            <a:r>
              <a:rPr lang="en-US" sz="1865" dirty="0">
                <a:sym typeface="Wingdings" panose="05000000000000000000" pitchFamily="2" charset="2"/>
              </a:rPr>
              <a:t>Usually the length of the chain that runs closer to the bottom for our purposes</a:t>
            </a:r>
            <a:endParaRPr lang="en-US" sz="1865" dirty="0">
              <a:sym typeface="Wingdings" panose="05000000000000000000" pitchFamily="2" charset="2"/>
            </a:endParaRPr>
          </a:p>
          <a:p>
            <a:r>
              <a:rPr lang="en-US" sz="2400" dirty="0">
                <a:sym typeface="Wingdings" panose="05000000000000000000" pitchFamily="2" charset="2"/>
              </a:rPr>
              <a:t>Loading, chain wrap, and chain speed are important to consider</a:t>
            </a:r>
            <a:endParaRPr lang="en-US" sz="2400" dirty="0">
              <a:sym typeface="Wingdings" panose="05000000000000000000" pitchFamily="2" charset="2"/>
            </a:endParaRPr>
          </a:p>
          <a:p>
            <a:r>
              <a:rPr lang="en-US" sz="2400" dirty="0">
                <a:sym typeface="Wingdings" panose="05000000000000000000" pitchFamily="2" charset="2"/>
              </a:rPr>
              <a:t>A chain rider is an alternative that functions similarly to an idler sprocket (no teeth to worry about, but radial loading still a factor)</a:t>
            </a:r>
            <a:endParaRPr lang="en-US" sz="2400" dirty="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Reference Images</a:t>
            </a:r>
            <a:endParaRPr lang="en-US"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pic>
        <p:nvPicPr>
          <p:cNvPr id="1026" name="Picture 2" descr="Chain tensioner - CT-TCS series - Tsubakimoto Chain - spring-load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1152" y="941222"/>
            <a:ext cx="4110899" cy="31174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SUBAKI Power Transmission Products Information Site Using Chain Tension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42" y="4058654"/>
            <a:ext cx="6134369" cy="24246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ller Chain Climbing Sprockets? Causes and Solutions - Baart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1" y="941222"/>
            <a:ext cx="4876799" cy="3043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4558" y="2225358"/>
            <a:ext cx="10362884" cy="2407284"/>
          </a:xfrm>
        </p:spPr>
        <p:txBody>
          <a:bodyPr/>
          <a:lstStyle/>
          <a:p>
            <a:r>
              <a:rPr lang="en-US" sz="4950" dirty="0">
                <a:cs typeface="Arial" panose="020B0604020202020204"/>
              </a:rPr>
              <a:t>Appendix B:</a:t>
            </a:r>
            <a:br>
              <a:rPr lang="en-US" sz="4950" dirty="0">
                <a:cs typeface="Arial" panose="020B0604020202020204"/>
              </a:rPr>
            </a:br>
            <a:r>
              <a:rPr lang="en-US" sz="4950" dirty="0">
                <a:cs typeface="Arial" panose="020B0604020202020204"/>
              </a:rPr>
              <a:t>Preliminary </a:t>
            </a:r>
            <a:r>
              <a:rPr lang="en-US" sz="4950" dirty="0" err="1">
                <a:cs typeface="Arial" panose="020B0604020202020204"/>
              </a:rPr>
              <a:t>Halfshaft</a:t>
            </a:r>
            <a:r>
              <a:rPr lang="en-US" sz="4950" dirty="0">
                <a:cs typeface="Arial" panose="020B0604020202020204"/>
              </a:rPr>
              <a:t> Length/Diff Endcap Weight Study</a:t>
            </a:r>
            <a:endParaRPr lang="en-US" sz="4950"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47472"/>
          <a:lstStyle/>
          <a:p>
            <a:r>
              <a:rPr lang="en-US" dirty="0"/>
              <a:t>System Knowledge – PF24</a:t>
            </a:r>
            <a:endParaRPr lang="en-US"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6" name="Content Placeholder 5"/>
          <p:cNvGraphicFramePr>
            <a:graphicFrameLocks noGrp="1"/>
          </p:cNvGraphicFramePr>
          <p:nvPr>
            <p:ph idx="1"/>
          </p:nvPr>
        </p:nvGraphicFramePr>
        <p:xfrm>
          <a:off x="609600" y="823913"/>
          <a:ext cx="10972798" cy="5477322"/>
        </p:xfrm>
        <a:graphic>
          <a:graphicData uri="http://schemas.openxmlformats.org/drawingml/2006/table">
            <a:tbl>
              <a:tblPr firstRow="1" bandRow="1">
                <a:tableStyleId>{5C22544A-7EE6-4342-B048-85BDC9FD1C3A}</a:tableStyleId>
              </a:tblPr>
              <a:tblGrid>
                <a:gridCol w="2487083"/>
                <a:gridCol w="2539999"/>
                <a:gridCol w="5945716"/>
              </a:tblGrid>
              <a:tr h="370840">
                <a:tc>
                  <a:txBody>
                    <a:bodyPr/>
                    <a:lstStyle/>
                    <a:p>
                      <a:r>
                        <a:rPr lang="en-US" dirty="0"/>
                        <a:t>Component</a:t>
                      </a:r>
                      <a:endParaRPr lang="en-US" dirty="0"/>
                    </a:p>
                  </a:txBody>
                  <a:tcPr/>
                </a:tc>
                <a:tc>
                  <a:txBody>
                    <a:bodyPr/>
                    <a:lstStyle/>
                    <a:p>
                      <a:pPr lvl="0">
                        <a:buNone/>
                      </a:pPr>
                      <a:r>
                        <a:rPr lang="en-US" dirty="0"/>
                        <a:t>Purchased/Custom</a:t>
                      </a:r>
                      <a:endParaRPr lang="en-US" dirty="0"/>
                    </a:p>
                  </a:txBody>
                  <a:tcPr/>
                </a:tc>
                <a:tc>
                  <a:txBody>
                    <a:bodyPr/>
                    <a:lstStyle/>
                    <a:p>
                      <a:r>
                        <a:rPr lang="en-US" dirty="0"/>
                        <a:t>Details/Notes/Info</a:t>
                      </a:r>
                      <a:endParaRPr lang="en-US" dirty="0"/>
                    </a:p>
                  </a:txBody>
                  <a:tcPr/>
                </a:tc>
              </a:tr>
              <a:tr h="370840">
                <a:tc>
                  <a:txBody>
                    <a:bodyPr/>
                    <a:lstStyle/>
                    <a:p>
                      <a:r>
                        <a:rPr lang="en-US" dirty="0"/>
                        <a:t>Rear Sprocket</a:t>
                      </a:r>
                      <a:endParaRPr lang="en-US" dirty="0"/>
                    </a:p>
                  </a:txBody>
                  <a:tcPr/>
                </a:tc>
                <a:tc>
                  <a:txBody>
                    <a:bodyPr/>
                    <a:lstStyle/>
                    <a:p>
                      <a:pPr lvl="0">
                        <a:buNone/>
                      </a:pPr>
                      <a:r>
                        <a:rPr lang="en-US" dirty="0"/>
                        <a:t>Custom</a:t>
                      </a:r>
                      <a:endParaRPr lang="en-US" dirty="0"/>
                    </a:p>
                  </a:txBody>
                  <a:tcPr/>
                </a:tc>
                <a:tc>
                  <a:txBody>
                    <a:bodyPr/>
                    <a:lstStyle/>
                    <a:p>
                      <a:pPr marL="342900" indent="-342900">
                        <a:buFont typeface="Arial" panose="020B0604020202020204"/>
                        <a:buChar char="•"/>
                      </a:pPr>
                      <a:r>
                        <a:rPr lang="en-US" dirty="0"/>
                        <a:t>Mass: 0.447 </a:t>
                      </a:r>
                      <a:r>
                        <a:rPr lang="en-US" dirty="0" err="1"/>
                        <a:t>lbm</a:t>
                      </a:r>
                      <a:endParaRPr lang="en-US" dirty="0"/>
                    </a:p>
                    <a:p>
                      <a:pPr marL="342900" lvl="0" indent="-342900">
                        <a:buFont typeface="Arial" panose="020B0604020202020204"/>
                        <a:buChar char="•"/>
                      </a:pPr>
                      <a:r>
                        <a:rPr lang="en-US" dirty="0"/>
                        <a:t>31 teeth</a:t>
                      </a:r>
                      <a:endParaRPr lang="en-US" dirty="0"/>
                    </a:p>
                    <a:p>
                      <a:pPr marL="342900" lvl="0" indent="-342900">
                        <a:buFont typeface="Arial" panose="020B0604020202020204"/>
                        <a:buChar char="•"/>
                      </a:pPr>
                      <a:r>
                        <a:rPr lang="en-US" dirty="0"/>
                        <a:t>Material: Al 7055</a:t>
                      </a:r>
                      <a:endParaRPr lang="en-US" dirty="0"/>
                    </a:p>
                  </a:txBody>
                  <a:tcPr/>
                </a:tc>
              </a:tr>
              <a:tr h="370839">
                <a:tc>
                  <a:txBody>
                    <a:bodyPr/>
                    <a:lstStyle/>
                    <a:p>
                      <a:pPr lvl="0">
                        <a:buNone/>
                      </a:pPr>
                      <a:r>
                        <a:rPr lang="en-US" dirty="0"/>
                        <a:t>Differential Carriers</a:t>
                      </a:r>
                      <a:endParaRPr lang="en-US" dirty="0"/>
                    </a:p>
                  </a:txBody>
                  <a:tcPr/>
                </a:tc>
                <a:tc>
                  <a:txBody>
                    <a:bodyPr/>
                    <a:lstStyle/>
                    <a:p>
                      <a:pPr lvl="0">
                        <a:buNone/>
                      </a:pPr>
                      <a:r>
                        <a:rPr lang="en-US" dirty="0"/>
                        <a:t>Custom</a:t>
                      </a:r>
                      <a:endParaRPr lang="en-US" dirty="0"/>
                    </a:p>
                  </a:txBody>
                  <a:tcPr/>
                </a:tc>
                <a:tc>
                  <a:txBody>
                    <a:bodyPr/>
                    <a:lstStyle/>
                    <a:p>
                      <a:pPr marL="342900" lvl="0" indent="-342900">
                        <a:buFont typeface="Arial" panose="020B0604020202020204"/>
                        <a:buChar char="•"/>
                      </a:pPr>
                      <a:r>
                        <a:rPr lang="en-US" dirty="0"/>
                        <a:t>Total Mass: 0.95 </a:t>
                      </a:r>
                      <a:r>
                        <a:rPr lang="en-US" dirty="0" err="1"/>
                        <a:t>lbm</a:t>
                      </a:r>
                      <a:endParaRPr lang="en-US" dirty="0" err="1"/>
                    </a:p>
                    <a:p>
                      <a:pPr marL="342900" lvl="0" indent="-342900">
                        <a:buFont typeface="Arial" panose="020B0604020202020204"/>
                        <a:buChar char="•"/>
                      </a:pPr>
                      <a:r>
                        <a:rPr lang="en-US" dirty="0"/>
                        <a:t>Material: Al 7055</a:t>
                      </a:r>
                      <a:endParaRPr lang="en-US" dirty="0"/>
                    </a:p>
                  </a:txBody>
                  <a:tcPr/>
                </a:tc>
              </a:tr>
              <a:tr h="370838">
                <a:tc>
                  <a:txBody>
                    <a:bodyPr/>
                    <a:lstStyle/>
                    <a:p>
                      <a:pPr lvl="0">
                        <a:buNone/>
                      </a:pPr>
                      <a:r>
                        <a:rPr lang="en-US" dirty="0"/>
                        <a:t>CV Inserts</a:t>
                      </a:r>
                      <a:endParaRPr lang="en-US" dirty="0"/>
                    </a:p>
                  </a:txBody>
                  <a:tcPr/>
                </a:tc>
                <a:tc>
                  <a:txBody>
                    <a:bodyPr/>
                    <a:lstStyle/>
                    <a:p>
                      <a:pPr lvl="0">
                        <a:buNone/>
                      </a:pPr>
                      <a:r>
                        <a:rPr lang="en-US" dirty="0"/>
                        <a:t>Custom</a:t>
                      </a:r>
                      <a:endParaRPr lang="en-US" dirty="0"/>
                    </a:p>
                  </a:txBody>
                  <a:tcPr/>
                </a:tc>
                <a:tc>
                  <a:txBody>
                    <a:bodyPr/>
                    <a:lstStyle/>
                    <a:p>
                      <a:pPr marL="342900" lvl="0" indent="-342900">
                        <a:buFont typeface="Arial" panose="020B0604020202020204"/>
                        <a:buChar char="•"/>
                      </a:pPr>
                      <a:r>
                        <a:rPr lang="en-US" dirty="0"/>
                        <a:t>Ran PF20's CV Insert design; changes were made as necessary based on revalidation carried out in FEA with updated loads</a:t>
                      </a:r>
                      <a:endParaRPr lang="en-US" dirty="0"/>
                    </a:p>
                    <a:p>
                      <a:pPr marL="342900" lvl="0" indent="-342900">
                        <a:buFont typeface="Arial" panose="020B0604020202020204"/>
                        <a:buChar char="•"/>
                      </a:pPr>
                      <a:r>
                        <a:rPr lang="en-US" dirty="0"/>
                        <a:t>Material: 17-4 Prehard Stainless Steel (H900)</a:t>
                      </a:r>
                      <a:endParaRPr lang="en-US" dirty="0"/>
                    </a:p>
                  </a:txBody>
                  <a:tcPr/>
                </a:tc>
              </a:tr>
              <a:tr h="370838">
                <a:tc>
                  <a:txBody>
                    <a:bodyPr/>
                    <a:lstStyle/>
                    <a:p>
                      <a:pPr lvl="0">
                        <a:buNone/>
                      </a:pPr>
                      <a:r>
                        <a:rPr lang="en-US" dirty="0"/>
                        <a:t>Towbar (was drivetrain at one point)</a:t>
                      </a:r>
                      <a:endParaRPr lang="en-US" dirty="0"/>
                    </a:p>
                  </a:txBody>
                  <a:tcPr/>
                </a:tc>
                <a:tc>
                  <a:txBody>
                    <a:bodyPr/>
                    <a:lstStyle/>
                    <a:p>
                      <a:pPr lvl="0">
                        <a:buNone/>
                      </a:pPr>
                      <a:r>
                        <a:rPr lang="en-US" dirty="0"/>
                        <a:t>Custom</a:t>
                      </a:r>
                      <a:endParaRPr lang="en-US" dirty="0"/>
                    </a:p>
                  </a:txBody>
                  <a:tcPr/>
                </a:tc>
                <a:tc>
                  <a:txBody>
                    <a:bodyPr/>
                    <a:lstStyle/>
                    <a:p>
                      <a:pPr marL="342900" lvl="0" indent="-342900">
                        <a:buFont typeface="Arial" panose="020B0604020202020204"/>
                        <a:buChar char="•"/>
                      </a:pPr>
                      <a:r>
                        <a:rPr lang="en-US" dirty="0"/>
                        <a:t>Chassis Mounted</a:t>
                      </a:r>
                      <a:endParaRPr lang="en-US" dirty="0"/>
                    </a:p>
                    <a:p>
                      <a:pPr marL="342900" lvl="0" indent="-342900">
                        <a:buFont typeface="Arial" panose="020B0604020202020204"/>
                        <a:buChar char="•"/>
                      </a:pPr>
                      <a:r>
                        <a:rPr lang="en-US" dirty="0"/>
                        <a:t>Carbon Tubes + Rod Ends</a:t>
                      </a:r>
                      <a:endParaRPr lang="en-US" dirty="0"/>
                    </a:p>
                    <a:p>
                      <a:pPr marL="342900" lvl="0" indent="-342900">
                        <a:buFont typeface="Arial" panose="020B0604020202020204"/>
                        <a:buChar char="•"/>
                      </a:pPr>
                      <a:r>
                        <a:rPr lang="en-US" dirty="0"/>
                        <a:t>Material: Al</a:t>
                      </a:r>
                      <a:endParaRPr lang="en-US" dirty="0"/>
                    </a:p>
                  </a:txBody>
                  <a:tcPr/>
                </a:tc>
              </a:tr>
              <a:tr h="370838">
                <a:tc>
                  <a:txBody>
                    <a:bodyPr/>
                    <a:lstStyle/>
                    <a:p>
                      <a:pPr lvl="0">
                        <a:buNone/>
                      </a:pPr>
                      <a:r>
                        <a:rPr lang="en-US" dirty="0"/>
                        <a:t>Pushbar</a:t>
                      </a:r>
                      <a:endParaRPr lang="en-US" dirty="0"/>
                    </a:p>
                  </a:txBody>
                  <a:tcPr/>
                </a:tc>
                <a:tc>
                  <a:txBody>
                    <a:bodyPr/>
                    <a:lstStyle/>
                    <a:p>
                      <a:pPr lvl="0">
                        <a:buNone/>
                      </a:pPr>
                      <a:r>
                        <a:rPr lang="en-US" dirty="0"/>
                        <a:t>Custom</a:t>
                      </a:r>
                      <a:endParaRPr lang="en-US" dirty="0"/>
                    </a:p>
                  </a:txBody>
                  <a:tcPr/>
                </a:tc>
                <a:tc>
                  <a:txBody>
                    <a:bodyPr/>
                    <a:lstStyle/>
                    <a:p>
                      <a:pPr marL="342900" lvl="0" indent="-342900">
                        <a:buFont typeface="Arial" panose="020B0604020202020204"/>
                        <a:buChar char="•"/>
                      </a:pPr>
                      <a:r>
                        <a:rPr lang="en-US" dirty="0"/>
                        <a:t>Ran older pushbar</a:t>
                      </a:r>
                      <a:endParaRPr lang="en-US" dirty="0"/>
                    </a:p>
                  </a:txBody>
                  <a:tcPr/>
                </a:tc>
              </a:tr>
              <a:tr h="370838">
                <a:tc>
                  <a:txBody>
                    <a:bodyPr/>
                    <a:lstStyle/>
                    <a:p>
                      <a:pPr lvl="0">
                        <a:buNone/>
                      </a:pPr>
                      <a:r>
                        <a:rPr lang="en-US" dirty="0"/>
                        <a:t>Differential</a:t>
                      </a:r>
                      <a:endParaRPr lang="en-US" dirty="0"/>
                    </a:p>
                  </a:txBody>
                  <a:tcPr/>
                </a:tc>
                <a:tc>
                  <a:txBody>
                    <a:bodyPr/>
                    <a:lstStyle/>
                    <a:p>
                      <a:pPr lvl="0">
                        <a:buNone/>
                      </a:pPr>
                      <a:r>
                        <a:rPr lang="en-US" dirty="0"/>
                        <a:t>Purchased</a:t>
                      </a:r>
                      <a:endParaRPr lang="en-US" dirty="0"/>
                    </a:p>
                  </a:txBody>
                  <a:tcPr/>
                </a:tc>
                <a:tc>
                  <a:txBody>
                    <a:bodyPr/>
                    <a:lstStyle/>
                    <a:p>
                      <a:pPr marL="342900" lvl="0" indent="-342900">
                        <a:buFont typeface="Arial" panose="020B0604020202020204"/>
                        <a:buChar char="•"/>
                      </a:pPr>
                      <a:r>
                        <a:rPr lang="en-US" dirty="0"/>
                        <a:t>Drexler Salisbury Nonadjustable Limited Slip Differential</a:t>
                      </a:r>
                      <a:endParaRPr lang="en-US" dirty="0"/>
                    </a:p>
                    <a:p>
                      <a:pPr marL="342900" lvl="0" indent="-342900">
                        <a:buFont typeface="Arial" panose="020B0604020202020204"/>
                        <a:buChar char="•"/>
                      </a:pPr>
                      <a:r>
                        <a:rPr lang="en-US" dirty="0"/>
                        <a:t>To my knowledge, used manufacturer's tune</a:t>
                      </a:r>
                      <a:endParaRPr lang="en-US" dirty="0"/>
                    </a:p>
                  </a:txBody>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Halfshaft</a:t>
            </a:r>
            <a:r>
              <a:rPr lang="en-US" sz="3200" dirty="0"/>
              <a:t> Length/Diff Endcap Study</a:t>
            </a:r>
            <a:endParaRPr lang="en-US" sz="3200" dirty="0"/>
          </a:p>
        </p:txBody>
      </p:sp>
      <p:sp>
        <p:nvSpPr>
          <p:cNvPr id="3" name="Content Placeholder 2"/>
          <p:cNvSpPr>
            <a:spLocks noGrp="1"/>
          </p:cNvSpPr>
          <p:nvPr>
            <p:ph idx="1"/>
          </p:nvPr>
        </p:nvSpPr>
        <p:spPr>
          <a:xfrm>
            <a:off x="609600" y="823132"/>
            <a:ext cx="10972800" cy="1221978"/>
          </a:xfrm>
        </p:spPr>
        <p:txBody>
          <a:bodyPr/>
          <a:lstStyle/>
          <a:p>
            <a:r>
              <a:rPr lang="en-US" sz="2400" dirty="0"/>
              <a:t>General Note: Longer endcap will reduce weight of </a:t>
            </a:r>
            <a:r>
              <a:rPr lang="en-US" sz="2400" dirty="0" err="1"/>
              <a:t>halfshafts</a:t>
            </a:r>
            <a:r>
              <a:rPr lang="en-US" sz="2400" dirty="0"/>
              <a:t>, but increase the weight of diff. However, </a:t>
            </a:r>
            <a:r>
              <a:rPr lang="en-US" sz="2400" dirty="0" err="1"/>
              <a:t>halfshaft</a:t>
            </a:r>
            <a:r>
              <a:rPr lang="en-US" sz="2400" dirty="0"/>
              <a:t> angles will also go up (further compounded by chain stretch), which makes minimizing initial </a:t>
            </a:r>
            <a:r>
              <a:rPr lang="en-US" sz="2400" dirty="0" err="1"/>
              <a:t>halfshaft</a:t>
            </a:r>
            <a:r>
              <a:rPr lang="en-US" sz="2400" dirty="0"/>
              <a:t> angle extremely crucial.</a:t>
            </a:r>
            <a:endParaRPr lang="en-US" sz="2400" dirty="0"/>
          </a:p>
        </p:txBody>
      </p:sp>
      <p:sp>
        <p:nvSpPr>
          <p:cNvPr id="4" name="Slide Number Placeholder 3"/>
          <p:cNvSpPr>
            <a:spLocks noGrp="1"/>
          </p:cNvSpPr>
          <p:nvPr>
            <p:ph type="sldNum" sz="quarter" idx="12"/>
          </p:nvPr>
        </p:nvSpPr>
        <p:spPr/>
        <p:txBody>
          <a:bodyPr/>
          <a:lstStyle/>
          <a:p>
            <a:fld id="{B0F59EE5-B3E1-460F-8BD3-F81CF0989F54}" type="slidenum">
              <a:rPr lang="en-US" dirty="0" smtClean="0"/>
            </a:fld>
            <a:endParaRPr lang="en-US"/>
          </a:p>
        </p:txBody>
      </p:sp>
      <p:graphicFrame>
        <p:nvGraphicFramePr>
          <p:cNvPr id="5" name="Table 4"/>
          <p:cNvGraphicFramePr>
            <a:graphicFrameLocks noGrp="1"/>
          </p:cNvGraphicFramePr>
          <p:nvPr/>
        </p:nvGraphicFramePr>
        <p:xfrm>
          <a:off x="609600" y="2449553"/>
          <a:ext cx="4588042" cy="2966714"/>
        </p:xfrm>
        <a:graphic>
          <a:graphicData uri="http://schemas.openxmlformats.org/drawingml/2006/table">
            <a:tbl>
              <a:tblPr firstRow="1" bandRow="1">
                <a:tableStyleId>{5C22544A-7EE6-4342-B048-85BDC9FD1C3A}</a:tableStyleId>
              </a:tblPr>
              <a:tblGrid>
                <a:gridCol w="3071656"/>
                <a:gridCol w="1516386"/>
              </a:tblGrid>
              <a:tr h="370840">
                <a:tc>
                  <a:txBody>
                    <a:bodyPr/>
                    <a:lstStyle/>
                    <a:p>
                      <a:r>
                        <a:rPr lang="en-US" sz="1780" dirty="0"/>
                        <a:t>Nominal </a:t>
                      </a:r>
                      <a:r>
                        <a:rPr lang="en-US" sz="1780" dirty="0" err="1"/>
                        <a:t>Halfshaft</a:t>
                      </a:r>
                      <a:r>
                        <a:rPr lang="en-US" sz="1780" dirty="0"/>
                        <a:t> Length</a:t>
                      </a:r>
                      <a:endParaRPr lang="en-US" sz="1780" dirty="0"/>
                    </a:p>
                  </a:txBody>
                  <a:tcPr/>
                </a:tc>
                <a:tc>
                  <a:txBody>
                    <a:bodyPr/>
                    <a:lstStyle/>
                    <a:p>
                      <a:r>
                        <a:rPr lang="en-US" sz="1780" dirty="0"/>
                        <a:t>Weight</a:t>
                      </a:r>
                      <a:endParaRPr lang="en-US" sz="1780" dirty="0"/>
                    </a:p>
                  </a:txBody>
                  <a:tcPr/>
                </a:tc>
              </a:tr>
              <a:tr h="370840">
                <a:tc>
                  <a:txBody>
                    <a:bodyPr/>
                    <a:lstStyle/>
                    <a:p>
                      <a:r>
                        <a:rPr lang="en-US" sz="1780" dirty="0"/>
                        <a:t>11”</a:t>
                      </a:r>
                      <a:endParaRPr lang="en-US" sz="1780" dirty="0"/>
                    </a:p>
                  </a:txBody>
                  <a:tcPr/>
                </a:tc>
                <a:tc>
                  <a:txBody>
                    <a:bodyPr/>
                    <a:lstStyle/>
                    <a:p>
                      <a:r>
                        <a:rPr lang="en-US" sz="1780" dirty="0"/>
                        <a:t>1.02 </a:t>
                      </a:r>
                      <a:r>
                        <a:rPr lang="en-US" sz="1780" dirty="0" err="1"/>
                        <a:t>lbm</a:t>
                      </a:r>
                      <a:endParaRPr lang="en-US" sz="1780" dirty="0"/>
                    </a:p>
                  </a:txBody>
                  <a:tcPr/>
                </a:tc>
              </a:tr>
              <a:tr h="370839">
                <a:tc>
                  <a:txBody>
                    <a:bodyPr/>
                    <a:lstStyle/>
                    <a:p>
                      <a:pPr marL="0" marR="0" lvl="0" indent="0" algn="l" defTabSz="915035" rtl="0" eaLnBrk="1" fontAlgn="auto" latinLnBrk="0" hangingPunct="1">
                        <a:lnSpc>
                          <a:spcPct val="100000"/>
                        </a:lnSpc>
                        <a:spcBef>
                          <a:spcPts val="0"/>
                        </a:spcBef>
                        <a:spcAft>
                          <a:spcPts val="0"/>
                        </a:spcAft>
                        <a:buClrTx/>
                        <a:buSzTx/>
                        <a:buFontTx/>
                        <a:buNone/>
                        <a:defRPr/>
                      </a:pPr>
                      <a:r>
                        <a:rPr lang="en-US" sz="1780" dirty="0"/>
                        <a:t>13”</a:t>
                      </a:r>
                      <a:endParaRPr lang="en-US" sz="1780" dirty="0"/>
                    </a:p>
                  </a:txBody>
                  <a:tcPr/>
                </a:tc>
                <a:tc>
                  <a:txBody>
                    <a:bodyPr/>
                    <a:lstStyle/>
                    <a:p>
                      <a:pPr lvl="0">
                        <a:buNone/>
                      </a:pPr>
                      <a:r>
                        <a:rPr lang="en-US" sz="1780" dirty="0"/>
                        <a:t>1.19 </a:t>
                      </a:r>
                      <a:r>
                        <a:rPr lang="en-US" sz="1780" dirty="0" err="1"/>
                        <a:t>lbm</a:t>
                      </a:r>
                      <a:endParaRPr lang="en-US" sz="1780" dirty="0"/>
                    </a:p>
                  </a:txBody>
                  <a:tcPr/>
                </a:tc>
              </a:tr>
              <a:tr h="370839">
                <a:tc>
                  <a:txBody>
                    <a:bodyPr/>
                    <a:lstStyle/>
                    <a:p>
                      <a:pPr marL="0" marR="0" lvl="0" indent="0" algn="l" defTabSz="915035" rtl="0" eaLnBrk="1" fontAlgn="auto" latinLnBrk="0" hangingPunct="1">
                        <a:lnSpc>
                          <a:spcPct val="100000"/>
                        </a:lnSpc>
                        <a:spcBef>
                          <a:spcPts val="0"/>
                        </a:spcBef>
                        <a:spcAft>
                          <a:spcPts val="0"/>
                        </a:spcAft>
                        <a:buClrTx/>
                        <a:buSzTx/>
                        <a:buFontTx/>
                        <a:buNone/>
                        <a:defRPr/>
                      </a:pPr>
                      <a:r>
                        <a:rPr lang="en-US" sz="1780" dirty="0"/>
                        <a:t>15”</a:t>
                      </a:r>
                      <a:endParaRPr lang="en-US" sz="1780" dirty="0"/>
                    </a:p>
                  </a:txBody>
                  <a:tcPr/>
                </a:tc>
                <a:tc>
                  <a:txBody>
                    <a:bodyPr/>
                    <a:lstStyle/>
                    <a:p>
                      <a:pPr lvl="0">
                        <a:buNone/>
                      </a:pPr>
                      <a:r>
                        <a:rPr lang="en-US" sz="1780" dirty="0"/>
                        <a:t>1.36 </a:t>
                      </a:r>
                      <a:r>
                        <a:rPr lang="en-US" sz="1780" dirty="0" err="1"/>
                        <a:t>lbm</a:t>
                      </a:r>
                      <a:endParaRPr lang="en-US" sz="1780" dirty="0"/>
                    </a:p>
                  </a:txBody>
                  <a:tcPr/>
                </a:tc>
              </a:tr>
              <a:tr h="370839">
                <a:tc>
                  <a:txBody>
                    <a:bodyPr/>
                    <a:lstStyle/>
                    <a:p>
                      <a:pPr marL="0" marR="0" lvl="0" indent="0" algn="l" defTabSz="915035" rtl="0" eaLnBrk="1" fontAlgn="auto" latinLnBrk="0" hangingPunct="1">
                        <a:lnSpc>
                          <a:spcPct val="100000"/>
                        </a:lnSpc>
                        <a:spcBef>
                          <a:spcPts val="0"/>
                        </a:spcBef>
                        <a:spcAft>
                          <a:spcPts val="0"/>
                        </a:spcAft>
                        <a:buClrTx/>
                        <a:buSzTx/>
                        <a:buFontTx/>
                        <a:buNone/>
                        <a:defRPr/>
                      </a:pPr>
                      <a:r>
                        <a:rPr lang="en-US" sz="1780" dirty="0"/>
                        <a:t>17”</a:t>
                      </a:r>
                      <a:endParaRPr lang="en-US" sz="1780" dirty="0"/>
                    </a:p>
                  </a:txBody>
                  <a:tcPr/>
                </a:tc>
                <a:tc>
                  <a:txBody>
                    <a:bodyPr/>
                    <a:lstStyle/>
                    <a:p>
                      <a:pPr lvl="0">
                        <a:buNone/>
                      </a:pPr>
                      <a:r>
                        <a:rPr lang="en-US" sz="1780" dirty="0"/>
                        <a:t>1.54 </a:t>
                      </a:r>
                      <a:r>
                        <a:rPr lang="en-US" sz="1780" dirty="0" err="1"/>
                        <a:t>lbm</a:t>
                      </a:r>
                      <a:endParaRPr lang="en-US" sz="1780" dirty="0"/>
                    </a:p>
                  </a:txBody>
                  <a:tcPr/>
                </a:tc>
              </a:tr>
              <a:tr h="370839">
                <a:tc>
                  <a:txBody>
                    <a:bodyPr/>
                    <a:lstStyle/>
                    <a:p>
                      <a:pPr lvl="0">
                        <a:buNone/>
                      </a:pPr>
                      <a:r>
                        <a:rPr lang="en-US" sz="1780" dirty="0"/>
                        <a:t>19”</a:t>
                      </a:r>
                      <a:endParaRPr lang="en-US" sz="1780" dirty="0"/>
                    </a:p>
                  </a:txBody>
                  <a:tcPr/>
                </a:tc>
                <a:tc>
                  <a:txBody>
                    <a:bodyPr/>
                    <a:lstStyle/>
                    <a:p>
                      <a:pPr lvl="0">
                        <a:buNone/>
                      </a:pPr>
                      <a:r>
                        <a:rPr lang="en-US" sz="1780" dirty="0"/>
                        <a:t>1.71 </a:t>
                      </a:r>
                      <a:r>
                        <a:rPr lang="en-US" sz="1780" dirty="0" err="1"/>
                        <a:t>lbm</a:t>
                      </a:r>
                      <a:endParaRPr lang="en-US" sz="1780" dirty="0"/>
                    </a:p>
                  </a:txBody>
                  <a:tcPr/>
                </a:tc>
              </a:tr>
              <a:tr h="370839">
                <a:tc>
                  <a:txBody>
                    <a:bodyPr/>
                    <a:lstStyle/>
                    <a:p>
                      <a:pPr lvl="0">
                        <a:buNone/>
                      </a:pPr>
                      <a:r>
                        <a:rPr lang="en-US" sz="1780" dirty="0"/>
                        <a:t>21”</a:t>
                      </a:r>
                      <a:endParaRPr lang="en-US" sz="1780" dirty="0"/>
                    </a:p>
                  </a:txBody>
                  <a:tcPr/>
                </a:tc>
                <a:tc>
                  <a:txBody>
                    <a:bodyPr/>
                    <a:lstStyle/>
                    <a:p>
                      <a:pPr lvl="0">
                        <a:buNone/>
                      </a:pPr>
                      <a:r>
                        <a:rPr lang="en-US" sz="1780" dirty="0"/>
                        <a:t>1.88 </a:t>
                      </a:r>
                      <a:r>
                        <a:rPr lang="en-US" sz="1780" dirty="0" err="1"/>
                        <a:t>lbm</a:t>
                      </a:r>
                      <a:endParaRPr lang="en-US" sz="1780" dirty="0"/>
                    </a:p>
                  </a:txBody>
                  <a:tcPr/>
                </a:tc>
              </a:tr>
              <a:tr h="370839">
                <a:tc>
                  <a:txBody>
                    <a:bodyPr/>
                    <a:lstStyle/>
                    <a:p>
                      <a:pPr lvl="0">
                        <a:buNone/>
                      </a:pPr>
                      <a:r>
                        <a:rPr lang="en-US" sz="1780" dirty="0"/>
                        <a:t>23”</a:t>
                      </a:r>
                      <a:endParaRPr lang="en-US" sz="1780" dirty="0"/>
                    </a:p>
                  </a:txBody>
                  <a:tcPr/>
                </a:tc>
                <a:tc>
                  <a:txBody>
                    <a:bodyPr/>
                    <a:lstStyle/>
                    <a:p>
                      <a:pPr lvl="0">
                        <a:buNone/>
                      </a:pPr>
                      <a:r>
                        <a:rPr lang="en-US" sz="1780" dirty="0"/>
                        <a:t>2.06 </a:t>
                      </a:r>
                      <a:r>
                        <a:rPr lang="en-US" sz="1780" dirty="0" err="1"/>
                        <a:t>lbm</a:t>
                      </a:r>
                      <a:endParaRPr lang="en-US" sz="1780" dirty="0"/>
                    </a:p>
                  </a:txBody>
                  <a:tcPr/>
                </a:tc>
              </a:tr>
            </a:tbl>
          </a:graphicData>
        </a:graphic>
      </p:graphicFrame>
      <p:sp>
        <p:nvSpPr>
          <p:cNvPr id="7" name="TextBox 6"/>
          <p:cNvSpPr txBox="1"/>
          <p:nvPr/>
        </p:nvSpPr>
        <p:spPr>
          <a:xfrm>
            <a:off x="609601" y="5512593"/>
            <a:ext cx="4588042" cy="646331"/>
          </a:xfrm>
          <a:prstGeom prst="rect">
            <a:avLst/>
          </a:prstGeom>
          <a:noFill/>
        </p:spPr>
        <p:txBody>
          <a:bodyPr wrap="square">
            <a:spAutoFit/>
          </a:bodyPr>
          <a:lstStyle/>
          <a:p>
            <a:pPr algn="ctr"/>
            <a:r>
              <a:rPr lang="en-US" dirty="0">
                <a:hlinkClick r:id="rId1"/>
              </a:rPr>
              <a:t>Source for Weights: RCV FSAE Axle Shaft - FSAEparts.com</a:t>
            </a:r>
            <a:endParaRPr lang="en-US" dirty="0"/>
          </a:p>
        </p:txBody>
      </p:sp>
      <p:sp>
        <p:nvSpPr>
          <p:cNvPr id="8" name="Content Placeholder 2"/>
          <p:cNvSpPr txBox="1"/>
          <p:nvPr/>
        </p:nvSpPr>
        <p:spPr bwMode="auto">
          <a:xfrm>
            <a:off x="5669935" y="2465807"/>
            <a:ext cx="6135329" cy="2950460"/>
          </a:xfrm>
          <a:prstGeom prst="rect">
            <a:avLst/>
          </a:prstGeom>
          <a:noFill/>
          <a:ln w="9525">
            <a:noFill/>
            <a:miter lim="800000"/>
          </a:ln>
        </p:spPr>
        <p:txBody>
          <a:bodyPr vert="horz" wrap="square" lIns="91401" tIns="45700" rIns="91401" bIns="45700" numCol="1" anchor="t" anchorCtr="0" compatLnSpc="1"/>
          <a:lstStyle>
            <a:lvl1pPr marL="571500" indent="-571500" algn="l" defTabSz="1217295" rtl="0" eaLnBrk="1" fontAlgn="base" hangingPunct="1">
              <a:spcBef>
                <a:spcPct val="20000"/>
              </a:spcBef>
              <a:spcAft>
                <a:spcPct val="0"/>
              </a:spcAft>
              <a:buSzPct val="100000"/>
              <a:buFont typeface="Arial" panose="020B0604020202020204" pitchFamily="34" charset="0"/>
              <a:buChar char="•"/>
              <a:defRPr sz="4265" baseline="0">
                <a:solidFill>
                  <a:schemeClr val="bg1"/>
                </a:solidFill>
                <a:latin typeface="+mn-lt"/>
                <a:ea typeface="+mn-ea"/>
                <a:cs typeface="+mn-cs"/>
              </a:defRPr>
            </a:lvl1pPr>
            <a:lvl2pPr marL="1181100" indent="-571500" algn="l" defTabSz="1217295" rtl="0" eaLnBrk="1" fontAlgn="base" hangingPunct="1">
              <a:spcBef>
                <a:spcPct val="20000"/>
              </a:spcBef>
              <a:spcAft>
                <a:spcPct val="0"/>
              </a:spcAft>
              <a:buSzPct val="100000"/>
              <a:buFont typeface="Arial" panose="020B0604020202020204" pitchFamily="34" charset="0"/>
              <a:buChar char="•"/>
              <a:defRPr sz="3735" baseline="0">
                <a:solidFill>
                  <a:schemeClr val="bg1"/>
                </a:solidFill>
                <a:latin typeface="+mn-lt"/>
              </a:defRPr>
            </a:lvl2pPr>
            <a:lvl3pPr marL="1522095" indent="-304800" algn="l" defTabSz="1217295" rtl="0" eaLnBrk="1" fontAlgn="base" hangingPunct="1">
              <a:spcBef>
                <a:spcPct val="20000"/>
              </a:spcBef>
              <a:spcAft>
                <a:spcPct val="0"/>
              </a:spcAft>
              <a:buSzPct val="100000"/>
              <a:buFont typeface="Arial" panose="020B0604020202020204" pitchFamily="34" charset="0"/>
              <a:buChar char="•"/>
              <a:defRPr sz="3200" baseline="0">
                <a:solidFill>
                  <a:schemeClr val="bg1"/>
                </a:solidFill>
                <a:latin typeface="+mn-lt"/>
              </a:defRPr>
            </a:lvl3pPr>
            <a:lvl4pPr marL="2286000" indent="-457200" algn="l" defTabSz="1217295" rtl="0" eaLnBrk="1" fontAlgn="base" hangingPunct="1">
              <a:spcBef>
                <a:spcPct val="20000"/>
              </a:spcBef>
              <a:spcAft>
                <a:spcPct val="0"/>
              </a:spcAft>
              <a:buSzPct val="100000"/>
              <a:buFont typeface="Arial" panose="020B0604020202020204" pitchFamily="34" charset="0"/>
              <a:buChar char="•"/>
              <a:defRPr sz="2665" baseline="0">
                <a:solidFill>
                  <a:schemeClr val="bg1"/>
                </a:solidFill>
                <a:latin typeface="+mn-lt"/>
              </a:defRPr>
            </a:lvl4pPr>
            <a:lvl5pPr marL="2893695" indent="-457200" algn="l" defTabSz="1217295" rtl="0" eaLnBrk="1" fontAlgn="base" hangingPunct="1">
              <a:spcBef>
                <a:spcPct val="20000"/>
              </a:spcBef>
              <a:spcAft>
                <a:spcPct val="0"/>
              </a:spcAft>
              <a:buSzPct val="100000"/>
              <a:buFont typeface="Arial" panose="020B0604020202020204" pitchFamily="34" charset="0"/>
              <a:buChar char="•"/>
              <a:defRPr sz="2665" baseline="0">
                <a:solidFill>
                  <a:schemeClr val="bg1"/>
                </a:solidFill>
                <a:latin typeface="+mn-lt"/>
              </a:defRPr>
            </a:lvl5pPr>
            <a:lvl6pPr marL="3200400" indent="-304800" algn="l" defTabSz="1218565" rtl="0" eaLnBrk="1" fontAlgn="base" hangingPunct="1">
              <a:spcBef>
                <a:spcPct val="20000"/>
              </a:spcBef>
              <a:spcAft>
                <a:spcPct val="0"/>
              </a:spcAft>
              <a:buChar char="»"/>
              <a:defRPr sz="2665">
                <a:solidFill>
                  <a:schemeClr val="tx1"/>
                </a:solidFill>
                <a:latin typeface="+mn-lt"/>
              </a:defRPr>
            </a:lvl6pPr>
            <a:lvl7pPr marL="3657600" indent="-304800" algn="l" defTabSz="1218565" rtl="0" eaLnBrk="1" fontAlgn="base" hangingPunct="1">
              <a:spcBef>
                <a:spcPct val="20000"/>
              </a:spcBef>
              <a:spcAft>
                <a:spcPct val="0"/>
              </a:spcAft>
              <a:buChar char="»"/>
              <a:defRPr sz="2665">
                <a:solidFill>
                  <a:schemeClr val="tx1"/>
                </a:solidFill>
                <a:latin typeface="+mn-lt"/>
              </a:defRPr>
            </a:lvl7pPr>
            <a:lvl8pPr marL="4115435" indent="-304800" algn="l" defTabSz="1218565" rtl="0" eaLnBrk="1" fontAlgn="base" hangingPunct="1">
              <a:spcBef>
                <a:spcPct val="20000"/>
              </a:spcBef>
              <a:spcAft>
                <a:spcPct val="0"/>
              </a:spcAft>
              <a:buChar char="»"/>
              <a:defRPr sz="2665">
                <a:solidFill>
                  <a:schemeClr val="tx1"/>
                </a:solidFill>
                <a:latin typeface="+mn-lt"/>
              </a:defRPr>
            </a:lvl8pPr>
            <a:lvl9pPr marL="4573270" indent="-304800" algn="l" defTabSz="1218565" rtl="0" eaLnBrk="1" fontAlgn="base" hangingPunct="1">
              <a:spcBef>
                <a:spcPct val="20000"/>
              </a:spcBef>
              <a:spcAft>
                <a:spcPct val="0"/>
              </a:spcAft>
              <a:buChar char="»"/>
              <a:defRPr sz="2665">
                <a:solidFill>
                  <a:schemeClr val="tx1"/>
                </a:solidFill>
                <a:latin typeface="+mn-lt"/>
              </a:defRPr>
            </a:lvl9pPr>
          </a:lstStyle>
          <a:p>
            <a:r>
              <a:rPr lang="en-US" sz="2400" kern="0" dirty="0"/>
              <a:t>Assumption: we will be running a </a:t>
            </a:r>
            <a:r>
              <a:rPr lang="en-US" sz="2400" kern="0" dirty="0" err="1"/>
              <a:t>halfshaft</a:t>
            </a:r>
            <a:r>
              <a:rPr lang="en-US" sz="2400" kern="0" dirty="0"/>
              <a:t> length close to a nominal length.</a:t>
            </a:r>
            <a:endParaRPr lang="en-US" sz="2400" kern="0" dirty="0"/>
          </a:p>
          <a:p>
            <a:r>
              <a:rPr lang="en-US" sz="2400" kern="0" dirty="0"/>
              <a:t>We will save 0.17 </a:t>
            </a:r>
            <a:r>
              <a:rPr lang="en-US" sz="2400" kern="0" dirty="0" err="1"/>
              <a:t>lbm</a:t>
            </a:r>
            <a:r>
              <a:rPr lang="en-US" sz="2400" kern="0" dirty="0"/>
              <a:t> for every 2 inch reduction.</a:t>
            </a:r>
            <a:endParaRPr lang="en-US" sz="2400" kern="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0" cap="none" spc="0" normalizeH="0" baseline="0" noProof="0" dirty="0" err="1">
                <a:ln>
                  <a:noFill/>
                </a:ln>
                <a:solidFill>
                  <a:srgbClr val="000000"/>
                </a:solidFill>
                <a:effectLst/>
                <a:uLnTx/>
                <a:uFillTx/>
                <a:latin typeface="Arial" panose="020B0604020202020204"/>
                <a:ea typeface="+mj-ea"/>
                <a:cs typeface="+mj-cs"/>
              </a:rPr>
              <a:t>Halfshaft</a:t>
            </a:r>
            <a:r>
              <a:rPr kumimoji="0" lang="en-US" sz="3200" b="1" i="0" u="none" strike="noStrike" kern="0" cap="none" spc="0" normalizeH="0" baseline="0" noProof="0" dirty="0">
                <a:ln>
                  <a:noFill/>
                </a:ln>
                <a:solidFill>
                  <a:srgbClr val="000000"/>
                </a:solidFill>
                <a:effectLst/>
                <a:uLnTx/>
                <a:uFillTx/>
                <a:latin typeface="Arial" panose="020B0604020202020204"/>
                <a:ea typeface="+mj-ea"/>
                <a:cs typeface="+mj-cs"/>
              </a:rPr>
              <a:t> Length/Diff Endcap Study</a:t>
            </a:r>
            <a:endParaRPr lang="en-US" dirty="0"/>
          </a:p>
        </p:txBody>
      </p:sp>
      <p:sp>
        <p:nvSpPr>
          <p:cNvPr id="3" name="Content Placeholder 2"/>
          <p:cNvSpPr>
            <a:spLocks noGrp="1"/>
          </p:cNvSpPr>
          <p:nvPr>
            <p:ph idx="1"/>
          </p:nvPr>
        </p:nvSpPr>
        <p:spPr/>
        <p:txBody>
          <a:bodyPr/>
          <a:lstStyle/>
          <a:p>
            <a:r>
              <a:rPr lang="en-US" sz="2000" dirty="0"/>
              <a:t>Below is data compiled for non adjustable diff. Adjustable should yield relatively similar results.</a:t>
            </a:r>
            <a:endParaRPr lang="en-US" sz="1465" dirty="0"/>
          </a:p>
          <a:p>
            <a:r>
              <a:rPr lang="en-US" sz="2000" dirty="0"/>
              <a:t>PF24 ran a bearing spacing of </a:t>
            </a:r>
            <a:r>
              <a:rPr lang="en-US" sz="2000" dirty="0" err="1"/>
              <a:t>approx</a:t>
            </a:r>
            <a:r>
              <a:rPr lang="en-US" sz="2000" dirty="0"/>
              <a:t> 140mm (136mm on calcs). Loads deltas are sourced from PF24 differential carriers hand calculations.</a:t>
            </a:r>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r>
              <a:rPr lang="en-US" sz="2000" dirty="0"/>
              <a:t>Quick note: weights are not super well documented online. These weights are taken from service manual and is not clear whether it accounts for one or both endcaps. I’m running with assumption that it accounts for both.</a:t>
            </a:r>
            <a:endParaRPr lang="en-US" sz="2000" dirty="0"/>
          </a:p>
          <a:p>
            <a:r>
              <a:rPr lang="en-US" sz="2000" dirty="0"/>
              <a:t>PF24 Diff Carrier Masses (approx.):</a:t>
            </a:r>
            <a:endParaRPr lang="en-US" sz="2000" dirty="0"/>
          </a:p>
          <a:p>
            <a:pPr lvl="1"/>
            <a:r>
              <a:rPr lang="en-US" sz="1465" dirty="0"/>
              <a:t>Left </a:t>
            </a:r>
            <a:r>
              <a:rPr lang="en-US" sz="1465" dirty="0">
                <a:sym typeface="Wingdings" panose="05000000000000000000" pitchFamily="2" charset="2"/>
              </a:rPr>
              <a:t> 0.61 </a:t>
            </a:r>
            <a:r>
              <a:rPr lang="en-US" sz="1465" dirty="0" err="1">
                <a:sym typeface="Wingdings" panose="05000000000000000000" pitchFamily="2" charset="2"/>
              </a:rPr>
              <a:t>lbm</a:t>
            </a:r>
            <a:endParaRPr lang="en-US" sz="1465" dirty="0">
              <a:sym typeface="Wingdings" panose="05000000000000000000" pitchFamily="2" charset="2"/>
            </a:endParaRPr>
          </a:p>
          <a:p>
            <a:pPr lvl="1"/>
            <a:r>
              <a:rPr lang="en-US" sz="1465" dirty="0">
                <a:sym typeface="Wingdings" panose="05000000000000000000" pitchFamily="2" charset="2"/>
              </a:rPr>
              <a:t>Right  0.356 </a:t>
            </a:r>
            <a:r>
              <a:rPr lang="en-US" sz="1465" dirty="0" err="1">
                <a:sym typeface="Wingdings" panose="05000000000000000000" pitchFamily="2" charset="2"/>
              </a:rPr>
              <a:t>lbm</a:t>
            </a:r>
            <a:endParaRPr lang="en-US" sz="1465" dirty="0">
              <a:sym typeface="Wingdings" panose="05000000000000000000" pitchFamily="2" charset="2"/>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5" name="Table 4"/>
          <p:cNvGraphicFramePr>
            <a:graphicFrameLocks noGrp="1"/>
          </p:cNvGraphicFramePr>
          <p:nvPr/>
        </p:nvGraphicFramePr>
        <p:xfrm>
          <a:off x="609600" y="2353758"/>
          <a:ext cx="10972800" cy="1805677"/>
        </p:xfrm>
        <a:graphic>
          <a:graphicData uri="http://schemas.openxmlformats.org/drawingml/2006/table">
            <a:tbl>
              <a:tblPr firstRow="1" bandRow="1">
                <a:tableStyleId>{5C22544A-7EE6-4342-B048-85BDC9FD1C3A}</a:tableStyleId>
              </a:tblPr>
              <a:tblGrid>
                <a:gridCol w="1805609"/>
                <a:gridCol w="1311965"/>
                <a:gridCol w="2445026"/>
                <a:gridCol w="2643809"/>
                <a:gridCol w="2766391"/>
              </a:tblGrid>
              <a:tr h="390565">
                <a:tc>
                  <a:txBody>
                    <a:bodyPr/>
                    <a:lstStyle/>
                    <a:p>
                      <a:r>
                        <a:rPr lang="en-US" sz="1780" dirty="0"/>
                        <a:t>Differential Cover Version</a:t>
                      </a:r>
                      <a:endParaRPr lang="en-US" sz="1780" dirty="0"/>
                    </a:p>
                  </a:txBody>
                  <a:tcPr/>
                </a:tc>
                <a:tc>
                  <a:txBody>
                    <a:bodyPr/>
                    <a:lstStyle/>
                    <a:p>
                      <a:r>
                        <a:rPr lang="en-US" sz="1780" dirty="0"/>
                        <a:t>Bearing Spacing</a:t>
                      </a:r>
                      <a:endParaRPr lang="en-US" sz="1780" dirty="0"/>
                    </a:p>
                  </a:txBody>
                  <a:tcPr/>
                </a:tc>
                <a:tc>
                  <a:txBody>
                    <a:bodyPr/>
                    <a:lstStyle/>
                    <a:p>
                      <a:r>
                        <a:rPr lang="en-US" sz="1780" dirty="0"/>
                        <a:t>Weight (endcaps only!)</a:t>
                      </a:r>
                      <a:endParaRPr lang="en-US" sz="1780" dirty="0"/>
                    </a:p>
                  </a:txBody>
                  <a:tcPr/>
                </a:tc>
                <a:tc>
                  <a:txBody>
                    <a:bodyPr/>
                    <a:lstStyle/>
                    <a:p>
                      <a:r>
                        <a:rPr lang="en-US" sz="1780" dirty="0"/>
                        <a:t>Left Diff Carrier Loads (relative to PF24)</a:t>
                      </a:r>
                      <a:endParaRPr lang="en-US" sz="1780" dirty="0"/>
                    </a:p>
                  </a:txBody>
                  <a:tcPr/>
                </a:tc>
                <a:tc>
                  <a:txBody>
                    <a:bodyPr/>
                    <a:lstStyle/>
                    <a:p>
                      <a:r>
                        <a:rPr lang="en-US" sz="1780" dirty="0"/>
                        <a:t>Right Diff Carrier Loads (relative to PF24)</a:t>
                      </a:r>
                      <a:endParaRPr lang="en-US" sz="1780" dirty="0"/>
                    </a:p>
                  </a:txBody>
                  <a:tcPr/>
                </a:tc>
              </a:tr>
              <a:tr h="390565">
                <a:tc>
                  <a:txBody>
                    <a:bodyPr/>
                    <a:lstStyle/>
                    <a:p>
                      <a:r>
                        <a:rPr lang="en-US" sz="1780" dirty="0"/>
                        <a:t>V1</a:t>
                      </a:r>
                      <a:endParaRPr lang="en-US" sz="1780" dirty="0"/>
                    </a:p>
                  </a:txBody>
                  <a:tcPr/>
                </a:tc>
                <a:tc>
                  <a:txBody>
                    <a:bodyPr/>
                    <a:lstStyle/>
                    <a:p>
                      <a:r>
                        <a:rPr lang="en-US" sz="1780" dirty="0"/>
                        <a:t>120mm</a:t>
                      </a:r>
                      <a:endParaRPr lang="en-US" sz="1780" dirty="0"/>
                    </a:p>
                  </a:txBody>
                  <a:tcPr/>
                </a:tc>
                <a:tc>
                  <a:txBody>
                    <a:bodyPr/>
                    <a:lstStyle/>
                    <a:p>
                      <a:r>
                        <a:rPr lang="en-US" sz="1780" dirty="0"/>
                        <a:t>0.480 </a:t>
                      </a:r>
                      <a:r>
                        <a:rPr lang="en-US" sz="1780" dirty="0" err="1"/>
                        <a:t>lbm</a:t>
                      </a:r>
                      <a:endParaRPr lang="en-US" sz="1780" dirty="0"/>
                    </a:p>
                  </a:txBody>
                  <a:tcPr/>
                </a:tc>
                <a:tc>
                  <a:txBody>
                    <a:bodyPr/>
                    <a:lstStyle/>
                    <a:p>
                      <a:r>
                        <a:rPr lang="en-US" sz="1780" dirty="0"/>
                        <a:t>+2.644%</a:t>
                      </a:r>
                      <a:endParaRPr lang="en-US" sz="1780" dirty="0"/>
                    </a:p>
                  </a:txBody>
                  <a:tcPr/>
                </a:tc>
                <a:tc>
                  <a:txBody>
                    <a:bodyPr/>
                    <a:lstStyle/>
                    <a:p>
                      <a:r>
                        <a:rPr lang="en-US" sz="1780" dirty="0"/>
                        <a:t>+12.698%</a:t>
                      </a:r>
                      <a:endParaRPr lang="en-US" sz="1780" dirty="0"/>
                    </a:p>
                  </a:txBody>
                  <a:tcPr/>
                </a:tc>
              </a:tr>
              <a:tr h="390564">
                <a:tc>
                  <a:txBody>
                    <a:bodyPr/>
                    <a:lstStyle/>
                    <a:p>
                      <a:pPr marL="0" marR="0" lvl="0" indent="0" algn="l" defTabSz="915035" rtl="0" eaLnBrk="1" fontAlgn="auto" latinLnBrk="0" hangingPunct="1">
                        <a:lnSpc>
                          <a:spcPct val="100000"/>
                        </a:lnSpc>
                        <a:spcBef>
                          <a:spcPts val="0"/>
                        </a:spcBef>
                        <a:spcAft>
                          <a:spcPts val="0"/>
                        </a:spcAft>
                        <a:buClrTx/>
                        <a:buSzTx/>
                        <a:buFontTx/>
                        <a:buNone/>
                        <a:defRPr/>
                      </a:pPr>
                      <a:r>
                        <a:rPr lang="en-US" sz="1780" dirty="0"/>
                        <a:t>V2</a:t>
                      </a:r>
                      <a:endParaRPr lang="en-US" sz="1780" dirty="0"/>
                    </a:p>
                  </a:txBody>
                  <a:tcPr/>
                </a:tc>
                <a:tc>
                  <a:txBody>
                    <a:bodyPr/>
                    <a:lstStyle/>
                    <a:p>
                      <a:pPr marL="0" marR="0" lvl="0" indent="0" algn="l" defTabSz="915035" rtl="0" eaLnBrk="1" fontAlgn="auto" latinLnBrk="0" hangingPunct="1">
                        <a:lnSpc>
                          <a:spcPct val="100000"/>
                        </a:lnSpc>
                        <a:spcBef>
                          <a:spcPts val="0"/>
                        </a:spcBef>
                        <a:spcAft>
                          <a:spcPts val="0"/>
                        </a:spcAft>
                        <a:buClrTx/>
                        <a:buSzTx/>
                        <a:buFontTx/>
                        <a:buNone/>
                        <a:defRPr/>
                      </a:pPr>
                      <a:r>
                        <a:rPr lang="en-US" sz="1780" dirty="0"/>
                        <a:t>140mm</a:t>
                      </a:r>
                      <a:endParaRPr lang="en-US" sz="1780" dirty="0"/>
                    </a:p>
                  </a:txBody>
                  <a:tcPr/>
                </a:tc>
                <a:tc>
                  <a:txBody>
                    <a:bodyPr/>
                    <a:lstStyle/>
                    <a:p>
                      <a:pPr lvl="0">
                        <a:buNone/>
                      </a:pPr>
                      <a:r>
                        <a:rPr lang="en-US" sz="1780" dirty="0"/>
                        <a:t>0.597 </a:t>
                      </a:r>
                      <a:r>
                        <a:rPr lang="en-US" sz="1780" dirty="0" err="1"/>
                        <a:t>lbm</a:t>
                      </a:r>
                      <a:endParaRPr lang="en-US" sz="1780" dirty="0"/>
                    </a:p>
                  </a:txBody>
                  <a:tcPr/>
                </a:tc>
                <a:tc>
                  <a:txBody>
                    <a:bodyPr/>
                    <a:lstStyle/>
                    <a:p>
                      <a:pPr lvl="0">
                        <a:buNone/>
                      </a:pPr>
                      <a:r>
                        <a:rPr lang="en-US" sz="1780" dirty="0"/>
                        <a:t>+/- 0%</a:t>
                      </a:r>
                      <a:endParaRPr lang="en-US" sz="1780" dirty="0"/>
                    </a:p>
                  </a:txBody>
                  <a:tcPr/>
                </a:tc>
                <a:tc>
                  <a:txBody>
                    <a:bodyPr/>
                    <a:lstStyle/>
                    <a:p>
                      <a:pPr lvl="0">
                        <a:buNone/>
                      </a:pPr>
                      <a:r>
                        <a:rPr lang="en-US" sz="1780" dirty="0"/>
                        <a:t>+/- 0%</a:t>
                      </a:r>
                      <a:endParaRPr lang="en-US" sz="1780" dirty="0"/>
                    </a:p>
                  </a:txBody>
                  <a:tcPr/>
                </a:tc>
              </a:tr>
              <a:tr h="390564">
                <a:tc>
                  <a:txBody>
                    <a:bodyPr/>
                    <a:lstStyle/>
                    <a:p>
                      <a:pPr marL="0" marR="0" lvl="0" indent="0" algn="l" defTabSz="915035" rtl="0" eaLnBrk="1" fontAlgn="auto" latinLnBrk="0" hangingPunct="1">
                        <a:lnSpc>
                          <a:spcPct val="100000"/>
                        </a:lnSpc>
                        <a:spcBef>
                          <a:spcPts val="0"/>
                        </a:spcBef>
                        <a:spcAft>
                          <a:spcPts val="0"/>
                        </a:spcAft>
                        <a:buClrTx/>
                        <a:buSzTx/>
                        <a:buFontTx/>
                        <a:buNone/>
                        <a:defRPr/>
                      </a:pPr>
                      <a:r>
                        <a:rPr lang="en-US" sz="1780" dirty="0"/>
                        <a:t>V3</a:t>
                      </a:r>
                      <a:endParaRPr lang="en-US" sz="1780" dirty="0"/>
                    </a:p>
                  </a:txBody>
                  <a:tcPr/>
                </a:tc>
                <a:tc>
                  <a:txBody>
                    <a:bodyPr/>
                    <a:lstStyle/>
                    <a:p>
                      <a:pPr marL="0" marR="0" lvl="0" indent="0" algn="l" defTabSz="915035" rtl="0" eaLnBrk="1" fontAlgn="auto" latinLnBrk="0" hangingPunct="1">
                        <a:lnSpc>
                          <a:spcPct val="100000"/>
                        </a:lnSpc>
                        <a:spcBef>
                          <a:spcPts val="0"/>
                        </a:spcBef>
                        <a:spcAft>
                          <a:spcPts val="0"/>
                        </a:spcAft>
                        <a:buClrTx/>
                        <a:buSzTx/>
                        <a:buFontTx/>
                        <a:buNone/>
                        <a:defRPr/>
                      </a:pPr>
                      <a:r>
                        <a:rPr lang="en-US" sz="1780" dirty="0"/>
                        <a:t>160mm</a:t>
                      </a:r>
                      <a:endParaRPr lang="en-US" sz="1780" dirty="0"/>
                    </a:p>
                  </a:txBody>
                  <a:tcPr/>
                </a:tc>
                <a:tc>
                  <a:txBody>
                    <a:bodyPr/>
                    <a:lstStyle/>
                    <a:p>
                      <a:pPr lvl="0">
                        <a:buNone/>
                      </a:pPr>
                      <a:r>
                        <a:rPr lang="en-US" sz="1780" dirty="0"/>
                        <a:t>0.730 </a:t>
                      </a:r>
                      <a:r>
                        <a:rPr lang="en-US" sz="1780" dirty="0" err="1"/>
                        <a:t>lbm</a:t>
                      </a:r>
                      <a:endParaRPr lang="en-US" sz="1780" dirty="0"/>
                    </a:p>
                  </a:txBody>
                  <a:tcPr/>
                </a:tc>
                <a:tc>
                  <a:txBody>
                    <a:bodyPr/>
                    <a:lstStyle/>
                    <a:p>
                      <a:pPr lvl="0">
                        <a:buNone/>
                      </a:pPr>
                      <a:r>
                        <a:rPr lang="en-US" sz="1780" dirty="0"/>
                        <a:t>-2.99%</a:t>
                      </a:r>
                      <a:endParaRPr lang="en-US" sz="1780" dirty="0"/>
                    </a:p>
                  </a:txBody>
                  <a:tcPr/>
                </a:tc>
                <a:tc>
                  <a:txBody>
                    <a:bodyPr/>
                    <a:lstStyle/>
                    <a:p>
                      <a:pPr lvl="0">
                        <a:buNone/>
                      </a:pPr>
                      <a:r>
                        <a:rPr lang="en-US" sz="1780" dirty="0"/>
                        <a:t>-16.108%</a:t>
                      </a:r>
                      <a:endParaRPr lang="en-US" sz="1780" dirty="0"/>
                    </a:p>
                  </a:txBody>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z="3200" b="1" i="0" u="none" strike="noStrike" kern="0" cap="none" spc="0" normalizeH="0" baseline="0" noProof="0" dirty="0" err="1">
                <a:ln>
                  <a:noFill/>
                </a:ln>
                <a:solidFill>
                  <a:srgbClr val="000000"/>
                </a:solidFill>
                <a:effectLst/>
                <a:uLnTx/>
                <a:uFillTx/>
                <a:latin typeface="Arial" panose="020B0604020202020204"/>
                <a:ea typeface="+mj-ea"/>
                <a:cs typeface="+mj-cs"/>
              </a:rPr>
              <a:t>Halfshaft</a:t>
            </a:r>
            <a:r>
              <a:rPr kumimoji="0" lang="en-US" sz="3200" b="1" i="0" u="none" strike="noStrike" kern="0" cap="none" spc="0" normalizeH="0" baseline="0" noProof="0" dirty="0">
                <a:ln>
                  <a:noFill/>
                </a:ln>
                <a:solidFill>
                  <a:srgbClr val="000000"/>
                </a:solidFill>
                <a:effectLst/>
                <a:uLnTx/>
                <a:uFillTx/>
                <a:latin typeface="Arial" panose="020B0604020202020204"/>
                <a:ea typeface="+mj-ea"/>
                <a:cs typeface="+mj-cs"/>
              </a:rPr>
              <a:t> Length/Diff Endcap Study</a:t>
            </a:r>
            <a:endParaRPr lang="en-US" dirty="0"/>
          </a:p>
        </p:txBody>
      </p:sp>
      <p:sp>
        <p:nvSpPr>
          <p:cNvPr id="3" name="Content Placeholder 2"/>
          <p:cNvSpPr>
            <a:spLocks noGrp="1"/>
          </p:cNvSpPr>
          <p:nvPr>
            <p:ph idx="1"/>
          </p:nvPr>
        </p:nvSpPr>
        <p:spPr/>
        <p:txBody>
          <a:bodyPr/>
          <a:lstStyle/>
          <a:p>
            <a:r>
              <a:rPr lang="en-US" sz="2400" dirty="0"/>
              <a:t>Concluding Remarks:</a:t>
            </a:r>
            <a:endParaRPr lang="en-US" sz="2400" dirty="0"/>
          </a:p>
          <a:p>
            <a:pPr lvl="1"/>
            <a:r>
              <a:rPr lang="en-US" sz="1865" dirty="0"/>
              <a:t>Possibility that differential carriers can be mass optimized to reduce mass to potentially offset the gain that a larger bearing spacing would bring</a:t>
            </a:r>
            <a:endParaRPr lang="en-US" sz="1865" dirty="0"/>
          </a:p>
          <a:p>
            <a:pPr lvl="1"/>
            <a:r>
              <a:rPr lang="en-US" sz="1865" dirty="0"/>
              <a:t>Biggest gain to me seems to be the </a:t>
            </a:r>
            <a:r>
              <a:rPr lang="en-US" sz="1865" dirty="0" err="1"/>
              <a:t>halfshaft</a:t>
            </a:r>
            <a:r>
              <a:rPr lang="en-US" sz="1865" dirty="0"/>
              <a:t> weight saving</a:t>
            </a:r>
            <a:endParaRPr lang="en-US" sz="1865" dirty="0"/>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pic>
        <p:nvPicPr>
          <p:cNvPr id="6" name="Picture 5" descr="A math equations and formulas on a white paper&#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50799" y="2239328"/>
            <a:ext cx="5286801" cy="44180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911541" y="2484566"/>
            <a:ext cx="10362884" cy="1890666"/>
          </a:xfrm>
        </p:spPr>
        <p:txBody>
          <a:bodyPr/>
          <a:lstStyle/>
          <a:p>
            <a:r>
              <a:rPr lang="en-US" sz="4950" dirty="0">
                <a:cs typeface="Arial" panose="020B0604020202020204"/>
              </a:rPr>
              <a:t>Appendix C:</a:t>
            </a:r>
            <a:br>
              <a:rPr lang="en-US" sz="4950" dirty="0">
                <a:cs typeface="Arial" panose="020B0604020202020204"/>
              </a:rPr>
            </a:br>
            <a:r>
              <a:rPr lang="en-US" sz="4950" dirty="0">
                <a:cs typeface="Arial" panose="020B0604020202020204"/>
              </a:rPr>
              <a:t>PF24 BOM</a:t>
            </a:r>
            <a:endParaRPr lang="en-US" sz="4950"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
        <p:nvSpPr>
          <p:cNvPr id="7" name="Title 1"/>
          <p:cNvSpPr>
            <a:spLocks noGrp="1"/>
          </p:cNvSpPr>
          <p:nvPr>
            <p:ph type="title"/>
          </p:nvPr>
        </p:nvSpPr>
        <p:spPr>
          <a:xfrm>
            <a:off x="611337" y="200577"/>
            <a:ext cx="7923358" cy="389116"/>
          </a:xfrm>
        </p:spPr>
        <p:txBody>
          <a:bodyPr/>
          <a:lstStyle/>
          <a:p>
            <a:r>
              <a:rPr lang="en-US" dirty="0"/>
              <a:t>PF24 BOM (Drivetrain Only)</a:t>
            </a:r>
            <a:endParaRPr lang="en-US" dirty="0"/>
          </a:p>
        </p:txBody>
      </p:sp>
      <p:graphicFrame>
        <p:nvGraphicFramePr>
          <p:cNvPr id="10" name="Table 9"/>
          <p:cNvGraphicFramePr>
            <a:graphicFrameLocks noGrp="1"/>
          </p:cNvGraphicFramePr>
          <p:nvPr/>
        </p:nvGraphicFramePr>
        <p:xfrm>
          <a:off x="419920" y="686097"/>
          <a:ext cx="11352160" cy="6035378"/>
        </p:xfrm>
        <a:graphic>
          <a:graphicData uri="http://schemas.openxmlformats.org/drawingml/2006/table">
            <a:tbl>
              <a:tblPr/>
              <a:tblGrid>
                <a:gridCol w="618873"/>
                <a:gridCol w="1126903"/>
                <a:gridCol w="1422484"/>
                <a:gridCol w="618873"/>
                <a:gridCol w="2069067"/>
                <a:gridCol w="544977"/>
                <a:gridCol w="868270"/>
                <a:gridCol w="1173087"/>
                <a:gridCol w="868270"/>
                <a:gridCol w="674294"/>
                <a:gridCol w="1367062"/>
              </a:tblGrid>
              <a:tr h="138554">
                <a:tc>
                  <a:txBody>
                    <a:bodyPr/>
                    <a:lstStyle/>
                    <a:p>
                      <a:pPr algn="l" fontAlgn="b"/>
                      <a:r>
                        <a:rPr lang="en-US" sz="900" b="1" i="0" u="none" strike="noStrike">
                          <a:solidFill>
                            <a:srgbClr val="000000"/>
                          </a:solidFill>
                          <a:effectLst/>
                          <a:latin typeface="Calibri" panose="020F0502020204030204" pitchFamily="34" charset="0"/>
                        </a:rPr>
                        <a:t>Subsytem </a:t>
                      </a:r>
                      <a:endParaRPr lang="en-US" sz="900" b="1" i="0" u="none" strike="noStrike">
                        <a:solidFill>
                          <a:srgbClr val="000000"/>
                        </a:solidFill>
                        <a:effectLst/>
                        <a:latin typeface="Calibri" panose="020F0502020204030204" pitchFamily="34" charset="0"/>
                      </a:endParaRPr>
                    </a:p>
                  </a:txBody>
                  <a:tcPr marL="5542" marR="5542" marT="5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Vendor </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Link</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Item Code</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Description</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Quantity</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Cost Per Unit [$]</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Estimated Total Cost [$]</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Shipping Cost [$]</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Discount [%]</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Total Cost With Discount [$]</a:t>
                      </a:r>
                      <a:endParaRPr lang="en-US" sz="900" b="1"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269953">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RCV Performance</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1"/>
                        </a:rPr>
                        <a:t>RCV FSAE Axle Shaft - 11" (rcvperformance.com)</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a:tc>
                <a:tc>
                  <a:txBody>
                    <a:bodyPr/>
                    <a:lstStyle/>
                    <a:p>
                      <a:pPr algn="l" fontAlgn="b"/>
                      <a:r>
                        <a:rPr lang="en-US" sz="900" b="0" i="0" u="none" strike="noStrike">
                          <a:solidFill>
                            <a:srgbClr val="000000"/>
                          </a:solidFill>
                          <a:effectLst/>
                          <a:latin typeface="Calibri" panose="020F0502020204030204" pitchFamily="34" charset="0"/>
                        </a:rPr>
                        <a:t>Halfshafts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$286.00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$572.00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dirty="0">
                          <a:solidFill>
                            <a:srgbClr val="000000"/>
                          </a:solidFill>
                          <a:effectLst/>
                          <a:latin typeface="Calibri" panose="020F0502020204030204" pitchFamily="34" charset="0"/>
                        </a:rPr>
                        <a:t>$572.00</a:t>
                      </a:r>
                      <a:endParaRPr lang="en-US" sz="900" b="0" i="0" u="none" strike="noStrike" dirty="0">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37747">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RCV Performance</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Tripods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$115.50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$462.00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$462.00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37747">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NTN/SKF</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61910 2RS1</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$150.00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$300.00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37747">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NTN/SKF</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6011 2RS1</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$150.00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$300.00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9953">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Calibri" panose="020F0502020204030204" pitchFamily="34" charset="0"/>
                        </a:rPr>
                        <a:t>Motion Industies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gridSpan="2">
                  <a:txBody>
                    <a:bodyPr/>
                    <a:lstStyle/>
                    <a:p>
                      <a:pPr algn="l" fontAlgn="b"/>
                      <a:r>
                        <a:rPr lang="en-US" sz="900" b="0" i="0" u="sng" strike="noStrike">
                          <a:solidFill>
                            <a:srgbClr val="0563C1"/>
                          </a:solidFill>
                          <a:effectLst/>
                          <a:latin typeface="Calibri" panose="020F0502020204030204" pitchFamily="34" charset="0"/>
                          <a:hlinkClick r:id="rId2"/>
                        </a:rPr>
                        <a:t>Aurora Bearing Company XAM-3T MALE ROD END ALLOY - Motion</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cPr/>
                </a:tc>
                <a:tc>
                  <a:txBody>
                    <a:bodyPr/>
                    <a:lstStyle/>
                    <a:p>
                      <a:pPr algn="l" fontAlgn="b"/>
                      <a:r>
                        <a:rPr lang="en-US" sz="900" b="0" i="0" u="none" strike="noStrike" dirty="0">
                          <a:solidFill>
                            <a:srgbClr val="000000"/>
                          </a:solidFill>
                          <a:effectLst/>
                          <a:latin typeface="Calibri" panose="020F0502020204030204" pitchFamily="34" charset="0"/>
                        </a:rPr>
                        <a:t>XAM 3T Rod Ends</a:t>
                      </a:r>
                      <a:endParaRPr lang="en-US" sz="900" b="0" i="0" u="none" strike="noStrike" dirty="0">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4</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$60.00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$240.00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$240.00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402158">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Calibri" panose="020F0502020204030204" pitchFamily="34" charset="0"/>
                        </a:rPr>
                        <a:t>Bearing Dist Inc</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l" fontAlgn="b"/>
                      <a:r>
                        <a:rPr lang="en-US" sz="900" b="0" i="0" u="sng" strike="noStrike">
                          <a:solidFill>
                            <a:srgbClr val="0563C1"/>
                          </a:solidFill>
                          <a:effectLst/>
                          <a:latin typeface="Calibri" panose="020F0502020204030204" pitchFamily="34" charset="0"/>
                          <a:hlinkClick r:id="rId3"/>
                        </a:rPr>
                        <a:t>XAB-3T - AURORA BEARING | Spherical Plain Bearings - Rod Ends | BDI USA (bdiexpress.com)</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cPr/>
                </a:tc>
                <a:tc>
                  <a:txBody>
                    <a:bodyPr/>
                    <a:lstStyle/>
                    <a:p>
                      <a:pPr algn="l" fontAlgn="b"/>
                      <a:r>
                        <a:rPr lang="en-US" sz="900" b="0" i="0" u="none" strike="noStrike">
                          <a:solidFill>
                            <a:srgbClr val="000000"/>
                          </a:solidFill>
                          <a:effectLst/>
                          <a:latin typeface="Calibri" panose="020F0502020204030204" pitchFamily="34" charset="0"/>
                        </a:rPr>
                        <a:t>XAB 3B Rod Ends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4</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$52.00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$208.00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$208.00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402158">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4"/>
                        </a:rPr>
                        <a:t>Tight-Tolerance High-Strength 7075 Aluminum Rod, 5/8" Diameter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a:tc>
                <a:tc>
                  <a:txBody>
                    <a:bodyPr/>
                    <a:lstStyle/>
                    <a:p>
                      <a:pPr algn="l" fontAlgn="b"/>
                      <a:r>
                        <a:rPr lang="en-US" sz="900" b="0" i="0" u="none" strike="noStrike">
                          <a:solidFill>
                            <a:srgbClr val="000000"/>
                          </a:solidFill>
                          <a:effectLst/>
                          <a:latin typeface="Calibri" panose="020F0502020204030204" pitchFamily="34" charset="0"/>
                        </a:rPr>
                        <a:t>5/8 Round 1ft 7075</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$41.78</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$41.78</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$41.78</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9953">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5"/>
                        </a:rPr>
                        <a:t>Multipurpose 6061 Aluminum, 3/16" Thick x 4" Wide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a:tc>
                <a:tc>
                  <a:txBody>
                    <a:bodyPr/>
                    <a:lstStyle/>
                    <a:p>
                      <a:pPr algn="l" fontAlgn="b"/>
                      <a:r>
                        <a:rPr lang="en-US" sz="900" b="0" i="0" u="none" strike="noStrike">
                          <a:solidFill>
                            <a:srgbClr val="000000"/>
                          </a:solidFill>
                          <a:effectLst/>
                          <a:latin typeface="Calibri" panose="020F0502020204030204" pitchFamily="34" charset="0"/>
                        </a:rPr>
                        <a:t>Sheet for Towbussy</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$28.43</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$56.86</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$56.86</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9953">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6"/>
                        </a:rPr>
                        <a:t>General Purpose Aluminum Tubing, 1" OD, 0.083" Wall Thickness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a:tc>
                <a:tc>
                  <a:txBody>
                    <a:bodyPr/>
                    <a:lstStyle/>
                    <a:p>
                      <a:pPr algn="l" fontAlgn="b"/>
                      <a:r>
                        <a:rPr lang="en-US" sz="900" b="0" i="0" u="none" strike="noStrike">
                          <a:solidFill>
                            <a:srgbClr val="000000"/>
                          </a:solidFill>
                          <a:effectLst/>
                          <a:latin typeface="Calibri" panose="020F0502020204030204" pitchFamily="34" charset="0"/>
                        </a:rPr>
                        <a:t>Towbussy Tubeussy</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$17.37</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$34.74</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$34.74</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9953">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7"/>
                        </a:rPr>
                        <a:t>Ball Joint Rod End, 10-32 Thread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a:tc>
                <a:tc>
                  <a:txBody>
                    <a:bodyPr/>
                    <a:lstStyle/>
                    <a:p>
                      <a:pPr algn="l" fontAlgn="b"/>
                      <a:r>
                        <a:rPr lang="en-US" sz="900" b="0" i="0" u="none" strike="noStrike">
                          <a:solidFill>
                            <a:srgbClr val="000000"/>
                          </a:solidFill>
                          <a:effectLst/>
                          <a:latin typeface="Calibri" panose="020F0502020204030204" pitchFamily="34" charset="0"/>
                        </a:rPr>
                        <a:t>Carbon Tube Rod Ends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$4.40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$17.60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$17.60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9953">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8"/>
                        </a:rPr>
                        <a:t>Low-Strength Steel Hex Nut, Zinc-Plated, 10-32 Thread Size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a:tc>
                <a:tc>
                  <a:txBody>
                    <a:bodyPr/>
                    <a:lstStyle/>
                    <a:p>
                      <a:pPr algn="l" fontAlgn="b"/>
                      <a:r>
                        <a:rPr lang="en-US" sz="900" b="0" i="0" u="none" strike="noStrike">
                          <a:solidFill>
                            <a:srgbClr val="000000"/>
                          </a:solidFill>
                          <a:effectLst/>
                          <a:latin typeface="Calibri" panose="020F0502020204030204" pitchFamily="34" charset="0"/>
                        </a:rPr>
                        <a:t>10-32 Nuts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$0.02</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$4.40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$4.40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402158">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9"/>
                        </a:rPr>
                        <a:t>Medium-Strength Steel Hex Nut, Grade 5, Zinc-Plated, 1/4"-28 Thread Size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a:tc>
                <a:tc>
                  <a:txBody>
                    <a:bodyPr/>
                    <a:lstStyle/>
                    <a:p>
                      <a:pPr algn="l" fontAlgn="b"/>
                      <a:r>
                        <a:rPr lang="en-US" sz="900" b="0" i="0" u="none" strike="noStrike">
                          <a:solidFill>
                            <a:srgbClr val="000000"/>
                          </a:solidFill>
                          <a:effectLst/>
                          <a:latin typeface="Calibri" panose="020F0502020204030204" pitchFamily="34" charset="0"/>
                        </a:rPr>
                        <a:t>1/4-28 Nuts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$0.08</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$8.00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$8.00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69953">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Rockwest Composites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none" strike="noStrike">
                          <a:solidFill>
                            <a:srgbClr val="000000"/>
                          </a:solidFill>
                          <a:effectLst/>
                          <a:latin typeface="Calibri" panose="020F0502020204030204" pitchFamily="34" charset="0"/>
                        </a:rPr>
                        <a:t>Rockwest Tubes (Some aero stuff Ill ask Joe when I get a chance smh)</a:t>
                      </a:r>
                      <a:endParaRPr lang="en-US" sz="900" b="0" i="0" u="none" strike="noStrike">
                        <a:solidFill>
                          <a:srgbClr val="000000"/>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a:tc>
                <a:tc>
                  <a:txBody>
                    <a:bodyPr/>
                    <a:lstStyle/>
                    <a:p>
                      <a:pPr algn="l" fontAlgn="b"/>
                      <a:r>
                        <a:rPr lang="en-US" sz="900" b="0" i="0" u="none" strike="noStrike">
                          <a:solidFill>
                            <a:srgbClr val="000000"/>
                          </a:solidFill>
                          <a:effectLst/>
                          <a:latin typeface="Calibri" panose="020F0502020204030204" pitchFamily="34" charset="0"/>
                        </a:rPr>
                        <a:t>Towbar Tubes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$200.00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37747">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Drexler</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Differential</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$2,500.00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$2,500.00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37747">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Drexler</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Short Tripod</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$300.00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$300.00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37747">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Drexler</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Long Tripod</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$350.00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$350.00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37747">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ALRO</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ALRO</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17-4 PH 3in Round</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$350.00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$350.00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37747">
                <a:tc>
                  <a:txBody>
                    <a:bodyPr/>
                    <a:lstStyle/>
                    <a:p>
                      <a:pPr algn="l" fontAlgn="b"/>
                      <a:r>
                        <a:rPr lang="en-US" sz="900" b="0" i="0" u="none" strike="noStrike">
                          <a:solidFill>
                            <a:srgbClr val="000000"/>
                          </a:solidFill>
                          <a:effectLst/>
                          <a:latin typeface="Calibri" panose="020F0502020204030204" pitchFamily="34" charset="0"/>
                        </a:rPr>
                        <a:t>Drivetrain</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Arconic</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7055 Aluminum 4 in thick blocks</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$250.00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endParaRPr lang="en-US" sz="900" b="0" i="0" u="none" strike="noStrike">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dirty="0">
                          <a:solidFill>
                            <a:srgbClr val="000000"/>
                          </a:solidFill>
                          <a:effectLst/>
                          <a:latin typeface="Calibri" panose="020F0502020204030204" pitchFamily="34" charset="0"/>
                        </a:rPr>
                        <a:t>$0.00</a:t>
                      </a:r>
                      <a:endParaRPr lang="en-US" sz="900" b="0" i="0" u="none" strike="noStrike" dirty="0">
                        <a:solidFill>
                          <a:srgbClr val="000000"/>
                        </a:solidFill>
                        <a:effectLst/>
                        <a:latin typeface="Calibri" panose="020F0502020204030204" pitchFamily="34" charset="0"/>
                      </a:endParaRP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47472"/>
          <a:lstStyle/>
          <a:p>
            <a:r>
              <a:rPr lang="en-US" dirty="0"/>
              <a:t>System Knowledge – PF24</a:t>
            </a:r>
            <a:endParaRPr lang="en-US"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6" name="Content Placeholder 5"/>
          <p:cNvGraphicFramePr>
            <a:graphicFrameLocks noGrp="1"/>
          </p:cNvGraphicFramePr>
          <p:nvPr>
            <p:ph idx="1"/>
          </p:nvPr>
        </p:nvGraphicFramePr>
        <p:xfrm>
          <a:off x="609600" y="823913"/>
          <a:ext cx="10972798" cy="5284218"/>
        </p:xfrm>
        <a:graphic>
          <a:graphicData uri="http://schemas.openxmlformats.org/drawingml/2006/table">
            <a:tbl>
              <a:tblPr firstRow="1" bandRow="1">
                <a:tableStyleId>{5C22544A-7EE6-4342-B048-85BDC9FD1C3A}</a:tableStyleId>
              </a:tblPr>
              <a:tblGrid>
                <a:gridCol w="2487083"/>
                <a:gridCol w="2539999"/>
                <a:gridCol w="5945716"/>
              </a:tblGrid>
              <a:tr h="370840">
                <a:tc>
                  <a:txBody>
                    <a:bodyPr/>
                    <a:lstStyle/>
                    <a:p>
                      <a:r>
                        <a:rPr lang="en-US" dirty="0"/>
                        <a:t>Component</a:t>
                      </a:r>
                      <a:endParaRPr lang="en-US" dirty="0"/>
                    </a:p>
                  </a:txBody>
                  <a:tcPr/>
                </a:tc>
                <a:tc>
                  <a:txBody>
                    <a:bodyPr/>
                    <a:lstStyle/>
                    <a:p>
                      <a:pPr lvl="0">
                        <a:buNone/>
                      </a:pPr>
                      <a:r>
                        <a:rPr lang="en-US" dirty="0"/>
                        <a:t>Purchased/Custom</a:t>
                      </a:r>
                      <a:endParaRPr lang="en-US" dirty="0"/>
                    </a:p>
                  </a:txBody>
                  <a:tcPr/>
                </a:tc>
                <a:tc>
                  <a:txBody>
                    <a:bodyPr/>
                    <a:lstStyle/>
                    <a:p>
                      <a:r>
                        <a:rPr lang="en-US" dirty="0"/>
                        <a:t>Details/Notes/Info</a:t>
                      </a:r>
                      <a:endParaRPr lang="en-US" dirty="0"/>
                    </a:p>
                  </a:txBody>
                  <a:tcPr/>
                </a:tc>
              </a:tr>
              <a:tr h="370840">
                <a:tc>
                  <a:txBody>
                    <a:bodyPr/>
                    <a:lstStyle/>
                    <a:p>
                      <a:r>
                        <a:rPr lang="en-US" dirty="0"/>
                        <a:t>Turnbuckles</a:t>
                      </a:r>
                      <a:endParaRPr lang="en-US" dirty="0"/>
                    </a:p>
                  </a:txBody>
                  <a:tcPr/>
                </a:tc>
                <a:tc>
                  <a:txBody>
                    <a:bodyPr/>
                    <a:lstStyle/>
                    <a:p>
                      <a:pPr lvl="0">
                        <a:buNone/>
                      </a:pPr>
                      <a:r>
                        <a:rPr lang="en-US" dirty="0"/>
                        <a:t>Custom</a:t>
                      </a:r>
                      <a:endParaRPr lang="en-US" dirty="0"/>
                    </a:p>
                  </a:txBody>
                  <a:tcPr/>
                </a:tc>
                <a:tc>
                  <a:txBody>
                    <a:bodyPr/>
                    <a:lstStyle/>
                    <a:p>
                      <a:pPr marL="342900" indent="-342900">
                        <a:buFont typeface="Arial" panose="020B0604020202020204"/>
                        <a:buChar char="•"/>
                      </a:pPr>
                      <a:r>
                        <a:rPr lang="en-US" dirty="0"/>
                        <a:t>Linear chain tensioning system</a:t>
                      </a:r>
                      <a:endParaRPr lang="en-US" dirty="0"/>
                    </a:p>
                    <a:p>
                      <a:pPr marL="342900" lvl="0" indent="-342900">
                        <a:buFont typeface="Arial" panose="020B0604020202020204"/>
                        <a:buChar char="•"/>
                      </a:pPr>
                      <a:r>
                        <a:rPr lang="en-US" dirty="0"/>
                        <a:t>Material: Al</a:t>
                      </a:r>
                      <a:endParaRPr lang="en-US" dirty="0"/>
                    </a:p>
                    <a:p>
                      <a:pPr marL="342900" lvl="0" indent="-342900">
                        <a:buFont typeface="Arial" panose="020B0604020202020204"/>
                        <a:buChar char="•"/>
                      </a:pPr>
                      <a:r>
                        <a:rPr lang="en-US" dirty="0"/>
                        <a:t>Purchased Rod Ends</a:t>
                      </a:r>
                      <a:endParaRPr lang="en-US" dirty="0"/>
                    </a:p>
                  </a:txBody>
                  <a:tcPr/>
                </a:tc>
              </a:tr>
              <a:tr h="370839">
                <a:tc>
                  <a:txBody>
                    <a:bodyPr/>
                    <a:lstStyle/>
                    <a:p>
                      <a:pPr lvl="0">
                        <a:buNone/>
                      </a:pPr>
                      <a:r>
                        <a:rPr lang="en-US" dirty="0" err="1"/>
                        <a:t>Halfshafts</a:t>
                      </a:r>
                      <a:endParaRPr lang="en-US" dirty="0" err="1"/>
                    </a:p>
                  </a:txBody>
                  <a:tcPr/>
                </a:tc>
                <a:tc>
                  <a:txBody>
                    <a:bodyPr/>
                    <a:lstStyle/>
                    <a:p>
                      <a:pPr lvl="0">
                        <a:buNone/>
                      </a:pPr>
                      <a:r>
                        <a:rPr lang="en-US" dirty="0"/>
                        <a:t>Purchased</a:t>
                      </a:r>
                      <a:endParaRPr lang="en-US" dirty="0"/>
                    </a:p>
                  </a:txBody>
                  <a:tcPr/>
                </a:tc>
                <a:tc>
                  <a:txBody>
                    <a:bodyPr/>
                    <a:lstStyle/>
                    <a:p>
                      <a:pPr marL="342900" lvl="0" indent="-342900">
                        <a:buFont typeface="Arial" panose="020B0604020202020204"/>
                        <a:buChar char="•"/>
                      </a:pPr>
                      <a:r>
                        <a:rPr lang="en-US" dirty="0"/>
                        <a:t>RCV</a:t>
                      </a:r>
                      <a:endParaRPr lang="en-US" dirty="0"/>
                    </a:p>
                    <a:p>
                      <a:pPr marL="342900" lvl="0" indent="-342900">
                        <a:buFont typeface="Arial" panose="020B0604020202020204"/>
                        <a:buChar char="•"/>
                      </a:pPr>
                      <a:r>
                        <a:rPr lang="en-US" dirty="0"/>
                        <a:t>Material: 4130 Steel</a:t>
                      </a:r>
                      <a:endParaRPr lang="en-US" dirty="0"/>
                    </a:p>
                  </a:txBody>
                  <a:tcPr/>
                </a:tc>
              </a:tr>
              <a:tr h="370838">
                <a:tc>
                  <a:txBody>
                    <a:bodyPr/>
                    <a:lstStyle/>
                    <a:p>
                      <a:pPr lvl="0">
                        <a:buNone/>
                      </a:pPr>
                      <a:r>
                        <a:rPr lang="en-US" dirty="0"/>
                        <a:t>CV Tripods</a:t>
                      </a:r>
                      <a:endParaRPr lang="en-US" dirty="0"/>
                    </a:p>
                  </a:txBody>
                  <a:tcPr/>
                </a:tc>
                <a:tc>
                  <a:txBody>
                    <a:bodyPr/>
                    <a:lstStyle/>
                    <a:p>
                      <a:pPr lvl="0">
                        <a:buNone/>
                      </a:pPr>
                      <a:r>
                        <a:rPr lang="en-US" dirty="0"/>
                        <a:t>Purchased</a:t>
                      </a:r>
                      <a:endParaRPr lang="en-US" dirty="0"/>
                    </a:p>
                  </a:txBody>
                  <a:tcPr/>
                </a:tc>
                <a:tc>
                  <a:txBody>
                    <a:bodyPr/>
                    <a:lstStyle/>
                    <a:p>
                      <a:pPr marL="342900" lvl="0" indent="-342900">
                        <a:buFont typeface="Arial" panose="020B0604020202020204"/>
                        <a:buChar char="•"/>
                      </a:pPr>
                      <a:r>
                        <a:rPr lang="en-US" dirty="0"/>
                        <a:t>RCV</a:t>
                      </a:r>
                      <a:endParaRPr lang="en-US" dirty="0"/>
                    </a:p>
                    <a:p>
                      <a:pPr marL="342900" lvl="0" indent="-342900">
                        <a:buFont typeface="Arial" panose="020B0604020202020204"/>
                        <a:buChar char="•"/>
                      </a:pPr>
                      <a:r>
                        <a:rPr lang="en-US" dirty="0"/>
                        <a:t>Material: 4340 Steel</a:t>
                      </a:r>
                      <a:endParaRPr lang="en-US" dirty="0"/>
                    </a:p>
                  </a:txBody>
                  <a:tcPr/>
                </a:tc>
              </a:tr>
              <a:tr h="370838">
                <a:tc>
                  <a:txBody>
                    <a:bodyPr/>
                    <a:lstStyle/>
                    <a:p>
                      <a:pPr lvl="0">
                        <a:buNone/>
                      </a:pPr>
                      <a:r>
                        <a:rPr lang="en-US" dirty="0"/>
                        <a:t>Inboard CV's Housing (Tulips)</a:t>
                      </a:r>
                      <a:endParaRPr lang="en-US" dirty="0"/>
                    </a:p>
                  </a:txBody>
                  <a:tcPr/>
                </a:tc>
                <a:tc>
                  <a:txBody>
                    <a:bodyPr/>
                    <a:lstStyle/>
                    <a:p>
                      <a:pPr lvl="0">
                        <a:buNone/>
                      </a:pPr>
                      <a:r>
                        <a:rPr lang="en-US" dirty="0"/>
                        <a:t>Purchased</a:t>
                      </a:r>
                      <a:endParaRPr lang="en-US" dirty="0"/>
                    </a:p>
                  </a:txBody>
                  <a:tcPr/>
                </a:tc>
                <a:tc>
                  <a:txBody>
                    <a:bodyPr/>
                    <a:lstStyle/>
                    <a:p>
                      <a:pPr marL="342900" lvl="0" indent="-342900">
                        <a:buFont typeface="Arial" panose="020B0604020202020204"/>
                        <a:buChar char="•"/>
                      </a:pPr>
                      <a:r>
                        <a:rPr lang="en-US" dirty="0"/>
                        <a:t>RCV</a:t>
                      </a:r>
                      <a:endParaRPr lang="en-US" dirty="0"/>
                    </a:p>
                  </a:txBody>
                  <a:tcPr/>
                </a:tc>
              </a:tr>
              <a:tr h="370838">
                <a:tc>
                  <a:txBody>
                    <a:bodyPr/>
                    <a:lstStyle/>
                    <a:p>
                      <a:pPr lvl="0">
                        <a:buNone/>
                      </a:pPr>
                      <a:r>
                        <a:rPr lang="en-US" dirty="0"/>
                        <a:t>Boots</a:t>
                      </a:r>
                      <a:endParaRPr lang="en-US" dirty="0"/>
                    </a:p>
                  </a:txBody>
                  <a:tcPr/>
                </a:tc>
                <a:tc>
                  <a:txBody>
                    <a:bodyPr/>
                    <a:lstStyle/>
                    <a:p>
                      <a:pPr lvl="0">
                        <a:buNone/>
                      </a:pPr>
                      <a:r>
                        <a:rPr lang="en-US" dirty="0"/>
                        <a:t>Custom/Purchased</a:t>
                      </a:r>
                      <a:endParaRPr lang="en-US" dirty="0"/>
                    </a:p>
                  </a:txBody>
                  <a:tcPr/>
                </a:tc>
                <a:tc>
                  <a:txBody>
                    <a:bodyPr/>
                    <a:lstStyle/>
                    <a:p>
                      <a:pPr marL="342900" lvl="0" indent="-342900">
                        <a:buFont typeface="Arial" panose="020B0604020202020204"/>
                        <a:buChar char="•"/>
                      </a:pPr>
                      <a:r>
                        <a:rPr lang="en-US" dirty="0"/>
                        <a:t>Initially purchased (rubber)</a:t>
                      </a:r>
                      <a:endParaRPr lang="en-US" dirty="0"/>
                    </a:p>
                    <a:p>
                      <a:pPr marL="342900" lvl="0" indent="-342900">
                        <a:buFont typeface="Arial" panose="020B0604020202020204"/>
                        <a:buChar char="•"/>
                      </a:pPr>
                      <a:r>
                        <a:rPr lang="en-US" dirty="0"/>
                        <a:t>Later ran custom (sewed up rubber gloves)</a:t>
                      </a:r>
                      <a:endParaRPr lang="en-US" dirty="0"/>
                    </a:p>
                  </a:txBody>
                  <a:tcPr/>
                </a:tc>
              </a:tr>
              <a:tr h="370838">
                <a:tc>
                  <a:txBody>
                    <a:bodyPr/>
                    <a:lstStyle/>
                    <a:p>
                      <a:pPr lvl="0">
                        <a:buNone/>
                      </a:pPr>
                      <a:r>
                        <a:rPr lang="en-US" dirty="0"/>
                        <a:t>Chain Guard</a:t>
                      </a:r>
                      <a:endParaRPr lang="en-US" dirty="0"/>
                    </a:p>
                  </a:txBody>
                  <a:tcPr/>
                </a:tc>
                <a:tc>
                  <a:txBody>
                    <a:bodyPr/>
                    <a:lstStyle/>
                    <a:p>
                      <a:pPr lvl="0">
                        <a:buNone/>
                      </a:pPr>
                      <a:r>
                        <a:rPr lang="en-US" dirty="0"/>
                        <a:t>Custom</a:t>
                      </a:r>
                      <a:endParaRPr lang="en-US" dirty="0"/>
                    </a:p>
                  </a:txBody>
                  <a:tcPr/>
                </a:tc>
                <a:tc>
                  <a:txBody>
                    <a:bodyPr/>
                    <a:lstStyle/>
                    <a:p>
                      <a:pPr marL="342900" lvl="0" indent="-342900">
                        <a:buFont typeface="Arial" panose="020B0604020202020204"/>
                        <a:buChar char="•"/>
                      </a:pPr>
                      <a:r>
                        <a:rPr lang="en-US" dirty="0"/>
                        <a:t>Majority of rules related to drivetrain apply here</a:t>
                      </a:r>
                      <a:endParaRPr lang="en-US" dirty="0"/>
                    </a:p>
                    <a:p>
                      <a:pPr marL="342900" lvl="0" indent="-342900">
                        <a:buFont typeface="Arial" panose="020B0604020202020204"/>
                        <a:buChar char="•"/>
                      </a:pPr>
                      <a:r>
                        <a:rPr lang="en-US" dirty="0"/>
                        <a:t>Material: Steel + OEM</a:t>
                      </a:r>
                      <a:endParaRPr lang="en-US" dirty="0"/>
                    </a:p>
                    <a:p>
                      <a:pPr marL="342900" lvl="0" indent="-342900">
                        <a:buFont typeface="Arial" panose="020B0604020202020204"/>
                        <a:buChar char="•"/>
                      </a:pPr>
                      <a:r>
                        <a:rPr lang="en-US" dirty="0"/>
                        <a:t>Ran OEM front and custom steel rear</a:t>
                      </a:r>
                      <a:endParaRPr lang="en-US" dirty="0"/>
                    </a:p>
                  </a:txBody>
                  <a:tcPr/>
                </a:tc>
              </a:tr>
              <a:tr h="370838">
                <a:tc>
                  <a:txBody>
                    <a:bodyPr/>
                    <a:lstStyle/>
                    <a:p>
                      <a:pPr lvl="0">
                        <a:buNone/>
                      </a:pPr>
                      <a:r>
                        <a:rPr lang="en-US" dirty="0"/>
                        <a:t>Chain</a:t>
                      </a:r>
                      <a:endParaRPr lang="en-US" dirty="0"/>
                    </a:p>
                  </a:txBody>
                  <a:tcPr/>
                </a:tc>
                <a:tc>
                  <a:txBody>
                    <a:bodyPr/>
                    <a:lstStyle/>
                    <a:p>
                      <a:pPr lvl="0">
                        <a:buNone/>
                      </a:pPr>
                      <a:r>
                        <a:rPr lang="en-US" dirty="0"/>
                        <a:t>Purchased</a:t>
                      </a:r>
                      <a:endParaRPr lang="en-US" dirty="0"/>
                    </a:p>
                  </a:txBody>
                  <a:tcPr/>
                </a:tc>
                <a:tc>
                  <a:txBody>
                    <a:bodyPr/>
                    <a:lstStyle/>
                    <a:p>
                      <a:pPr marL="342900" lvl="0" indent="-342900">
                        <a:buFont typeface="Arial" panose="020B0604020202020204"/>
                        <a:buChar char="•"/>
                      </a:pPr>
                      <a:r>
                        <a:rPr lang="en-US" dirty="0"/>
                        <a:t>DID 520 Roller Chain</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47472"/>
          <a:lstStyle/>
          <a:p>
            <a:r>
              <a:rPr lang="en-US" dirty="0"/>
              <a:t>System Knowledge – PF20</a:t>
            </a:r>
            <a:endParaRPr lang="en-US"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
        <p:nvSpPr>
          <p:cNvPr id="7" name="Content Placeholder 6"/>
          <p:cNvSpPr>
            <a:spLocks noGrp="1"/>
          </p:cNvSpPr>
          <p:nvPr>
            <p:ph idx="1"/>
          </p:nvPr>
        </p:nvSpPr>
        <p:spPr/>
        <p:txBody>
          <a:bodyPr/>
          <a:lstStyle/>
          <a:p>
            <a:r>
              <a:rPr lang="en-US" sz="2000" dirty="0">
                <a:cs typeface="Arial" panose="020B0604020202020204"/>
              </a:rPr>
              <a:t>Final Drive = 34/11 = 3.09</a:t>
            </a:r>
            <a:endParaRPr lang="en-US" sz="2000" dirty="0">
              <a:cs typeface="Arial" panose="020B0604020202020204"/>
            </a:endParaRPr>
          </a:p>
          <a:p>
            <a:r>
              <a:rPr lang="en-US" sz="2000" dirty="0">
                <a:cs typeface="Arial" panose="020B0604020202020204"/>
              </a:rPr>
              <a:t>Architecture and philosophy between PF24 and PF20 very similar</a:t>
            </a:r>
            <a:endParaRPr lang="en-US" sz="2000" dirty="0">
              <a:cs typeface="Arial" panose="020B0604020202020204"/>
            </a:endParaRPr>
          </a:p>
          <a:p>
            <a:pPr marL="1180465" lvl="1">
              <a:buFont typeface="Courier New" panose="02070309020205020404" pitchFamily="34" charset="0"/>
              <a:buChar char="o"/>
            </a:pPr>
            <a:r>
              <a:rPr lang="en-US" sz="1800" dirty="0">
                <a:cs typeface="Arial" panose="020B0604020202020204"/>
              </a:rPr>
              <a:t>Similar architecture ran for 5 seasons (PF20-24)</a:t>
            </a:r>
            <a:endParaRPr lang="en-US" sz="1800" dirty="0">
              <a:cs typeface="Arial" panose="020B0604020202020204"/>
            </a:endParaRPr>
          </a:p>
          <a:p>
            <a:r>
              <a:rPr lang="en-US" sz="2000" dirty="0">
                <a:cs typeface="Arial" panose="020B0604020202020204"/>
              </a:rPr>
              <a:t>Differences:</a:t>
            </a:r>
            <a:endParaRPr lang="en-US" sz="2000" dirty="0">
              <a:cs typeface="Arial" panose="020B0604020202020204"/>
            </a:endParaRPr>
          </a:p>
          <a:p>
            <a:pPr marL="1180465" lvl="1">
              <a:buFont typeface="Courier New" panose="02070309020205020404" pitchFamily="34" charset="0"/>
              <a:buChar char="o"/>
            </a:pPr>
            <a:r>
              <a:rPr lang="en-US" sz="1800" dirty="0">
                <a:cs typeface="Arial" panose="020B0604020202020204"/>
              </a:rPr>
              <a:t>Higher FDR compared to PF24</a:t>
            </a:r>
            <a:endParaRPr lang="en-US" sz="1800" dirty="0">
              <a:cs typeface="Arial" panose="020B0604020202020204"/>
            </a:endParaRPr>
          </a:p>
          <a:p>
            <a:pPr marL="1180465" lvl="1">
              <a:buFont typeface="Courier New" panose="02070309020205020404" pitchFamily="34" charset="0"/>
              <a:buChar char="o"/>
            </a:pPr>
            <a:r>
              <a:rPr lang="en-US" sz="1800" dirty="0">
                <a:cs typeface="Arial" panose="020B0604020202020204"/>
              </a:rPr>
              <a:t>Slight design differences</a:t>
            </a:r>
            <a:endParaRPr lang="en-US" sz="1800" dirty="0">
              <a:cs typeface="Arial" panose="020B0604020202020204"/>
            </a:endParaRPr>
          </a:p>
        </p:txBody>
      </p:sp>
      <p:pic>
        <p:nvPicPr>
          <p:cNvPr id="4098" name="Picture 2" descr="image"/>
          <p:cNvPicPr>
            <a:picLocks noChangeAspect="1" noChangeArrowheads="1"/>
          </p:cNvPicPr>
          <p:nvPr/>
        </p:nvPicPr>
        <p:blipFill rotWithShape="1">
          <a:blip r:embed="rId1">
            <a:extLst>
              <a:ext uri="{28A0092B-C50C-407E-A947-70E740481C1C}">
                <a14:useLocalDpi xmlns:a14="http://schemas.microsoft.com/office/drawing/2010/main" val="0"/>
              </a:ext>
            </a:extLst>
          </a:blip>
          <a:srcRect l="1024" t="52963" r="3116" b="4340"/>
          <a:stretch>
            <a:fillRect/>
          </a:stretch>
        </p:blipFill>
        <p:spPr bwMode="auto">
          <a:xfrm>
            <a:off x="4754881" y="2609547"/>
            <a:ext cx="7112000" cy="3633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47472"/>
          <a:lstStyle/>
          <a:p>
            <a:r>
              <a:rPr lang="en-US" dirty="0"/>
              <a:t>System Knowledge – PF19</a:t>
            </a:r>
            <a:endParaRPr lang="en-US"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sp>
        <p:nvSpPr>
          <p:cNvPr id="7" name="Content Placeholder 6"/>
          <p:cNvSpPr>
            <a:spLocks noGrp="1"/>
          </p:cNvSpPr>
          <p:nvPr>
            <p:ph idx="1"/>
          </p:nvPr>
        </p:nvSpPr>
        <p:spPr/>
        <p:txBody>
          <a:bodyPr/>
          <a:lstStyle/>
          <a:p>
            <a:r>
              <a:rPr lang="en-US" sz="2000" dirty="0">
                <a:cs typeface="Arial" panose="020B0604020202020204"/>
              </a:rPr>
              <a:t>Final Drive = 34/11 = 3.09</a:t>
            </a:r>
            <a:endParaRPr lang="en-US" sz="2000" dirty="0">
              <a:cs typeface="Arial" panose="020B0604020202020204"/>
            </a:endParaRPr>
          </a:p>
        </p:txBody>
      </p:sp>
      <p:pic>
        <p:nvPicPr>
          <p:cNvPr id="3" name="Picture 2" descr="image"/>
          <p:cNvPicPr>
            <a:picLocks noChangeAspect="1" noChangeArrowheads="1"/>
          </p:cNvPicPr>
          <p:nvPr/>
        </p:nvPicPr>
        <p:blipFill rotWithShape="1">
          <a:blip r:embed="rId1">
            <a:extLst>
              <a:ext uri="{28A0092B-C50C-407E-A947-70E740481C1C}">
                <a14:useLocalDpi xmlns:a14="http://schemas.microsoft.com/office/drawing/2010/main" val="0"/>
              </a:ext>
            </a:extLst>
          </a:blip>
          <a:srcRect l="2903" t="1820" r="5935" b="50540"/>
          <a:stretch>
            <a:fillRect/>
          </a:stretch>
        </p:blipFill>
        <p:spPr bwMode="auto">
          <a:xfrm>
            <a:off x="229157" y="1510197"/>
            <a:ext cx="6663255" cy="39954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p:cNvSpPr/>
          <p:nvPr/>
        </p:nvSpPr>
        <p:spPr bwMode="auto">
          <a:xfrm>
            <a:off x="7721504" y="1003820"/>
            <a:ext cx="4084524" cy="507054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Chain Tensioning System</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CV Inserts</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CV’s (Tripods)</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err="1">
                <a:ln>
                  <a:noFill/>
                </a:ln>
                <a:effectLst/>
                <a:latin typeface="Arial" panose="020B0604020202020204" pitchFamily="34" charset="0"/>
              </a:rPr>
              <a:t>Halfshafts</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Front Sprocket</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Chain</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Rear Sprocket</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Differential Carriers</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Differential</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Chain Guard</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Inboard Tripod Housing (Tulips)</a:t>
            </a:r>
            <a:endParaRPr lang="en-US" sz="2000" b="1" dirty="0">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kumimoji="0" lang="en-US" sz="2000" b="1" i="0" u="none" strike="noStrike" cap="none" normalizeH="0" baseline="0" dirty="0">
                <a:ln>
                  <a:noFill/>
                </a:ln>
                <a:effectLst/>
                <a:latin typeface="Arial" panose="020B0604020202020204" pitchFamily="34" charset="0"/>
              </a:rPr>
              <a:t>Towbar</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r>
              <a:rPr lang="en-US" sz="2000" b="1" dirty="0">
                <a:latin typeface="Arial" panose="020B0604020202020204" pitchFamily="34" charset="0"/>
              </a:rPr>
              <a:t>Boots</a:t>
            </a:r>
            <a:endParaRPr kumimoji="0" lang="en-US" sz="2000" b="1" i="0" u="none" strike="noStrike" cap="none" normalizeH="0" baseline="0" dirty="0">
              <a:ln>
                <a:noFill/>
              </a:ln>
              <a:effectLst/>
              <a:latin typeface="Arial" panose="020B0604020202020204" pitchFamily="34" charset="0"/>
            </a:endParaRPr>
          </a:p>
          <a:p>
            <a:pPr marL="457200" marR="0" indent="-457200" algn="l" defTabSz="1217930" rtl="0" eaLnBrk="1" fontAlgn="base" latinLnBrk="0" hangingPunct="1">
              <a:lnSpc>
                <a:spcPct val="100000"/>
              </a:lnSpc>
              <a:spcBef>
                <a:spcPct val="0"/>
              </a:spcBef>
              <a:spcAft>
                <a:spcPct val="0"/>
              </a:spcAft>
              <a:buClrTx/>
              <a:buSzTx/>
              <a:buFontTx/>
              <a:buAutoNum type="arabicPeriod"/>
            </a:pPr>
            <a:endParaRPr kumimoji="0" lang="en-US" sz="2000" b="1" i="0" u="none" strike="noStrike" cap="none" normalizeH="0" baseline="0" dirty="0">
              <a:ln>
                <a:noFill/>
              </a:ln>
              <a:solidFill>
                <a:schemeClr val="tx1"/>
              </a:solidFill>
              <a:effectLst/>
              <a:latin typeface="Arial" panose="020B0604020202020204" pitchFamily="34" charset="0"/>
            </a:endParaRPr>
          </a:p>
        </p:txBody>
      </p:sp>
      <p:sp>
        <p:nvSpPr>
          <p:cNvPr id="6" name="Oval 5"/>
          <p:cNvSpPr/>
          <p:nvPr/>
        </p:nvSpPr>
        <p:spPr bwMode="auto">
          <a:xfrm>
            <a:off x="4322293" y="1690820"/>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kumimoji="0" lang="en-US" b="1" i="0" u="none" strike="noStrike" cap="none" normalizeH="0" baseline="0" dirty="0">
                <a:ln>
                  <a:noFill/>
                </a:ln>
                <a:effectLst/>
                <a:latin typeface="Arial" panose="020B0604020202020204" pitchFamily="34" charset="0"/>
              </a:rPr>
              <a:t>1</a:t>
            </a:r>
            <a:endParaRPr kumimoji="0" lang="en-US" b="1" i="0" u="none" strike="noStrike" cap="none" normalizeH="0" baseline="0" dirty="0">
              <a:ln>
                <a:noFill/>
              </a:ln>
              <a:effectLst/>
              <a:latin typeface="Arial" panose="020B0604020202020204" pitchFamily="34" charset="0"/>
            </a:endParaRPr>
          </a:p>
        </p:txBody>
      </p:sp>
      <p:cxnSp>
        <p:nvCxnSpPr>
          <p:cNvPr id="9" name="Straight Arrow Connector 8"/>
          <p:cNvCxnSpPr>
            <a:stCxn id="6" idx="2"/>
          </p:cNvCxnSpPr>
          <p:nvPr/>
        </p:nvCxnSpPr>
        <p:spPr bwMode="auto">
          <a:xfrm flipH="1">
            <a:off x="3224981" y="1941543"/>
            <a:ext cx="1097312" cy="752496"/>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10" name="Oval 9"/>
          <p:cNvSpPr/>
          <p:nvPr/>
        </p:nvSpPr>
        <p:spPr bwMode="auto">
          <a:xfrm>
            <a:off x="6554790" y="3458168"/>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2</a:t>
            </a:r>
            <a:endParaRPr lang="en-US" b="1" dirty="0">
              <a:latin typeface="Arial" panose="020B0604020202020204" pitchFamily="34" charset="0"/>
            </a:endParaRPr>
          </a:p>
        </p:txBody>
      </p:sp>
      <p:cxnSp>
        <p:nvCxnSpPr>
          <p:cNvPr id="12" name="Straight Arrow Connector 11"/>
          <p:cNvCxnSpPr>
            <a:stCxn id="10" idx="3"/>
          </p:cNvCxnSpPr>
          <p:nvPr/>
        </p:nvCxnSpPr>
        <p:spPr bwMode="auto">
          <a:xfrm flipH="1">
            <a:off x="6554790" y="3886178"/>
            <a:ext cx="73435" cy="194209"/>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Oval 12"/>
          <p:cNvSpPr/>
          <p:nvPr/>
        </p:nvSpPr>
        <p:spPr bwMode="auto">
          <a:xfrm>
            <a:off x="385972" y="1614619"/>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3</a:t>
            </a:r>
            <a:endParaRPr lang="en-US" b="1" dirty="0">
              <a:latin typeface="Arial" panose="020B0604020202020204" pitchFamily="34" charset="0"/>
            </a:endParaRPr>
          </a:p>
        </p:txBody>
      </p:sp>
      <p:cxnSp>
        <p:nvCxnSpPr>
          <p:cNvPr id="15" name="Straight Arrow Connector 14"/>
          <p:cNvCxnSpPr>
            <a:stCxn id="13" idx="3"/>
          </p:cNvCxnSpPr>
          <p:nvPr/>
        </p:nvCxnSpPr>
        <p:spPr bwMode="auto">
          <a:xfrm flipH="1">
            <a:off x="385972" y="2042629"/>
            <a:ext cx="73435" cy="275162"/>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Oval 15"/>
          <p:cNvSpPr/>
          <p:nvPr/>
        </p:nvSpPr>
        <p:spPr bwMode="auto">
          <a:xfrm>
            <a:off x="4986545" y="3178277"/>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4</a:t>
            </a:r>
            <a:endParaRPr lang="en-US" b="1" dirty="0">
              <a:latin typeface="Arial" panose="020B0604020202020204" pitchFamily="34" charset="0"/>
            </a:endParaRPr>
          </a:p>
        </p:txBody>
      </p:sp>
      <p:cxnSp>
        <p:nvCxnSpPr>
          <p:cNvPr id="22" name="Straight Arrow Connector 21"/>
          <p:cNvCxnSpPr>
            <a:stCxn id="16" idx="3"/>
          </p:cNvCxnSpPr>
          <p:nvPr/>
        </p:nvCxnSpPr>
        <p:spPr bwMode="auto">
          <a:xfrm flipH="1">
            <a:off x="4986545" y="3606287"/>
            <a:ext cx="73435" cy="279891"/>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Oval 23"/>
          <p:cNvSpPr/>
          <p:nvPr/>
        </p:nvSpPr>
        <p:spPr bwMode="auto">
          <a:xfrm>
            <a:off x="4533070" y="2377885"/>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5</a:t>
            </a:r>
            <a:endParaRPr lang="en-US" b="1" dirty="0">
              <a:latin typeface="Arial" panose="020B0604020202020204" pitchFamily="34" charset="0"/>
            </a:endParaRPr>
          </a:p>
        </p:txBody>
      </p:sp>
      <p:cxnSp>
        <p:nvCxnSpPr>
          <p:cNvPr id="26" name="Straight Arrow Connector 25"/>
          <p:cNvCxnSpPr/>
          <p:nvPr/>
        </p:nvCxnSpPr>
        <p:spPr bwMode="auto">
          <a:xfrm flipH="1" flipV="1">
            <a:off x="4183385" y="2425704"/>
            <a:ext cx="362536" cy="158318"/>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27" name="Oval 26"/>
          <p:cNvSpPr/>
          <p:nvPr/>
        </p:nvSpPr>
        <p:spPr bwMode="auto">
          <a:xfrm>
            <a:off x="4071153" y="2862046"/>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6</a:t>
            </a:r>
            <a:endParaRPr lang="en-US" b="1" dirty="0">
              <a:latin typeface="Arial" panose="020B0604020202020204" pitchFamily="34" charset="0"/>
            </a:endParaRPr>
          </a:p>
        </p:txBody>
      </p:sp>
      <p:cxnSp>
        <p:nvCxnSpPr>
          <p:cNvPr id="29" name="Straight Arrow Connector 28"/>
          <p:cNvCxnSpPr>
            <a:stCxn id="27" idx="2"/>
          </p:cNvCxnSpPr>
          <p:nvPr/>
        </p:nvCxnSpPr>
        <p:spPr bwMode="auto">
          <a:xfrm flipH="1" flipV="1">
            <a:off x="3868401" y="2879330"/>
            <a:ext cx="202752" cy="233439"/>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30" name="Oval 29"/>
          <p:cNvSpPr/>
          <p:nvPr/>
        </p:nvSpPr>
        <p:spPr bwMode="auto">
          <a:xfrm>
            <a:off x="716763" y="2803129"/>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7</a:t>
            </a:r>
            <a:endParaRPr lang="en-US" b="1" dirty="0">
              <a:latin typeface="Arial" panose="020B0604020202020204" pitchFamily="34" charset="0"/>
            </a:endParaRPr>
          </a:p>
        </p:txBody>
      </p:sp>
      <p:cxnSp>
        <p:nvCxnSpPr>
          <p:cNvPr id="32" name="Straight Arrow Connector 31"/>
          <p:cNvCxnSpPr>
            <a:stCxn id="30" idx="6"/>
          </p:cNvCxnSpPr>
          <p:nvPr/>
        </p:nvCxnSpPr>
        <p:spPr bwMode="auto">
          <a:xfrm flipV="1">
            <a:off x="1218208" y="2879330"/>
            <a:ext cx="994050" cy="174522"/>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Oval 32"/>
          <p:cNvSpPr/>
          <p:nvPr/>
        </p:nvSpPr>
        <p:spPr bwMode="auto">
          <a:xfrm>
            <a:off x="3617079" y="4255434"/>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8</a:t>
            </a:r>
            <a:endParaRPr lang="en-US" b="1" dirty="0">
              <a:latin typeface="Arial" panose="020B0604020202020204" pitchFamily="34" charset="0"/>
            </a:endParaRPr>
          </a:p>
        </p:txBody>
      </p:sp>
      <p:cxnSp>
        <p:nvCxnSpPr>
          <p:cNvPr id="35" name="Straight Arrow Connector 34"/>
          <p:cNvCxnSpPr>
            <a:stCxn id="33" idx="1"/>
          </p:cNvCxnSpPr>
          <p:nvPr/>
        </p:nvCxnSpPr>
        <p:spPr bwMode="auto">
          <a:xfrm flipH="1" flipV="1">
            <a:off x="2372992" y="3053851"/>
            <a:ext cx="1317522" cy="1275018"/>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33" idx="0"/>
          </p:cNvCxnSpPr>
          <p:nvPr/>
        </p:nvCxnSpPr>
        <p:spPr bwMode="auto">
          <a:xfrm flipH="1" flipV="1">
            <a:off x="3241462" y="3304574"/>
            <a:ext cx="626340" cy="950860"/>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43" name="Oval 42"/>
          <p:cNvSpPr/>
          <p:nvPr/>
        </p:nvSpPr>
        <p:spPr bwMode="auto">
          <a:xfrm>
            <a:off x="2925412" y="4666555"/>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r>
              <a:rPr lang="en-US" b="1" dirty="0">
                <a:latin typeface="Arial" panose="020B0604020202020204" pitchFamily="34" charset="0"/>
              </a:rPr>
              <a:t>9</a:t>
            </a:r>
            <a:endParaRPr lang="en-US" b="1" dirty="0">
              <a:latin typeface="Arial" panose="020B0604020202020204" pitchFamily="34" charset="0"/>
            </a:endParaRPr>
          </a:p>
        </p:txBody>
      </p:sp>
      <p:cxnSp>
        <p:nvCxnSpPr>
          <p:cNvPr id="45" name="Straight Arrow Connector 44"/>
          <p:cNvCxnSpPr>
            <a:stCxn id="43" idx="0"/>
          </p:cNvCxnSpPr>
          <p:nvPr/>
        </p:nvCxnSpPr>
        <p:spPr bwMode="auto">
          <a:xfrm flipH="1" flipV="1">
            <a:off x="2869674" y="3178277"/>
            <a:ext cx="306461" cy="1488278"/>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47" name="Oval 46"/>
          <p:cNvSpPr/>
          <p:nvPr/>
        </p:nvSpPr>
        <p:spPr bwMode="auto">
          <a:xfrm>
            <a:off x="1552686" y="1559549"/>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endParaRPr lang="en-US" sz="300" b="1" dirty="0">
              <a:latin typeface="Arial" panose="020B0604020202020204" pitchFamily="34" charset="0"/>
            </a:endParaRPr>
          </a:p>
          <a:p>
            <a:pPr marL="0" marR="0" indent="0" algn="ctr" defTabSz="1217930" rtl="0" eaLnBrk="1" fontAlgn="base" latinLnBrk="0" hangingPunct="1">
              <a:lnSpc>
                <a:spcPct val="100000"/>
              </a:lnSpc>
              <a:spcBef>
                <a:spcPct val="0"/>
              </a:spcBef>
              <a:spcAft>
                <a:spcPct val="0"/>
              </a:spcAft>
              <a:buClrTx/>
              <a:buSzTx/>
              <a:buFontTx/>
              <a:buNone/>
            </a:pPr>
            <a:r>
              <a:rPr lang="en-US" sz="1600" b="1" dirty="0">
                <a:latin typeface="Arial" panose="020B0604020202020204" pitchFamily="34" charset="0"/>
              </a:rPr>
              <a:t>1</a:t>
            </a:r>
            <a:r>
              <a:rPr kumimoji="0" lang="en-US" sz="1600" b="1" i="0" u="none" strike="noStrike" cap="none" normalizeH="0" baseline="0" dirty="0">
                <a:ln>
                  <a:noFill/>
                </a:ln>
                <a:effectLst/>
                <a:latin typeface="Arial" panose="020B0604020202020204" pitchFamily="34" charset="0"/>
              </a:rPr>
              <a:t>0</a:t>
            </a:r>
            <a:endParaRPr kumimoji="0" lang="en-US" sz="1600" b="1" i="0" u="none" strike="noStrike" cap="none" normalizeH="0" baseline="0" dirty="0">
              <a:ln>
                <a:noFill/>
              </a:ln>
              <a:effectLst/>
              <a:latin typeface="Arial" panose="020B0604020202020204" pitchFamily="34" charset="0"/>
            </a:endParaRPr>
          </a:p>
        </p:txBody>
      </p:sp>
      <p:cxnSp>
        <p:nvCxnSpPr>
          <p:cNvPr id="49" name="Straight Arrow Connector 48"/>
          <p:cNvCxnSpPr>
            <a:stCxn id="47" idx="5"/>
          </p:cNvCxnSpPr>
          <p:nvPr/>
        </p:nvCxnSpPr>
        <p:spPr bwMode="auto">
          <a:xfrm>
            <a:off x="2056498" y="2063361"/>
            <a:ext cx="155760" cy="254430"/>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50" name="Oval 49"/>
          <p:cNvSpPr/>
          <p:nvPr/>
        </p:nvSpPr>
        <p:spPr bwMode="auto">
          <a:xfrm>
            <a:off x="4308746" y="3897382"/>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endParaRPr lang="en-US" sz="300" b="1" dirty="0">
              <a:latin typeface="Arial" panose="020B0604020202020204" pitchFamily="34" charset="0"/>
            </a:endParaRPr>
          </a:p>
          <a:p>
            <a:pPr marL="0" marR="0" indent="0" algn="ctr" defTabSz="1217930" rtl="0" eaLnBrk="1" fontAlgn="base" latinLnBrk="0" hangingPunct="1">
              <a:lnSpc>
                <a:spcPct val="100000"/>
              </a:lnSpc>
              <a:spcBef>
                <a:spcPct val="0"/>
              </a:spcBef>
              <a:spcAft>
                <a:spcPct val="0"/>
              </a:spcAft>
              <a:buClrTx/>
              <a:buSzTx/>
              <a:buFontTx/>
              <a:buNone/>
            </a:pPr>
            <a:r>
              <a:rPr lang="en-US" sz="1600" b="1" dirty="0">
                <a:latin typeface="Arial" panose="020B0604020202020204" pitchFamily="34" charset="0"/>
              </a:rPr>
              <a:t>11</a:t>
            </a:r>
            <a:endParaRPr kumimoji="0" lang="en-US" sz="1600" b="1" i="0" u="none" strike="noStrike" cap="none" normalizeH="0" baseline="0" dirty="0">
              <a:ln>
                <a:noFill/>
              </a:ln>
              <a:effectLst/>
              <a:latin typeface="Arial" panose="020B0604020202020204" pitchFamily="34" charset="0"/>
            </a:endParaRPr>
          </a:p>
        </p:txBody>
      </p:sp>
      <p:cxnSp>
        <p:nvCxnSpPr>
          <p:cNvPr id="52" name="Straight Arrow Connector 51"/>
          <p:cNvCxnSpPr>
            <a:stCxn id="50" idx="1"/>
          </p:cNvCxnSpPr>
          <p:nvPr/>
        </p:nvCxnSpPr>
        <p:spPr bwMode="auto">
          <a:xfrm flipH="1" flipV="1">
            <a:off x="3366357" y="3416413"/>
            <a:ext cx="1028830" cy="567410"/>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54" name="Oval 53"/>
          <p:cNvSpPr/>
          <p:nvPr/>
        </p:nvSpPr>
        <p:spPr bwMode="auto">
          <a:xfrm>
            <a:off x="548064" y="3553427"/>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endParaRPr lang="en-US" sz="300" b="1" dirty="0">
              <a:latin typeface="Arial" panose="020B0604020202020204" pitchFamily="34" charset="0"/>
            </a:endParaRPr>
          </a:p>
          <a:p>
            <a:pPr marL="0" marR="0" indent="0" algn="ctr" defTabSz="1217930" rtl="0" eaLnBrk="1" fontAlgn="base" latinLnBrk="0" hangingPunct="1">
              <a:lnSpc>
                <a:spcPct val="100000"/>
              </a:lnSpc>
              <a:spcBef>
                <a:spcPct val="0"/>
              </a:spcBef>
              <a:spcAft>
                <a:spcPct val="0"/>
              </a:spcAft>
              <a:buClrTx/>
              <a:buSzTx/>
              <a:buFontTx/>
              <a:buNone/>
            </a:pPr>
            <a:r>
              <a:rPr lang="en-US" sz="1600" b="1" dirty="0">
                <a:latin typeface="Arial" panose="020B0604020202020204" pitchFamily="34" charset="0"/>
              </a:rPr>
              <a:t>12</a:t>
            </a:r>
            <a:endParaRPr kumimoji="0" lang="en-US" sz="1600" b="1" i="0" u="none" strike="noStrike" cap="none" normalizeH="0" baseline="0" dirty="0">
              <a:ln>
                <a:noFill/>
              </a:ln>
              <a:effectLst/>
              <a:latin typeface="Arial" panose="020B0604020202020204" pitchFamily="34" charset="0"/>
            </a:endParaRPr>
          </a:p>
        </p:txBody>
      </p:sp>
      <p:cxnSp>
        <p:nvCxnSpPr>
          <p:cNvPr id="56" name="Straight Arrow Connector 55"/>
          <p:cNvCxnSpPr>
            <a:stCxn id="54" idx="4"/>
          </p:cNvCxnSpPr>
          <p:nvPr/>
        </p:nvCxnSpPr>
        <p:spPr bwMode="auto">
          <a:xfrm>
            <a:off x="843191" y="4143680"/>
            <a:ext cx="319727" cy="920504"/>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59" name="Oval 58"/>
          <p:cNvSpPr/>
          <p:nvPr/>
        </p:nvSpPr>
        <p:spPr bwMode="auto">
          <a:xfrm>
            <a:off x="4643502" y="4622150"/>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1217930" rtl="0" eaLnBrk="1" fontAlgn="base" latinLnBrk="0" hangingPunct="1">
              <a:lnSpc>
                <a:spcPct val="100000"/>
              </a:lnSpc>
              <a:spcBef>
                <a:spcPct val="0"/>
              </a:spcBef>
              <a:spcAft>
                <a:spcPct val="0"/>
              </a:spcAft>
              <a:buClrTx/>
              <a:buSzTx/>
              <a:buFontTx/>
              <a:buNone/>
            </a:pPr>
            <a:endParaRPr lang="en-US" sz="300" b="1" dirty="0">
              <a:latin typeface="Arial" panose="020B0604020202020204" pitchFamily="34" charset="0"/>
            </a:endParaRPr>
          </a:p>
          <a:p>
            <a:pPr marL="0" marR="0" indent="0" algn="ctr" defTabSz="1217930" rtl="0" eaLnBrk="1" fontAlgn="base" latinLnBrk="0" hangingPunct="1">
              <a:lnSpc>
                <a:spcPct val="100000"/>
              </a:lnSpc>
              <a:spcBef>
                <a:spcPct val="0"/>
              </a:spcBef>
              <a:spcAft>
                <a:spcPct val="0"/>
              </a:spcAft>
              <a:buClrTx/>
              <a:buSzTx/>
              <a:buFontTx/>
              <a:buNone/>
            </a:pPr>
            <a:r>
              <a:rPr lang="en-US" sz="1600" b="1" dirty="0">
                <a:latin typeface="Arial" panose="020B0604020202020204" pitchFamily="34" charset="0"/>
              </a:rPr>
              <a:t>13</a:t>
            </a:r>
            <a:endParaRPr lang="en-US" sz="1600" b="1" dirty="0">
              <a:latin typeface="Arial" panose="020B0604020202020204" pitchFamily="34" charset="0"/>
            </a:endParaRPr>
          </a:p>
        </p:txBody>
      </p:sp>
      <p:cxnSp>
        <p:nvCxnSpPr>
          <p:cNvPr id="61" name="Straight Arrow Connector 60"/>
          <p:cNvCxnSpPr>
            <a:stCxn id="59" idx="1"/>
          </p:cNvCxnSpPr>
          <p:nvPr/>
        </p:nvCxnSpPr>
        <p:spPr bwMode="auto">
          <a:xfrm flipH="1" flipV="1">
            <a:off x="3880772" y="3848553"/>
            <a:ext cx="849171" cy="860038"/>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347472"/>
          <a:lstStyle/>
          <a:p>
            <a:r>
              <a:rPr lang="en-US" dirty="0"/>
              <a:t>System Knowledge – PF19</a:t>
            </a:r>
            <a:endParaRPr lang="en-US" dirty="0">
              <a:cs typeface="Arial" panose="020B0604020202020204"/>
            </a:endParaRPr>
          </a:p>
        </p:txBody>
      </p:sp>
      <p:sp>
        <p:nvSpPr>
          <p:cNvPr id="4" name="Slide Number Placeholder 3"/>
          <p:cNvSpPr>
            <a:spLocks noGrp="1"/>
          </p:cNvSpPr>
          <p:nvPr>
            <p:ph type="sldNum" sz="quarter" idx="12"/>
          </p:nvPr>
        </p:nvSpPr>
        <p:spPr/>
        <p:txBody>
          <a:bodyPr/>
          <a:lstStyle/>
          <a:p>
            <a:fld id="{B0F59EE5-B3E1-460F-8BD3-F81CF0989F54}" type="slidenum">
              <a:rPr lang="en-US" smtClean="0"/>
            </a:fld>
            <a:endParaRPr lang="en-US"/>
          </a:p>
        </p:txBody>
      </p:sp>
      <p:graphicFrame>
        <p:nvGraphicFramePr>
          <p:cNvPr id="6" name="Content Placeholder 5"/>
          <p:cNvGraphicFramePr>
            <a:graphicFrameLocks noGrp="1"/>
          </p:cNvGraphicFramePr>
          <p:nvPr>
            <p:ph idx="1"/>
          </p:nvPr>
        </p:nvGraphicFramePr>
        <p:xfrm>
          <a:off x="609600" y="823913"/>
          <a:ext cx="10972798" cy="5487355"/>
        </p:xfrm>
        <a:graphic>
          <a:graphicData uri="http://schemas.openxmlformats.org/drawingml/2006/table">
            <a:tbl>
              <a:tblPr firstRow="1" bandRow="1">
                <a:tableStyleId>{5C22544A-7EE6-4342-B048-85BDC9FD1C3A}</a:tableStyleId>
              </a:tblPr>
              <a:tblGrid>
                <a:gridCol w="2487083"/>
                <a:gridCol w="2539999"/>
                <a:gridCol w="5945716"/>
              </a:tblGrid>
              <a:tr h="370840">
                <a:tc>
                  <a:txBody>
                    <a:bodyPr/>
                    <a:lstStyle/>
                    <a:p>
                      <a:r>
                        <a:rPr lang="en-US" dirty="0"/>
                        <a:t>Component</a:t>
                      </a:r>
                      <a:endParaRPr lang="en-US" dirty="0"/>
                    </a:p>
                  </a:txBody>
                  <a:tcPr/>
                </a:tc>
                <a:tc>
                  <a:txBody>
                    <a:bodyPr/>
                    <a:lstStyle/>
                    <a:p>
                      <a:pPr lvl="0">
                        <a:buNone/>
                      </a:pPr>
                      <a:r>
                        <a:rPr lang="en-US" dirty="0"/>
                        <a:t>Purchased/Custom</a:t>
                      </a:r>
                      <a:endParaRPr lang="en-US" dirty="0"/>
                    </a:p>
                  </a:txBody>
                  <a:tcPr/>
                </a:tc>
                <a:tc>
                  <a:txBody>
                    <a:bodyPr/>
                    <a:lstStyle/>
                    <a:p>
                      <a:r>
                        <a:rPr lang="en-US" dirty="0"/>
                        <a:t>Details/Notes/Info</a:t>
                      </a:r>
                      <a:endParaRPr lang="en-US" dirty="0"/>
                    </a:p>
                  </a:txBody>
                  <a:tcPr/>
                </a:tc>
              </a:tr>
              <a:tr h="370840">
                <a:tc>
                  <a:txBody>
                    <a:bodyPr/>
                    <a:lstStyle/>
                    <a:p>
                      <a:pPr lvl="0">
                        <a:buNone/>
                      </a:pPr>
                      <a:r>
                        <a:rPr lang="en-US" dirty="0"/>
                        <a:t>Rear Sprocket</a:t>
                      </a:r>
                      <a:endParaRPr lang="en-US" dirty="0"/>
                    </a:p>
                  </a:txBody>
                  <a:tcPr/>
                </a:tc>
                <a:tc>
                  <a:txBody>
                    <a:bodyPr/>
                    <a:lstStyle/>
                    <a:p>
                      <a:pPr lvl="0">
                        <a:buNone/>
                      </a:pPr>
                      <a:r>
                        <a:rPr lang="en-US" dirty="0"/>
                        <a:t>Custom</a:t>
                      </a:r>
                      <a:endParaRPr lang="en-US" dirty="0"/>
                    </a:p>
                  </a:txBody>
                  <a:tcPr/>
                </a:tc>
                <a:tc>
                  <a:txBody>
                    <a:bodyPr/>
                    <a:lstStyle/>
                    <a:p>
                      <a:pPr marL="342900" indent="-342900">
                        <a:buFont typeface="Arial" panose="020B0604020202020204"/>
                        <a:buChar char="•"/>
                      </a:pPr>
                      <a:r>
                        <a:rPr lang="en-US" dirty="0"/>
                        <a:t>Unidirectional</a:t>
                      </a:r>
                      <a:endParaRPr lang="en-US" dirty="0"/>
                    </a:p>
                    <a:p>
                      <a:pPr marL="342900" lvl="0" indent="-342900">
                        <a:buFont typeface="Arial" panose="020B0604020202020204"/>
                        <a:buChar char="•"/>
                      </a:pPr>
                      <a:r>
                        <a:rPr lang="en-US" dirty="0"/>
                        <a:t>Material: Al 7055</a:t>
                      </a:r>
                      <a:endParaRPr lang="en-US" dirty="0"/>
                    </a:p>
                    <a:p>
                      <a:pPr marL="342900" lvl="0" indent="-342900">
                        <a:buFont typeface="Arial" panose="020B0604020202020204"/>
                        <a:buChar char="•"/>
                      </a:pPr>
                      <a:r>
                        <a:rPr lang="en-US" dirty="0"/>
                        <a:t>Mass: 0.503 </a:t>
                      </a:r>
                      <a:r>
                        <a:rPr lang="en-US" dirty="0" err="1"/>
                        <a:t>lbm</a:t>
                      </a:r>
                      <a:r>
                        <a:rPr lang="en-US" dirty="0"/>
                        <a:t> (slightly heavier than PF24)</a:t>
                      </a:r>
                      <a:endParaRPr lang="en-US" dirty="0"/>
                    </a:p>
                  </a:txBody>
                  <a:tcPr/>
                </a:tc>
              </a:tr>
              <a:tr h="370839">
                <a:tc>
                  <a:txBody>
                    <a:bodyPr/>
                    <a:lstStyle/>
                    <a:p>
                      <a:pPr lvl="0">
                        <a:buNone/>
                      </a:pPr>
                      <a:r>
                        <a:rPr lang="en-US" dirty="0"/>
                        <a:t>Differential Carriers</a:t>
                      </a:r>
                      <a:endParaRPr lang="en-US"/>
                    </a:p>
                  </a:txBody>
                  <a:tcPr/>
                </a:tc>
                <a:tc>
                  <a:txBody>
                    <a:bodyPr/>
                    <a:lstStyle/>
                    <a:p>
                      <a:pPr lvl="0">
                        <a:buNone/>
                      </a:pPr>
                      <a:r>
                        <a:rPr lang="en-US" dirty="0"/>
                        <a:t>Custom</a:t>
                      </a:r>
                      <a:endParaRPr lang="en-US" dirty="0"/>
                    </a:p>
                  </a:txBody>
                  <a:tcPr/>
                </a:tc>
                <a:tc>
                  <a:txBody>
                    <a:bodyPr/>
                    <a:lstStyle/>
                    <a:p>
                      <a:pPr marL="342900" lvl="0" indent="-342900">
                        <a:buFont typeface="Arial" panose="020B0604020202020204"/>
                        <a:buChar char="•"/>
                      </a:pPr>
                      <a:r>
                        <a:rPr lang="en-US" dirty="0"/>
                        <a:t>Features a more extreme "boomerang" shape than in PF24, PF23</a:t>
                      </a:r>
                      <a:endParaRPr lang="en-US" dirty="0"/>
                    </a:p>
                    <a:p>
                      <a:pPr marL="342900" lvl="0" indent="-342900">
                        <a:buFont typeface="Arial" panose="020B0604020202020204"/>
                        <a:buChar char="•"/>
                      </a:pPr>
                      <a:r>
                        <a:rPr lang="en-US" dirty="0"/>
                        <a:t>Material: Al 7055</a:t>
                      </a:r>
                      <a:endParaRPr lang="en-US" dirty="0"/>
                    </a:p>
                    <a:p>
                      <a:pPr marL="342900" lvl="0" indent="-342900">
                        <a:buFont typeface="Arial" panose="020B0604020202020204"/>
                        <a:buChar char="•"/>
                      </a:pPr>
                      <a:r>
                        <a:rPr lang="en-US" dirty="0" err="1"/>
                        <a:t>Upleft</a:t>
                      </a:r>
                      <a:r>
                        <a:rPr lang="en-US" dirty="0"/>
                        <a:t> Mass: 0.721 </a:t>
                      </a:r>
                      <a:r>
                        <a:rPr lang="en-US" dirty="0" err="1"/>
                        <a:t>lbm</a:t>
                      </a:r>
                      <a:endParaRPr lang="en-US" dirty="0"/>
                    </a:p>
                    <a:p>
                      <a:pPr marL="342900" lvl="0" indent="-342900">
                        <a:buFont typeface="Arial" panose="020B0604020202020204"/>
                        <a:buChar char="•"/>
                      </a:pPr>
                      <a:r>
                        <a:rPr lang="en-US" dirty="0"/>
                        <a:t>Upright Mass: 0.244 </a:t>
                      </a:r>
                      <a:r>
                        <a:rPr lang="en-US" dirty="0" err="1"/>
                        <a:t>lbm</a:t>
                      </a:r>
                      <a:endParaRPr lang="en-US" dirty="0"/>
                    </a:p>
                  </a:txBody>
                  <a:tcPr/>
                </a:tc>
              </a:tr>
              <a:tr h="370838">
                <a:tc>
                  <a:txBody>
                    <a:bodyPr/>
                    <a:lstStyle/>
                    <a:p>
                      <a:pPr lvl="0">
                        <a:buNone/>
                      </a:pPr>
                      <a:r>
                        <a:rPr lang="en-US" dirty="0"/>
                        <a:t>CV Inserts</a:t>
                      </a:r>
                      <a:endParaRPr lang="en-US"/>
                    </a:p>
                  </a:txBody>
                  <a:tcPr/>
                </a:tc>
                <a:tc>
                  <a:txBody>
                    <a:bodyPr/>
                    <a:lstStyle/>
                    <a:p>
                      <a:pPr lvl="0">
                        <a:buNone/>
                      </a:pPr>
                      <a:r>
                        <a:rPr lang="en-US" dirty="0"/>
                        <a:t>-</a:t>
                      </a:r>
                      <a:endParaRPr lang="en-US" dirty="0"/>
                    </a:p>
                  </a:txBody>
                  <a:tcPr/>
                </a:tc>
                <a:tc>
                  <a:txBody>
                    <a:bodyPr/>
                    <a:lstStyle/>
                    <a:p>
                      <a:pPr marL="0" lvl="0" indent="0">
                        <a:buFont typeface="Arial" panose="020B0604020202020204"/>
                        <a:buNone/>
                      </a:pPr>
                      <a:r>
                        <a:rPr lang="en-US" dirty="0"/>
                        <a:t>-</a:t>
                      </a:r>
                      <a:endParaRPr lang="en-US" dirty="0"/>
                    </a:p>
                  </a:txBody>
                  <a:tcPr/>
                </a:tc>
              </a:tr>
              <a:tr h="370838">
                <a:tc>
                  <a:txBody>
                    <a:bodyPr/>
                    <a:lstStyle/>
                    <a:p>
                      <a:pPr lvl="0">
                        <a:buNone/>
                      </a:pPr>
                      <a:r>
                        <a:rPr lang="en-US" dirty="0"/>
                        <a:t>Towbar</a:t>
                      </a:r>
                      <a:endParaRPr lang="en-US" dirty="0"/>
                    </a:p>
                  </a:txBody>
                  <a:tcPr/>
                </a:tc>
                <a:tc>
                  <a:txBody>
                    <a:bodyPr/>
                    <a:lstStyle/>
                    <a:p>
                      <a:pPr lvl="0">
                        <a:buNone/>
                      </a:pPr>
                      <a:r>
                        <a:rPr lang="en-US" dirty="0"/>
                        <a:t>Custom</a:t>
                      </a:r>
                      <a:endParaRPr lang="en-US" dirty="0"/>
                    </a:p>
                  </a:txBody>
                  <a:tcPr/>
                </a:tc>
                <a:tc>
                  <a:txBody>
                    <a:bodyPr/>
                    <a:lstStyle/>
                    <a:p>
                      <a:pPr marL="342900" lvl="0" indent="-342900">
                        <a:buFont typeface="Arial" panose="020B0604020202020204"/>
                        <a:buChar char="•"/>
                      </a:pPr>
                      <a:r>
                        <a:rPr lang="en-US" dirty="0"/>
                        <a:t>Integrated with the undertray to get rid of steel support frames found on PF18</a:t>
                      </a:r>
                      <a:endParaRPr lang="en-US" dirty="0"/>
                    </a:p>
                    <a:p>
                      <a:pPr marL="342900" lvl="0" indent="-342900">
                        <a:buFont typeface="Arial" panose="020B0604020202020204"/>
                        <a:buChar char="•"/>
                      </a:pPr>
                      <a:r>
                        <a:rPr lang="en-US" dirty="0"/>
                        <a:t>Mounted on Diff Carriers</a:t>
                      </a:r>
                      <a:endParaRPr lang="en-US" dirty="0"/>
                    </a:p>
                  </a:txBody>
                  <a:tcPr/>
                </a:tc>
              </a:tr>
              <a:tr h="370838">
                <a:tc>
                  <a:txBody>
                    <a:bodyPr/>
                    <a:lstStyle/>
                    <a:p>
                      <a:pPr lvl="0">
                        <a:buNone/>
                      </a:pPr>
                      <a:r>
                        <a:rPr lang="en-US" dirty="0"/>
                        <a:t>Differential</a:t>
                      </a:r>
                      <a:endParaRPr lang="en-US" dirty="0"/>
                    </a:p>
                  </a:txBody>
                  <a:tcPr/>
                </a:tc>
                <a:tc>
                  <a:txBody>
                    <a:bodyPr/>
                    <a:lstStyle/>
                    <a:p>
                      <a:pPr lvl="0">
                        <a:buNone/>
                      </a:pPr>
                      <a:r>
                        <a:rPr lang="en-US" dirty="0"/>
                        <a:t>Purchased</a:t>
                      </a:r>
                      <a:endParaRPr lang="en-US" dirty="0"/>
                    </a:p>
                  </a:txBody>
                  <a:tcPr/>
                </a:tc>
                <a:tc>
                  <a:txBody>
                    <a:bodyPr/>
                    <a:lstStyle/>
                    <a:p>
                      <a:pPr marL="342900" lvl="0" indent="-342900">
                        <a:buClr>
                          <a:srgbClr val="000000"/>
                        </a:buClr>
                        <a:buFont typeface="Arial,Sans-Serif"/>
                        <a:buChar char="•"/>
                      </a:pPr>
                      <a:r>
                        <a:rPr lang="en-US" sz="1900" b="0" i="0" u="none" strike="noStrike" noProof="0" dirty="0">
                          <a:solidFill>
                            <a:srgbClr val="000000"/>
                          </a:solidFill>
                          <a:latin typeface="Arial" panose="020B0604020202020204"/>
                        </a:rPr>
                        <a:t>Drexler Salisbury Limited Slip Differential</a:t>
                      </a:r>
                      <a:endParaRPr lang="en-US" sz="1900" b="0" i="0" u="none" strike="noStrike" noProof="0" dirty="0">
                        <a:solidFill>
                          <a:srgbClr val="000000"/>
                        </a:solidFill>
                        <a:latin typeface="Arial" panose="020B0604020202020204"/>
                      </a:endParaRPr>
                    </a:p>
                    <a:p>
                      <a:pPr marL="342900" lvl="0" indent="-342900">
                        <a:buClr>
                          <a:srgbClr val="000000"/>
                        </a:buClr>
                        <a:buFont typeface="Arial,Sans-Serif"/>
                        <a:buChar char="•"/>
                      </a:pPr>
                      <a:r>
                        <a:rPr lang="en-US" sz="1900" b="0" i="0" u="none" strike="noStrike" noProof="0" dirty="0">
                          <a:solidFill>
                            <a:srgbClr val="000000"/>
                          </a:solidFill>
                          <a:latin typeface="Arial" panose="020B0604020202020204"/>
                        </a:rPr>
                        <a:t>Ramp Angle Settings: Accel 60%, </a:t>
                      </a:r>
                      <a:r>
                        <a:rPr lang="en-US" sz="1900" b="0" i="0" u="none" strike="noStrike" noProof="0" dirty="0" err="1">
                          <a:solidFill>
                            <a:srgbClr val="000000"/>
                          </a:solidFill>
                          <a:latin typeface="Arial" panose="020B0604020202020204"/>
                        </a:rPr>
                        <a:t>Decel</a:t>
                      </a:r>
                      <a:r>
                        <a:rPr lang="en-US" sz="1900" b="0" i="0" u="none" strike="noStrike" noProof="0" dirty="0">
                          <a:solidFill>
                            <a:srgbClr val="000000"/>
                          </a:solidFill>
                          <a:latin typeface="Arial" panose="020B0604020202020204"/>
                        </a:rPr>
                        <a:t> 29%</a:t>
                      </a:r>
                      <a:endParaRPr lang="en-US" sz="1900" b="0" i="0" u="none" strike="noStrike" noProof="0" dirty="0">
                        <a:solidFill>
                          <a:srgbClr val="000000"/>
                        </a:solidFill>
                        <a:latin typeface="Arial" panose="020B0604020202020204"/>
                      </a:endParaRPr>
                    </a:p>
                  </a:txBody>
                  <a:tcPr/>
                </a:tc>
              </a:tr>
              <a:tr h="370838">
                <a:tc>
                  <a:txBody>
                    <a:bodyPr/>
                    <a:lstStyle/>
                    <a:p>
                      <a:pPr lvl="0">
                        <a:buNone/>
                      </a:pPr>
                      <a:r>
                        <a:rPr lang="en-US" dirty="0"/>
                        <a:t>Chain Tensioning System</a:t>
                      </a:r>
                      <a:endParaRPr lang="en-US" dirty="0"/>
                    </a:p>
                  </a:txBody>
                  <a:tcPr/>
                </a:tc>
                <a:tc>
                  <a:txBody>
                    <a:bodyPr/>
                    <a:lstStyle/>
                    <a:p>
                      <a:pPr lvl="0">
                        <a:buNone/>
                      </a:pPr>
                      <a:r>
                        <a:rPr lang="en-US" dirty="0"/>
                        <a:t>Custom</a:t>
                      </a:r>
                      <a:endParaRPr lang="en-US" dirty="0"/>
                    </a:p>
                  </a:txBody>
                  <a:tcPr/>
                </a:tc>
                <a:tc>
                  <a:txBody>
                    <a:bodyPr/>
                    <a:lstStyle/>
                    <a:p>
                      <a:pPr marL="342900" lvl="0" indent="-342900">
                        <a:buFont typeface="Arial" panose="020B0604020202020204"/>
                        <a:buChar char="•"/>
                      </a:pPr>
                      <a:r>
                        <a:rPr lang="en-US" dirty="0"/>
                        <a:t>Idler Sprocket with Custom Al Bracket</a:t>
                      </a:r>
                      <a:endParaRPr lang="en-US" dirty="0"/>
                    </a:p>
                    <a:p>
                      <a:pPr marL="342900" lvl="0" indent="-342900">
                        <a:buFont typeface="Arial" panose="020B0604020202020204"/>
                        <a:buChar char="•"/>
                      </a:pPr>
                      <a:r>
                        <a:rPr lang="en-US" dirty="0"/>
                        <a:t>Adjustable mount (to adjust chain tension)</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1_pfsae">
  <a:themeElements>
    <a:clrScheme name="1_FSAE_2020">
      <a:dk1>
        <a:srgbClr val="000000"/>
      </a:dk1>
      <a:lt1>
        <a:srgbClr val="FFFFFF"/>
      </a:lt1>
      <a:dk2>
        <a:srgbClr val="333333"/>
      </a:dk2>
      <a:lt2>
        <a:srgbClr val="DEC592"/>
      </a:lt2>
      <a:accent1>
        <a:srgbClr val="DEC592"/>
      </a:accent1>
      <a:accent2>
        <a:srgbClr val="FF0000"/>
      </a:accent2>
      <a:accent3>
        <a:srgbClr val="ADADAD"/>
      </a:accent3>
      <a:accent4>
        <a:srgbClr val="DADADA"/>
      </a:accent4>
      <a:accent5>
        <a:srgbClr val="D5C8BA"/>
      </a:accent5>
      <a:accent6>
        <a:srgbClr val="E70000"/>
      </a:accent6>
      <a:hlink>
        <a:srgbClr val="0000FF"/>
      </a:hlink>
      <a:folHlink>
        <a:srgbClr val="9900CC"/>
      </a:folHlink>
    </a:clrScheme>
    <a:fontScheme name="1_FSAE_2007">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21793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21793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FSA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SA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SA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SA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SA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SA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SAE_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SA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SA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SA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SA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SA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FSAE_2007 13">
        <a:dk1>
          <a:srgbClr val="B2B2B2"/>
        </a:dk1>
        <a:lt1>
          <a:srgbClr val="FFFFFF"/>
        </a:lt1>
        <a:dk2>
          <a:srgbClr val="333333"/>
        </a:dk2>
        <a:lt2>
          <a:srgbClr val="CC9900"/>
        </a:lt2>
        <a:accent1>
          <a:srgbClr val="CC9900"/>
        </a:accent1>
        <a:accent2>
          <a:srgbClr val="FF0000"/>
        </a:accent2>
        <a:accent3>
          <a:srgbClr val="ADADAD"/>
        </a:accent3>
        <a:accent4>
          <a:srgbClr val="DADADA"/>
        </a:accent4>
        <a:accent5>
          <a:srgbClr val="E2CAAA"/>
        </a:accent5>
        <a:accent6>
          <a:srgbClr val="E70000"/>
        </a:accent6>
        <a:hlink>
          <a:srgbClr val="0000FF"/>
        </a:hlink>
        <a:folHlink>
          <a:srgbClr val="9900CC"/>
        </a:folHlink>
      </a:clrScheme>
      <a:clrMap bg1="dk2" tx1="lt1" bg2="dk1" tx2="lt2" accent1="accent1" accent2="accent2" accent3="accent3" accent4="accent4" accent5="accent5" accent6="accent6" hlink="hlink" folHlink="folHlink"/>
    </a:extraClrScheme>
    <a:extraClrScheme>
      <a:clrScheme name="1_FSAE_2007 14">
        <a:dk1>
          <a:srgbClr val="B2B2B2"/>
        </a:dk1>
        <a:lt1>
          <a:srgbClr val="FFFFFF"/>
        </a:lt1>
        <a:dk2>
          <a:srgbClr val="333333"/>
        </a:dk2>
        <a:lt2>
          <a:srgbClr val="B1946C"/>
        </a:lt2>
        <a:accent1>
          <a:srgbClr val="B1946C"/>
        </a:accent1>
        <a:accent2>
          <a:srgbClr val="FF0000"/>
        </a:accent2>
        <a:accent3>
          <a:srgbClr val="ADADAD"/>
        </a:accent3>
        <a:accent4>
          <a:srgbClr val="DADADA"/>
        </a:accent4>
        <a:accent5>
          <a:srgbClr val="D5C8BA"/>
        </a:accent5>
        <a:accent6>
          <a:srgbClr val="E70000"/>
        </a:accent6>
        <a:hlink>
          <a:srgbClr val="0000FF"/>
        </a:hlink>
        <a:folHlink>
          <a:srgbClr val="9900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fsae">
  <a:themeElements>
    <a:clrScheme name="1_FSAE_2020">
      <a:dk1>
        <a:srgbClr val="000000"/>
      </a:dk1>
      <a:lt1>
        <a:srgbClr val="FFFFFF"/>
      </a:lt1>
      <a:dk2>
        <a:srgbClr val="333333"/>
      </a:dk2>
      <a:lt2>
        <a:srgbClr val="DEC592"/>
      </a:lt2>
      <a:accent1>
        <a:srgbClr val="DEC592"/>
      </a:accent1>
      <a:accent2>
        <a:srgbClr val="FF0000"/>
      </a:accent2>
      <a:accent3>
        <a:srgbClr val="ADADAD"/>
      </a:accent3>
      <a:accent4>
        <a:srgbClr val="DADADA"/>
      </a:accent4>
      <a:accent5>
        <a:srgbClr val="D5C8BA"/>
      </a:accent5>
      <a:accent6>
        <a:srgbClr val="E70000"/>
      </a:accent6>
      <a:hlink>
        <a:srgbClr val="0000FF"/>
      </a:hlink>
      <a:folHlink>
        <a:srgbClr val="9900CC"/>
      </a:folHlink>
    </a:clrScheme>
    <a:fontScheme name="1_FSAE_2007">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21793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121793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txDef>
      <a:spPr>
        <a:noFill/>
      </a:spPr>
      <a:bodyPr wrap="square" rtlCol="0">
        <a:spAutoFit/>
      </a:bodyPr>
      <a:lstStyle>
        <a:defPPr algn="l">
          <a:defRPr dirty="0">
            <a:solidFill>
              <a:schemeClr val="bg2"/>
            </a:solidFill>
          </a:defRPr>
        </a:defPPr>
      </a:lstStyle>
    </a:txDef>
  </a:objectDefaults>
  <a:extraClrSchemeLst>
    <a:extraClrScheme>
      <a:clrScheme name="1_FSA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SA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SA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SA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SA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SA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SAE_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SA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SA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SA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SA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SA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FSAE_2007 13">
        <a:dk1>
          <a:srgbClr val="B2B2B2"/>
        </a:dk1>
        <a:lt1>
          <a:srgbClr val="FFFFFF"/>
        </a:lt1>
        <a:dk2>
          <a:srgbClr val="333333"/>
        </a:dk2>
        <a:lt2>
          <a:srgbClr val="CC9900"/>
        </a:lt2>
        <a:accent1>
          <a:srgbClr val="CC9900"/>
        </a:accent1>
        <a:accent2>
          <a:srgbClr val="FF0000"/>
        </a:accent2>
        <a:accent3>
          <a:srgbClr val="ADADAD"/>
        </a:accent3>
        <a:accent4>
          <a:srgbClr val="DADADA"/>
        </a:accent4>
        <a:accent5>
          <a:srgbClr val="E2CAAA"/>
        </a:accent5>
        <a:accent6>
          <a:srgbClr val="E70000"/>
        </a:accent6>
        <a:hlink>
          <a:srgbClr val="0000FF"/>
        </a:hlink>
        <a:folHlink>
          <a:srgbClr val="9900CC"/>
        </a:folHlink>
      </a:clrScheme>
      <a:clrMap bg1="dk2" tx1="lt1" bg2="dk1" tx2="lt2" accent1="accent1" accent2="accent2" accent3="accent3" accent4="accent4" accent5="accent5" accent6="accent6" hlink="hlink" folHlink="folHlink"/>
    </a:extraClrScheme>
    <a:extraClrScheme>
      <a:clrScheme name="1_FSAE_2007 14">
        <a:dk1>
          <a:srgbClr val="B2B2B2"/>
        </a:dk1>
        <a:lt1>
          <a:srgbClr val="FFFFFF"/>
        </a:lt1>
        <a:dk2>
          <a:srgbClr val="333333"/>
        </a:dk2>
        <a:lt2>
          <a:srgbClr val="B1946C"/>
        </a:lt2>
        <a:accent1>
          <a:srgbClr val="B1946C"/>
        </a:accent1>
        <a:accent2>
          <a:srgbClr val="FF0000"/>
        </a:accent2>
        <a:accent3>
          <a:srgbClr val="ADADAD"/>
        </a:accent3>
        <a:accent4>
          <a:srgbClr val="DADADA"/>
        </a:accent4>
        <a:accent5>
          <a:srgbClr val="D5C8BA"/>
        </a:accent5>
        <a:accent6>
          <a:srgbClr val="E70000"/>
        </a:accent6>
        <a:hlink>
          <a:srgbClr val="0000FF"/>
        </a:hlink>
        <a:folHlink>
          <a:srgbClr val="9900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A7825858F88447923B67E9CA2346B9" ma:contentTypeVersion="17" ma:contentTypeDescription="Create a new document." ma:contentTypeScope="" ma:versionID="96b9911b34dac3346aefead40b5722e4">
  <xsd:schema xmlns:xsd="http://www.w3.org/2001/XMLSchema" xmlns:xs="http://www.w3.org/2001/XMLSchema" xmlns:p="http://schemas.microsoft.com/office/2006/metadata/properties" xmlns:ns2="fec72a18-d207-4120-8e94-a4966e20d6dc" xmlns:ns3="a54ce52b-a1d3-4d9d-99e9-fff3be30a096" targetNamespace="http://schemas.microsoft.com/office/2006/metadata/properties" ma:root="true" ma:fieldsID="8931fdd8b3f282a9c930778f0f070937" ns2:_="" ns3:_="">
    <xsd:import namespace="fec72a18-d207-4120-8e94-a4966e20d6dc"/>
    <xsd:import namespace="a54ce52b-a1d3-4d9d-99e9-fff3be30a09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Location" minOccurs="0"/>
                <xsd:element ref="ns2:_Flow_SignoffStatu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c72a18-d207-4120-8e94-a4966e20d6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e9e90a8-b24c-4be7-8760-a88b2cd47eb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_Flow_SignoffStatus" ma:index="23" nillable="true" ma:displayName="Sign-off status" ma:internalName="Sign_x002d_off_x0020_status">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4ce52b-a1d3-4d9d-99e9-fff3be30a09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a28e8bf-879b-4588-8243-2d37179b56f3}" ma:internalName="TaxCatchAll" ma:showField="CatchAllData" ma:web="a54ce52b-a1d3-4d9d-99e9-fff3be30a09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54ce52b-a1d3-4d9d-99e9-fff3be30a096" xsi:nil="true"/>
    <lcf76f155ced4ddcb4097134ff3c332f xmlns="fec72a18-d207-4120-8e94-a4966e20d6dc">
      <Terms xmlns="http://schemas.microsoft.com/office/infopath/2007/PartnerControls"/>
    </lcf76f155ced4ddcb4097134ff3c332f>
    <_Flow_SignoffStatus xmlns="fec72a18-d207-4120-8e94-a4966e20d6d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C939DD-6CD0-4157-9EBE-23EC00C0BD48}">
  <ds:schemaRefs/>
</ds:datastoreItem>
</file>

<file path=customXml/itemProps2.xml><?xml version="1.0" encoding="utf-8"?>
<ds:datastoreItem xmlns:ds="http://schemas.openxmlformats.org/officeDocument/2006/customXml" ds:itemID="{557491B4-A1B6-4504-B42E-D4C47518CE8E}">
  <ds:schemaRefs/>
</ds:datastoreItem>
</file>

<file path=customXml/itemProps3.xml><?xml version="1.0" encoding="utf-8"?>
<ds:datastoreItem xmlns:ds="http://schemas.openxmlformats.org/officeDocument/2006/customXml" ds:itemID="{6EF7044C-B655-4619-818D-05BD35D7B388}">
  <ds:schemaRefs/>
</ds:datastoreItem>
</file>

<file path=docProps/app.xml><?xml version="1.0" encoding="utf-8"?>
<Properties xmlns="http://schemas.openxmlformats.org/officeDocument/2006/extended-properties" xmlns:vt="http://schemas.openxmlformats.org/officeDocument/2006/docPropsVTypes">
  <Template>Purdue FSAE – Design Review Template</Template>
  <TotalTime>0</TotalTime>
  <Words>33088</Words>
  <Application>WPS Presentation</Application>
  <PresentationFormat>Widescreen</PresentationFormat>
  <Paragraphs>1789</Paragraphs>
  <Slides>54</Slides>
  <Notes>20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54</vt:i4>
      </vt:variant>
    </vt:vector>
  </HeadingPairs>
  <TitlesOfParts>
    <vt:vector size="70" baseType="lpstr">
      <vt:lpstr>Arial</vt:lpstr>
      <vt:lpstr>SimSun</vt:lpstr>
      <vt:lpstr>Wingdings</vt:lpstr>
      <vt:lpstr>Verdana</vt:lpstr>
      <vt:lpstr>Arial</vt:lpstr>
      <vt:lpstr>Calibri</vt:lpstr>
      <vt:lpstr>Courier New</vt:lpstr>
      <vt:lpstr>Arial,Sans-Serif</vt:lpstr>
      <vt:lpstr>Segoe Print</vt:lpstr>
      <vt:lpstr>Microsoft YaHei</vt:lpstr>
      <vt:lpstr>Arial Unicode MS</vt:lpstr>
      <vt:lpstr>Courier New,monospace</vt:lpstr>
      <vt:lpstr>Wingdings,Sans-Serif</vt:lpstr>
      <vt:lpstr>Calibri</vt:lpstr>
      <vt:lpstr>1_pfsae</vt:lpstr>
      <vt:lpstr>pfsae</vt:lpstr>
      <vt:lpstr>Purdue FSAE – Drivetrain</vt:lpstr>
      <vt:lpstr>Table of Contents</vt:lpstr>
      <vt:lpstr>PowerPoint 演示文稿</vt:lpstr>
      <vt:lpstr>System Knowledge – PF24</vt:lpstr>
      <vt:lpstr>System Knowledge – PF24</vt:lpstr>
      <vt:lpstr>System Knowledge – PF24</vt:lpstr>
      <vt:lpstr>System Knowledge – PF20</vt:lpstr>
      <vt:lpstr>System Knowledge – PF19</vt:lpstr>
      <vt:lpstr>System Knowledge – PF19</vt:lpstr>
      <vt:lpstr>System Knowledge – PF19</vt:lpstr>
      <vt:lpstr>PowerPoint 演示文稿</vt:lpstr>
      <vt:lpstr>Integrating Systems</vt:lpstr>
      <vt:lpstr>Integrating Systems</vt:lpstr>
      <vt:lpstr>Integrating Systems</vt:lpstr>
      <vt:lpstr>Integrating Systems</vt:lpstr>
      <vt:lpstr>PowerPoint 演示文稿</vt:lpstr>
      <vt:lpstr>Boundaries</vt:lpstr>
      <vt:lpstr>PowerPoint 演示文稿</vt:lpstr>
      <vt:lpstr>Requirements</vt:lpstr>
      <vt:lpstr>Requirements</vt:lpstr>
      <vt:lpstr>Requirements</vt:lpstr>
      <vt:lpstr>Requirements</vt:lpstr>
      <vt:lpstr>Requirements</vt:lpstr>
      <vt:lpstr>Requirements</vt:lpstr>
      <vt:lpstr>Requirements</vt:lpstr>
      <vt:lpstr>PowerPoint 演示文稿</vt:lpstr>
      <vt:lpstr>Goals</vt:lpstr>
      <vt:lpstr>Goals</vt:lpstr>
      <vt:lpstr>PowerPoint 演示文稿</vt:lpstr>
      <vt:lpstr>Differential</vt:lpstr>
      <vt:lpstr>Drexler Limited Slip Differential</vt:lpstr>
      <vt:lpstr>Another Purchased Diff</vt:lpstr>
      <vt:lpstr>Rear Sprocket</vt:lpstr>
      <vt:lpstr>Differential Carriers</vt:lpstr>
      <vt:lpstr>Chain Tensioning Mechanism</vt:lpstr>
      <vt:lpstr>Chain Tensioning Mechanism</vt:lpstr>
      <vt:lpstr>Chain Tensioning Mechanism</vt:lpstr>
      <vt:lpstr>Halfshafts</vt:lpstr>
      <vt:lpstr>CV Inserts</vt:lpstr>
      <vt:lpstr>Boots</vt:lpstr>
      <vt:lpstr>Other Components</vt:lpstr>
      <vt:lpstr>PowerPoint 演示文稿</vt:lpstr>
      <vt:lpstr>System Burndown</vt:lpstr>
      <vt:lpstr>PowerPoint 演示文稿</vt:lpstr>
      <vt:lpstr>Cost</vt:lpstr>
      <vt:lpstr>PowerPoint 演示文稿</vt:lpstr>
      <vt:lpstr>Idler Sprocket Basics</vt:lpstr>
      <vt:lpstr>Reference Images</vt:lpstr>
      <vt:lpstr>PowerPoint 演示文稿</vt:lpstr>
      <vt:lpstr>Halfshaft Length/Diff Endcap Study</vt:lpstr>
      <vt:lpstr>Halfshaft Length/Diff Endcap Study</vt:lpstr>
      <vt:lpstr>Halfshaft Length/Diff Endcap Study</vt:lpstr>
      <vt:lpstr>PowerPoint 演示文稿</vt:lpstr>
      <vt:lpstr>PF24 BOM (Drivetrain Only)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Purdue FSAE – Subsystem Title</dc:title>
  <dc:creator>Arpit Agarwal</dc:creator>
  <cp:lastModifiedBy>Sidh Gurnani</cp:lastModifiedBy>
  <cp:revision>200</cp:revision>
  <dcterms:created xsi:type="dcterms:W3CDTF">2022-09-18T01:29:00Z</dcterms:created>
  <dcterms:modified xsi:type="dcterms:W3CDTF">2025-08-08T01:21:19Z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0x010100AAA7825858F88447923B67E9CA2346B9</vt:lpwstr>
  </property>
  <property fmtid="{D5CDD505-2E9C-101B-9397-08002B2CF9AE}" pid="3" name="MSIP_Label_4044bd30-2ed7-4c9d-9d12-46200872a97b_Enabled">
    <vt:lpwstr>true</vt:lpwstr>
  </property>
  <property fmtid="{D5CDD505-2E9C-101B-9397-08002B2CF9AE}" pid="4" name="MSIP_Label_4044bd30-2ed7-4c9d-9d12-46200872a97b_SetDate">
    <vt:lpwstr>2023-04-04T01:29:00Z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32c9de5b-b10f-4bad-bfca-283707532168</vt:lpwstr>
  </property>
  <property fmtid="{D5CDD505-2E9C-101B-9397-08002B2CF9AE}" pid="9" name="MSIP_Label_4044bd30-2ed7-4c9d-9d12-46200872a97b_ContentBits">
    <vt:lpwstr>0</vt:lpwstr>
  </property>
  <property fmtid="{D5CDD505-2E9C-101B-9397-08002B2CF9AE}" pid="10" name="MediaServiceImageTags">
    <vt:lpwstr/>
  </property>
  <property fmtid="{D5CDD505-2E9C-101B-9397-08002B2CF9AE}" pid="11" name="ICV">
    <vt:lpwstr>0A153DEA11D7471497C1A7A870B2BE1A_13</vt:lpwstr>
  </property>
  <property fmtid="{D5CDD505-2E9C-101B-9397-08002B2CF9AE}" pid="12" name="KSOProductBuildVer">
    <vt:lpwstr>2057-12.2.0.21936</vt:lpwstr>
  </property>
</Properties>
</file>